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317" r:id="rId3"/>
    <p:sldId id="302" r:id="rId4"/>
    <p:sldId id="258" r:id="rId5"/>
    <p:sldId id="259" r:id="rId6"/>
    <p:sldId id="260" r:id="rId7"/>
    <p:sldId id="261" r:id="rId8"/>
    <p:sldId id="257" r:id="rId9"/>
    <p:sldId id="303" r:id="rId10"/>
    <p:sldId id="306" r:id="rId11"/>
    <p:sldId id="307" r:id="rId12"/>
    <p:sldId id="305" r:id="rId13"/>
    <p:sldId id="263" r:id="rId14"/>
    <p:sldId id="262" r:id="rId15"/>
    <p:sldId id="304" r:id="rId16"/>
    <p:sldId id="308" r:id="rId17"/>
    <p:sldId id="265" r:id="rId18"/>
    <p:sldId id="266" r:id="rId19"/>
    <p:sldId id="310" r:id="rId20"/>
    <p:sldId id="309" r:id="rId21"/>
    <p:sldId id="312" r:id="rId22"/>
    <p:sldId id="316" r:id="rId23"/>
    <p:sldId id="313" r:id="rId24"/>
    <p:sldId id="314" r:id="rId25"/>
    <p:sldId id="315" r:id="rId26"/>
    <p:sldId id="311" r:id="rId27"/>
    <p:sldId id="267" r:id="rId28"/>
    <p:sldId id="268" r:id="rId29"/>
    <p:sldId id="270" r:id="rId30"/>
    <p:sldId id="276" r:id="rId31"/>
    <p:sldId id="298" r:id="rId32"/>
    <p:sldId id="299" r:id="rId33"/>
    <p:sldId id="300" r:id="rId34"/>
    <p:sldId id="301" r:id="rId35"/>
    <p:sldId id="277" r:id="rId36"/>
    <p:sldId id="278" r:id="rId37"/>
    <p:sldId id="319" r:id="rId38"/>
    <p:sldId id="320" r:id="rId39"/>
    <p:sldId id="279" r:id="rId40"/>
    <p:sldId id="280" r:id="rId41"/>
    <p:sldId id="291" r:id="rId42"/>
    <p:sldId id="292" r:id="rId43"/>
    <p:sldId id="293" r:id="rId44"/>
    <p:sldId id="318" r:id="rId45"/>
  </p:sldIdLst>
  <p:sldSz cx="18288000" cy="10287000"/>
  <p:notesSz cx="6858000" cy="9144000"/>
  <p:embeddedFontLst>
    <p:embeddedFont>
      <p:font typeface="Garet 1" panose="020B0604020202020204" charset="0"/>
      <p:regular r:id="rId47"/>
    </p:embeddedFont>
    <p:embeddedFont>
      <p:font typeface="Garet 1 Bold" panose="020B0604020202020204" charset="0"/>
      <p:regular r:id="rId48"/>
    </p:embeddedFont>
    <p:embeddedFont>
      <p:font typeface="Garet 2" panose="020B0604020202020204" charset="0"/>
      <p:regular r:id="rId49"/>
    </p:embeddedFont>
    <p:embeddedFont>
      <p:font typeface="Garet 2 Bold" panose="020B0604020202020204" charset="0"/>
      <p:regular r:id="rId50"/>
    </p:embeddedFont>
    <p:embeddedFont>
      <p:font typeface="Garet 2 Light" panose="020B0604020202020204" charset="0"/>
      <p:regular r:id="rId51"/>
    </p:embeddedFont>
    <p:embeddedFont>
      <p:font typeface="Heebo" pitchFamily="2" charset="-79"/>
      <p:regular r:id="rId52"/>
      <p:bold r:id="rId53"/>
    </p:embeddedFont>
    <p:embeddedFont>
      <p:font typeface="Heebo Bold" charset="-79"/>
      <p:regular r:id="rId54"/>
      <p:bold r:id="rId55"/>
    </p:embeddedFont>
    <p:embeddedFont>
      <p:font typeface="Heebo Light" pitchFamily="2" charset="-79"/>
      <p:regular r:id="rId56"/>
    </p:embeddedFont>
    <p:embeddedFont>
      <p:font typeface="Heebo Ultra-Bold" panose="020B0604020202020204" charset="-79"/>
      <p:regular r:id="rId57"/>
    </p:embeddedFont>
    <p:embeddedFont>
      <p:font typeface="Helveticish" panose="020B0604020202020204" charset="0"/>
      <p:regular r:id="rId58"/>
    </p:embeddedFont>
    <p:embeddedFont>
      <p:font typeface="Helveticish Bold" panose="020B0604020202020204" charset="0"/>
      <p:regular r:id="rId59"/>
    </p:embeddedFont>
    <p:embeddedFont>
      <p:font typeface="HK Grotesk Bold" panose="020B0604020202020204" charset="0"/>
      <p:regular r:id="rId60"/>
    </p:embeddedFont>
    <p:embeddedFont>
      <p:font typeface="Quattrocento Bold" panose="020B0604020202020204" charset="0"/>
      <p:regular r:id="rId61"/>
      <p:bold r:id="rId62"/>
    </p:embeddedFont>
    <p:embeddedFont>
      <p:font typeface="Sailors" panose="02000000000000000000" charset="0"/>
      <p:regular r:id="rId63"/>
    </p:embeddedFont>
    <p:embeddedFont>
      <p:font typeface="Tahoma" panose="020B060403050404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What behavior should the child be doing instead? Or, what is a behavior that is incompatible (cannot happen at the same time)?</a:t>
            </a:r>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02869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ED772-FCF6-22E2-BAAB-FB88738058A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62F5CB-D35B-8D98-D8B1-0EEBFAD7DFF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2F18D98-F788-57A2-7BD6-B16DC27F412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443D5B2-BFAE-C884-F5C6-6A8D25CDEF3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36109FA-F4A2-8AB4-C7C3-8635F75DB5B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D08A672-2071-4515-FCA0-57319952CA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CF3972B-0F20-2417-3255-2D483598EB4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4691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1A12-5E69-E70E-78B0-1C5320EFFE4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C19CCC-45E7-99C4-7A25-3DBA54B18A0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A0AEBC3-F358-F794-6509-9C928055F29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E9C5DA8-992A-E482-276A-F91880D759F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D508365-F113-8DE8-5110-932EB4D91D6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9543764-47E6-1ADB-1044-52A7348A685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1C0023C-C6BD-9F10-B555-C3F6D17FB68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438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LAZY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56133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unlike systems often used that: focus on documenting problematic behaviors,</a:t>
            </a:r>
          </a:p>
          <a:p>
            <a:r>
              <a:rPr lang="en-US" dirty="0"/>
              <a:t>vaguely define behaviors, provide inconsistent feedback, focus more on punishing undesired behaviors than on</a:t>
            </a:r>
            <a:endParaRPr lang="en-US" dirty="0">
              <a:ea typeface="Calibri"/>
              <a:cs typeface="Calibri"/>
            </a:endParaRPr>
          </a:p>
          <a:p>
            <a:r>
              <a:rPr lang="en-US" dirty="0"/>
              <a:t>rewarding desired behaviors, and/or set goals that have to be met over the course of an entire day or week</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58575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unlike systems often used that: focus on documenting problematic behaviors,</a:t>
            </a:r>
          </a:p>
          <a:p>
            <a:r>
              <a:rPr lang="en-US"/>
              <a:t>vaguely define behaviors, provide inconsistent feedback, focus more on punishing undesired behaviors than on</a:t>
            </a:r>
            <a:endParaRPr lang="en-US">
              <a:ea typeface="Calibri"/>
              <a:cs typeface="Calibri"/>
            </a:endParaRPr>
          </a:p>
          <a:p>
            <a:r>
              <a:rPr lang="en-US"/>
              <a:t>rewarding desired behaviors, and/or set goals that have to be met over the course of an entire day or week</a:t>
            </a:r>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23844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What behavior should the child be doing instead? Or, what is a behavior that is incompatible (cannot happen at the same time)?</a:t>
            </a: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58963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www.flickr.com/photos/aquamech-utah/2497887403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aquamech-utah/24978874031" TargetMode="External"/><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sv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hyperlink" Target="https://pxhere.com/en/photo/694206" TargetMode="External"/><Relationship Id="rId5" Type="http://schemas.openxmlformats.org/officeDocument/2006/relationships/image" Target="../media/image16.svg"/><Relationship Id="rId10" Type="http://schemas.openxmlformats.org/officeDocument/2006/relationships/image" Target="../media/image31.jpg"/><Relationship Id="rId4" Type="http://schemas.openxmlformats.org/officeDocument/2006/relationships/image" Target="../media/image15.pn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4.sv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0.svg"/><Relationship Id="rId7" Type="http://schemas.openxmlformats.org/officeDocument/2006/relationships/image" Target="../media/image5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1.sv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1.png"/><Relationship Id="rId4" Type="http://schemas.openxmlformats.org/officeDocument/2006/relationships/image" Target="../media/image52.sv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gif"/><Relationship Id="rId3" Type="http://schemas.openxmlformats.org/officeDocument/2006/relationships/image" Target="../media/image55.svg"/><Relationship Id="rId7" Type="http://schemas.openxmlformats.org/officeDocument/2006/relationships/image" Target="../media/image6.svg"/><Relationship Id="rId12" Type="http://schemas.openxmlformats.org/officeDocument/2006/relationships/image" Target="../media/image62.gif"/><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1.gif"/><Relationship Id="rId5" Type="http://schemas.openxmlformats.org/officeDocument/2006/relationships/image" Target="../media/image57.svg"/><Relationship Id="rId10" Type="http://schemas.openxmlformats.org/officeDocument/2006/relationships/image" Target="../media/image60.gif"/><Relationship Id="rId4" Type="http://schemas.openxmlformats.org/officeDocument/2006/relationships/image" Target="../media/image56.png"/><Relationship Id="rId9" Type="http://schemas.openxmlformats.org/officeDocument/2006/relationships/image" Target="../media/image59.svg"/><Relationship Id="rId14" Type="http://schemas.openxmlformats.org/officeDocument/2006/relationships/image" Target="../media/image64.gi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gif"/><Relationship Id="rId3" Type="http://schemas.openxmlformats.org/officeDocument/2006/relationships/image" Target="../media/image55.svg"/><Relationship Id="rId7" Type="http://schemas.openxmlformats.org/officeDocument/2006/relationships/image" Target="../media/image6.svg"/><Relationship Id="rId12" Type="http://schemas.openxmlformats.org/officeDocument/2006/relationships/image" Target="../media/image62.gif"/><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1.gif"/><Relationship Id="rId5" Type="http://schemas.openxmlformats.org/officeDocument/2006/relationships/image" Target="../media/image57.svg"/><Relationship Id="rId10" Type="http://schemas.openxmlformats.org/officeDocument/2006/relationships/image" Target="../media/image60.gif"/><Relationship Id="rId4" Type="http://schemas.openxmlformats.org/officeDocument/2006/relationships/image" Target="../media/image56.png"/><Relationship Id="rId9" Type="http://schemas.openxmlformats.org/officeDocument/2006/relationships/image" Target="../media/image59.svg"/><Relationship Id="rId14" Type="http://schemas.openxmlformats.org/officeDocument/2006/relationships/image" Target="../media/image64.gif"/></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6.svg"/><Relationship Id="rId3" Type="http://schemas.openxmlformats.org/officeDocument/2006/relationships/hyperlink" Target="https://chadd.org/" TargetMode="External"/><Relationship Id="rId7" Type="http://schemas.openxmlformats.org/officeDocument/2006/relationships/image" Target="../media/image6.svg"/><Relationship Id="rId12" Type="http://schemas.openxmlformats.org/officeDocument/2006/relationships/image" Target="../media/image65.png"/><Relationship Id="rId2" Type="http://schemas.openxmlformats.org/officeDocument/2006/relationships/hyperlink" Target="https://www.coursera.org/learn/adhd-treatment"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7.svg"/><Relationship Id="rId5" Type="http://schemas.openxmlformats.org/officeDocument/2006/relationships/hyperlink" Target="https://chadd.org/teacher-to-teacher/" TargetMode="External"/><Relationship Id="rId10" Type="http://schemas.openxmlformats.org/officeDocument/2006/relationships/image" Target="../media/image56.png"/><Relationship Id="rId4" Type="http://schemas.openxmlformats.org/officeDocument/2006/relationships/hyperlink" Target="https://www.triplep-parenting.com/oh-en/triple-p/?cdsid=nn2okv1rs1huu5scuhbiitllpv" TargetMode="External"/><Relationship Id="rId9" Type="http://schemas.openxmlformats.org/officeDocument/2006/relationships/image" Target="../media/image14.sv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svg"/><Relationship Id="rId3" Type="http://schemas.openxmlformats.org/officeDocument/2006/relationships/image" Target="../media/image68.svg"/><Relationship Id="rId7" Type="http://schemas.openxmlformats.org/officeDocument/2006/relationships/image" Target="../media/image55.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67.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8.svg"/><Relationship Id="rId5" Type="http://schemas.openxmlformats.org/officeDocument/2006/relationships/image" Target="../media/image70.svg"/><Relationship Id="rId15" Type="http://schemas.openxmlformats.org/officeDocument/2006/relationships/image" Target="../media/image76.svg"/><Relationship Id="rId10" Type="http://schemas.openxmlformats.org/officeDocument/2006/relationships/image" Target="../media/image7.png"/><Relationship Id="rId4" Type="http://schemas.openxmlformats.org/officeDocument/2006/relationships/image" Target="../media/image69.png"/><Relationship Id="rId9" Type="http://schemas.openxmlformats.org/officeDocument/2006/relationships/image" Target="../media/image72.svg"/><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19" name="Group 19"/>
          <p:cNvGrpSpPr/>
          <p:nvPr/>
        </p:nvGrpSpPr>
        <p:grpSpPr>
          <a:xfrm>
            <a:off x="911469" y="723330"/>
            <a:ext cx="7342939" cy="8857397"/>
            <a:chOff x="0" y="0"/>
            <a:chExt cx="13489633" cy="2384549"/>
          </a:xfrm>
        </p:grpSpPr>
        <p:sp>
          <p:nvSpPr>
            <p:cNvPr id="20" name="TextBox 20"/>
            <p:cNvSpPr txBox="1"/>
            <p:nvPr/>
          </p:nvSpPr>
          <p:spPr>
            <a:xfrm>
              <a:off x="0" y="0"/>
              <a:ext cx="13489633" cy="1436291"/>
            </a:xfrm>
            <a:prstGeom prst="rect">
              <a:avLst/>
            </a:prstGeom>
          </p:spPr>
          <p:txBody>
            <a:bodyPr lIns="0" tIns="0" rIns="0" bIns="0" rtlCol="0" anchor="t">
              <a:spAutoFit/>
            </a:bodyPr>
            <a:lstStyle/>
            <a:p>
              <a:pPr>
                <a:lnSpc>
                  <a:spcPts val="8399"/>
                </a:lnSpc>
              </a:pPr>
              <a:endParaRPr lang="en-US" sz="6999" dirty="0">
                <a:solidFill>
                  <a:srgbClr val="393838"/>
                </a:solidFill>
                <a:latin typeface="Garet 1 Bold"/>
              </a:endParaRPr>
            </a:p>
          </p:txBody>
        </p:sp>
        <p:sp>
          <p:nvSpPr>
            <p:cNvPr id="21" name="TextBox 21"/>
            <p:cNvSpPr txBox="1"/>
            <p:nvPr/>
          </p:nvSpPr>
          <p:spPr>
            <a:xfrm>
              <a:off x="0" y="1717799"/>
              <a:ext cx="13489633" cy="666750"/>
            </a:xfrm>
            <a:prstGeom prst="rect">
              <a:avLst/>
            </a:prstGeom>
          </p:spPr>
          <p:txBody>
            <a:bodyPr lIns="0" tIns="0" rIns="0" bIns="0" rtlCol="0" anchor="t">
              <a:spAutoFit/>
            </a:bodyPr>
            <a:lstStyle/>
            <a:p>
              <a:pPr marL="0" lvl="0" indent="0" algn="l">
                <a:lnSpc>
                  <a:spcPts val="4200"/>
                </a:lnSpc>
                <a:spcBef>
                  <a:spcPct val="0"/>
                </a:spcBef>
              </a:pPr>
              <a:endParaRPr/>
            </a:p>
          </p:txBody>
        </p:sp>
      </p:grpSp>
      <p:sp>
        <p:nvSpPr>
          <p:cNvPr id="18" name="TextBox 17">
            <a:extLst>
              <a:ext uri="{FF2B5EF4-FFF2-40B4-BE49-F238E27FC236}">
                <a16:creationId xmlns:a16="http://schemas.microsoft.com/office/drawing/2014/main" id="{AF27D234-D616-F67E-E4D3-8BEFE768149A}"/>
              </a:ext>
            </a:extLst>
          </p:cNvPr>
          <p:cNvSpPr txBox="1"/>
          <p:nvPr/>
        </p:nvSpPr>
        <p:spPr>
          <a:xfrm>
            <a:off x="4572000" y="4960540"/>
            <a:ext cx="9144000" cy="369332"/>
          </a:xfrm>
          <a:prstGeom prst="rect">
            <a:avLst/>
          </a:prstGeom>
          <a:noFill/>
        </p:spPr>
        <p:txBody>
          <a:bodyPr wrap="square">
            <a:spAutoFit/>
          </a:bodyPr>
          <a:lstStyle/>
          <a:p>
            <a:r>
              <a:rPr lang="en-US" b="0" dirty="0">
                <a:effectLst/>
              </a:rPr>
              <a:t> </a:t>
            </a:r>
            <a:endParaRPr lang="en-US" dirty="0"/>
          </a:p>
        </p:txBody>
      </p:sp>
      <p:pic>
        <p:nvPicPr>
          <p:cNvPr id="1026" name="Picture 2">
            <a:extLst>
              <a:ext uri="{FF2B5EF4-FFF2-40B4-BE49-F238E27FC236}">
                <a16:creationId xmlns:a16="http://schemas.microsoft.com/office/drawing/2014/main" id="{D26D280F-91B6-2FB1-019B-406AF2A1D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408" y="161969"/>
            <a:ext cx="8848725" cy="60587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CEB3380-D5F7-34FD-ADBC-7DD9AE174C9C}"/>
              </a:ext>
            </a:extLst>
          </p:cNvPr>
          <p:cNvSpPr txBox="1"/>
          <p:nvPr/>
        </p:nvSpPr>
        <p:spPr>
          <a:xfrm>
            <a:off x="8523476" y="7533221"/>
            <a:ext cx="9144000" cy="1077218"/>
          </a:xfrm>
          <a:prstGeom prst="rect">
            <a:avLst/>
          </a:prstGeom>
          <a:noFill/>
        </p:spPr>
        <p:txBody>
          <a:bodyPr wrap="square">
            <a:spAutoFit/>
          </a:bodyPr>
          <a:lstStyle/>
          <a:p>
            <a:pPr algn="ctr" rtl="0">
              <a:buNone/>
            </a:pPr>
            <a:r>
              <a:rPr lang="en-US" sz="2800" b="0" i="0" u="none" strike="noStrike" dirty="0">
                <a:solidFill>
                  <a:srgbClr val="035595"/>
                </a:solidFill>
                <a:effectLst/>
                <a:latin typeface="Arial" panose="020B0604020202020204" pitchFamily="34" charset="0"/>
              </a:rPr>
              <a:t>February 13, 2026</a:t>
            </a:r>
            <a:endParaRPr lang="en-US" b="0" dirty="0">
              <a:effectLst/>
            </a:endParaRPr>
          </a:p>
          <a:p>
            <a:pPr>
              <a:buNone/>
            </a:pPr>
            <a:br>
              <a:rPr lang="en-US" dirty="0"/>
            </a:br>
            <a:endParaRPr lang="en-US" dirty="0"/>
          </a:p>
        </p:txBody>
      </p:sp>
      <p:pic>
        <p:nvPicPr>
          <p:cNvPr id="1028" name="Picture 4">
            <a:extLst>
              <a:ext uri="{FF2B5EF4-FFF2-40B4-BE49-F238E27FC236}">
                <a16:creationId xmlns:a16="http://schemas.microsoft.com/office/drawing/2014/main" id="{5AAA64C6-2987-04C3-C42B-61EED2812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199" y="1257899"/>
            <a:ext cx="7091789" cy="6914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a:extLst>
            <a:ext uri="{FF2B5EF4-FFF2-40B4-BE49-F238E27FC236}">
              <a16:creationId xmlns:a16="http://schemas.microsoft.com/office/drawing/2014/main" id="{F4937D15-75E7-24C0-AFDE-A4F3FC57C2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3613CB4-E406-1ED0-03AC-5F81F7439731}"/>
              </a:ext>
            </a:extLst>
          </p:cNvPr>
          <p:cNvGrpSpPr/>
          <p:nvPr/>
        </p:nvGrpSpPr>
        <p:grpSpPr>
          <a:xfrm>
            <a:off x="1797695" y="3688346"/>
            <a:ext cx="7607675" cy="3814322"/>
            <a:chOff x="0" y="0"/>
            <a:chExt cx="10143567" cy="5085763"/>
          </a:xfrm>
        </p:grpSpPr>
        <p:sp>
          <p:nvSpPr>
            <p:cNvPr id="3" name="TextBox 3">
              <a:extLst>
                <a:ext uri="{FF2B5EF4-FFF2-40B4-BE49-F238E27FC236}">
                  <a16:creationId xmlns:a16="http://schemas.microsoft.com/office/drawing/2014/main" id="{3578926C-9E19-30A3-C10C-15D7BC6D7FD9}"/>
                </a:ext>
              </a:extLst>
            </p:cNvPr>
            <p:cNvSpPr txBox="1"/>
            <p:nvPr/>
          </p:nvSpPr>
          <p:spPr>
            <a:xfrm>
              <a:off x="0" y="0"/>
              <a:ext cx="10053484" cy="369332"/>
            </a:xfrm>
            <a:prstGeom prst="rect">
              <a:avLst/>
            </a:prstGeom>
          </p:spPr>
          <p:txBody>
            <a:bodyPr lIns="0" tIns="0" rIns="0" bIns="0" rtlCol="0" anchor="t">
              <a:spAutoFit/>
            </a:bodyPr>
            <a:lstStyle/>
            <a:p>
              <a:pPr lvl="1">
                <a:defRPr/>
              </a:pPr>
              <a:endParaRPr lang="en-US" dirty="0"/>
            </a:p>
          </p:txBody>
        </p:sp>
        <p:sp>
          <p:nvSpPr>
            <p:cNvPr id="4" name="TextBox 4">
              <a:extLst>
                <a:ext uri="{FF2B5EF4-FFF2-40B4-BE49-F238E27FC236}">
                  <a16:creationId xmlns:a16="http://schemas.microsoft.com/office/drawing/2014/main" id="{27F339C1-E648-DEA4-BCA8-19DD1E0A5D0C}"/>
                </a:ext>
              </a:extLst>
            </p:cNvPr>
            <p:cNvSpPr txBox="1"/>
            <p:nvPr/>
          </p:nvSpPr>
          <p:spPr>
            <a:xfrm>
              <a:off x="90083" y="4716431"/>
              <a:ext cx="10053484" cy="369332"/>
            </a:xfrm>
            <a:prstGeom prst="rect">
              <a:avLst/>
            </a:prstGeom>
          </p:spPr>
          <p:txBody>
            <a:bodyPr lIns="0" tIns="0" rIns="0" bIns="0" rtlCol="0" anchor="t">
              <a:spAutoFit/>
            </a:bodyPr>
            <a:lstStyle/>
            <a:p>
              <a:pPr lvl="1">
                <a:defRPr/>
              </a:pPr>
              <a:endParaRPr lang="en-US" dirty="0"/>
            </a:p>
          </p:txBody>
        </p:sp>
      </p:grpSp>
      <p:pic>
        <p:nvPicPr>
          <p:cNvPr id="12" name="Picture 11" descr="http://otah2o.wikispaces.com/file/view/neurotransmitters.gif/217815460/neurotransmitters.gif">
            <a:extLst>
              <a:ext uri="{FF2B5EF4-FFF2-40B4-BE49-F238E27FC236}">
                <a16:creationId xmlns:a16="http://schemas.microsoft.com/office/drawing/2014/main" id="{6D8F2E8B-3EFF-49DF-F940-8E7D82FA0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68" y="3845156"/>
            <a:ext cx="1025043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basket full of clothes&#10;&#10;AI-generated content may be incorrect.">
            <a:extLst>
              <a:ext uri="{FF2B5EF4-FFF2-40B4-BE49-F238E27FC236}">
                <a16:creationId xmlns:a16="http://schemas.microsoft.com/office/drawing/2014/main" id="{3F72C583-678A-8FEE-8489-81D4093734C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255500" y="4800601"/>
            <a:ext cx="5029200" cy="3695700"/>
          </a:xfrm>
          <a:prstGeom prst="rect">
            <a:avLst/>
          </a:prstGeom>
        </p:spPr>
      </p:pic>
      <p:sp>
        <p:nvSpPr>
          <p:cNvPr id="16" name="TextBox 15">
            <a:extLst>
              <a:ext uri="{FF2B5EF4-FFF2-40B4-BE49-F238E27FC236}">
                <a16:creationId xmlns:a16="http://schemas.microsoft.com/office/drawing/2014/main" id="{C0C206BC-5942-1054-C59C-984907440A0A}"/>
              </a:ext>
            </a:extLst>
          </p:cNvPr>
          <p:cNvSpPr txBox="1"/>
          <p:nvPr/>
        </p:nvSpPr>
        <p:spPr>
          <a:xfrm>
            <a:off x="2489200" y="1143000"/>
            <a:ext cx="11137900" cy="1569660"/>
          </a:xfrm>
          <a:prstGeom prst="rect">
            <a:avLst/>
          </a:prstGeom>
          <a:noFill/>
        </p:spPr>
        <p:txBody>
          <a:bodyPr wrap="square" rtlCol="0">
            <a:spAutoFit/>
          </a:bodyPr>
          <a:lstStyle/>
          <a:p>
            <a:pPr algn="ctr"/>
            <a:r>
              <a:rPr lang="en-US" altLang="en-US" sz="4800" dirty="0">
                <a:solidFill>
                  <a:srgbClr val="002060"/>
                </a:solidFill>
                <a:latin typeface="Garet 1" panose="020B0604020202020204" charset="0"/>
              </a:rPr>
              <a:t>Neurobiology of ADHD – It’s not just laziness</a:t>
            </a:r>
            <a:endParaRPr lang="en-US" sz="4800" dirty="0">
              <a:latin typeface="Garet 1" panose="020B0604020202020204" charset="0"/>
            </a:endParaRPr>
          </a:p>
        </p:txBody>
      </p:sp>
    </p:spTree>
    <p:extLst>
      <p:ext uri="{BB962C8B-B14F-4D97-AF65-F5344CB8AC3E}">
        <p14:creationId xmlns:p14="http://schemas.microsoft.com/office/powerpoint/2010/main" val="10940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a:extLst>
            <a:ext uri="{FF2B5EF4-FFF2-40B4-BE49-F238E27FC236}">
              <a16:creationId xmlns:a16="http://schemas.microsoft.com/office/drawing/2014/main" id="{C208B525-CE10-F721-F28A-1957CCA600F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E9C2E2-1DE5-68CD-1726-B5E7C0982A6E}"/>
              </a:ext>
            </a:extLst>
          </p:cNvPr>
          <p:cNvGrpSpPr/>
          <p:nvPr/>
        </p:nvGrpSpPr>
        <p:grpSpPr>
          <a:xfrm>
            <a:off x="1797695" y="3688346"/>
            <a:ext cx="7607675" cy="3814322"/>
            <a:chOff x="0" y="0"/>
            <a:chExt cx="10143567" cy="5085763"/>
          </a:xfrm>
        </p:grpSpPr>
        <p:sp>
          <p:nvSpPr>
            <p:cNvPr id="3" name="TextBox 3">
              <a:extLst>
                <a:ext uri="{FF2B5EF4-FFF2-40B4-BE49-F238E27FC236}">
                  <a16:creationId xmlns:a16="http://schemas.microsoft.com/office/drawing/2014/main" id="{3695118E-58E8-6381-98AC-7ECCC05BDEF7}"/>
                </a:ext>
              </a:extLst>
            </p:cNvPr>
            <p:cNvSpPr txBox="1"/>
            <p:nvPr/>
          </p:nvSpPr>
          <p:spPr>
            <a:xfrm>
              <a:off x="0" y="0"/>
              <a:ext cx="10053484" cy="369332"/>
            </a:xfrm>
            <a:prstGeom prst="rect">
              <a:avLst/>
            </a:prstGeom>
          </p:spPr>
          <p:txBody>
            <a:bodyPr lIns="0" tIns="0" rIns="0" bIns="0" rtlCol="0" anchor="t">
              <a:spAutoFit/>
            </a:bodyPr>
            <a:lstStyle/>
            <a:p>
              <a:pPr lvl="1">
                <a:defRPr/>
              </a:pPr>
              <a:endParaRPr lang="en-US" dirty="0"/>
            </a:p>
          </p:txBody>
        </p:sp>
        <p:sp>
          <p:nvSpPr>
            <p:cNvPr id="4" name="TextBox 4">
              <a:extLst>
                <a:ext uri="{FF2B5EF4-FFF2-40B4-BE49-F238E27FC236}">
                  <a16:creationId xmlns:a16="http://schemas.microsoft.com/office/drawing/2014/main" id="{3B66CE96-5644-9735-61CF-1ADF261703B8}"/>
                </a:ext>
              </a:extLst>
            </p:cNvPr>
            <p:cNvSpPr txBox="1"/>
            <p:nvPr/>
          </p:nvSpPr>
          <p:spPr>
            <a:xfrm>
              <a:off x="90083" y="4716431"/>
              <a:ext cx="10053484" cy="369332"/>
            </a:xfrm>
            <a:prstGeom prst="rect">
              <a:avLst/>
            </a:prstGeom>
          </p:spPr>
          <p:txBody>
            <a:bodyPr lIns="0" tIns="0" rIns="0" bIns="0" rtlCol="0" anchor="t">
              <a:spAutoFit/>
            </a:bodyPr>
            <a:lstStyle/>
            <a:p>
              <a:pPr lvl="1">
                <a:defRPr/>
              </a:pPr>
              <a:endParaRPr lang="en-US" dirty="0"/>
            </a:p>
          </p:txBody>
        </p:sp>
      </p:grpSp>
      <p:pic>
        <p:nvPicPr>
          <p:cNvPr id="14" name="Picture 13" descr="A basket full of clothes&#10;&#10;AI-generated content may be incorrect.">
            <a:extLst>
              <a:ext uri="{FF2B5EF4-FFF2-40B4-BE49-F238E27FC236}">
                <a16:creationId xmlns:a16="http://schemas.microsoft.com/office/drawing/2014/main" id="{7CD29ED1-84B5-3990-88A5-0A1D3AF9FD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538200" y="6197600"/>
            <a:ext cx="4330700" cy="3365500"/>
          </a:xfrm>
          <a:prstGeom prst="rect">
            <a:avLst/>
          </a:prstGeom>
        </p:spPr>
      </p:pic>
      <p:sp>
        <p:nvSpPr>
          <p:cNvPr id="16" name="TextBox 15">
            <a:extLst>
              <a:ext uri="{FF2B5EF4-FFF2-40B4-BE49-F238E27FC236}">
                <a16:creationId xmlns:a16="http://schemas.microsoft.com/office/drawing/2014/main" id="{532CDF0F-030D-03C4-9922-98B3B316F73E}"/>
              </a:ext>
            </a:extLst>
          </p:cNvPr>
          <p:cNvSpPr txBox="1"/>
          <p:nvPr/>
        </p:nvSpPr>
        <p:spPr>
          <a:xfrm>
            <a:off x="2489200" y="1143000"/>
            <a:ext cx="11137900" cy="9033242"/>
          </a:xfrm>
          <a:prstGeom prst="rect">
            <a:avLst/>
          </a:prstGeom>
          <a:noFill/>
        </p:spPr>
        <p:txBody>
          <a:bodyPr wrap="square" rtlCol="0">
            <a:spAutoFit/>
          </a:bodyPr>
          <a:lstStyle/>
          <a:p>
            <a:pPr algn="ctr"/>
            <a:r>
              <a:rPr lang="en-US" altLang="en-US" sz="4800" dirty="0">
                <a:solidFill>
                  <a:srgbClr val="002060"/>
                </a:solidFill>
              </a:rPr>
              <a:t>When you </a:t>
            </a:r>
            <a:r>
              <a:rPr lang="en-US" altLang="en-US" sz="4800" i="1" dirty="0">
                <a:solidFill>
                  <a:srgbClr val="FF3300"/>
                </a:solidFill>
              </a:rPr>
              <a:t>do</a:t>
            </a:r>
            <a:r>
              <a:rPr lang="en-US" altLang="en-US" sz="4800" dirty="0">
                <a:solidFill>
                  <a:srgbClr val="002060"/>
                </a:solidFill>
              </a:rPr>
              <a:t> have enough neurotransmitters</a:t>
            </a:r>
          </a:p>
          <a:p>
            <a:pPr algn="ctr"/>
            <a:endParaRPr lang="en-US" altLang="en-US" sz="4800" dirty="0">
              <a:solidFill>
                <a:srgbClr val="002060"/>
              </a:solidFill>
            </a:endParaRPr>
          </a:p>
          <a:p>
            <a:pPr algn="ctr"/>
            <a:r>
              <a:rPr lang="en-US" altLang="en-US" sz="4800" dirty="0"/>
              <a:t>Start work more promptly and easily (motivation)</a:t>
            </a:r>
          </a:p>
          <a:p>
            <a:pPr algn="ctr"/>
            <a:endParaRPr lang="en-US" sz="4800" dirty="0">
              <a:latin typeface="Garet 1" panose="020B0604020202020204" charset="0"/>
            </a:endParaRPr>
          </a:p>
          <a:p>
            <a:pPr algn="ctr"/>
            <a:r>
              <a:rPr lang="en-US" altLang="en-US" sz="4800" dirty="0">
                <a:solidFill>
                  <a:srgbClr val="002060"/>
                </a:solidFill>
              </a:rPr>
              <a:t>When you </a:t>
            </a:r>
            <a:r>
              <a:rPr lang="en-US" altLang="en-US" sz="4800" i="1" dirty="0">
                <a:solidFill>
                  <a:srgbClr val="FF3300"/>
                </a:solidFill>
              </a:rPr>
              <a:t>don’t</a:t>
            </a:r>
            <a:r>
              <a:rPr lang="en-US" altLang="en-US" sz="4800" dirty="0">
                <a:solidFill>
                  <a:srgbClr val="002060"/>
                </a:solidFill>
              </a:rPr>
              <a:t> have enough neurotransmitters</a:t>
            </a:r>
          </a:p>
          <a:p>
            <a:pPr algn="ctr"/>
            <a:endParaRPr lang="en-US" sz="4800" dirty="0">
              <a:solidFill>
                <a:srgbClr val="002060"/>
              </a:solidFill>
              <a:latin typeface="Garet 1" panose="020B0604020202020204" charset="0"/>
            </a:endParaRPr>
          </a:p>
          <a:p>
            <a:pPr algn="ctr">
              <a:spcAft>
                <a:spcPts val="600"/>
              </a:spcAft>
              <a:defRPr/>
            </a:pPr>
            <a:r>
              <a:rPr lang="en-US" altLang="en-US" sz="4800" dirty="0"/>
              <a:t>Have difficulty starting tasks like homework, laundry, etc. </a:t>
            </a:r>
          </a:p>
          <a:p>
            <a:pPr algn="ctr"/>
            <a:endParaRPr lang="en-US" sz="4800" dirty="0">
              <a:latin typeface="Garet 1" panose="020B0604020202020204" charset="0"/>
            </a:endParaRPr>
          </a:p>
        </p:txBody>
      </p:sp>
    </p:spTree>
    <p:extLst>
      <p:ext uri="{BB962C8B-B14F-4D97-AF65-F5344CB8AC3E}">
        <p14:creationId xmlns:p14="http://schemas.microsoft.com/office/powerpoint/2010/main" val="36274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2A3F56A7-AC55-8BF5-C784-790BC35946E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676A3B-BADC-1651-F3FD-326B859A0EF0}"/>
              </a:ext>
            </a:extLst>
          </p:cNvPr>
          <p:cNvGrpSpPr/>
          <p:nvPr/>
        </p:nvGrpSpPr>
        <p:grpSpPr>
          <a:xfrm>
            <a:off x="2113677" y="1853130"/>
            <a:ext cx="2901076" cy="2901076"/>
            <a:chOff x="0" y="0"/>
            <a:chExt cx="6350000" cy="6350000"/>
          </a:xfrm>
        </p:grpSpPr>
        <p:sp>
          <p:nvSpPr>
            <p:cNvPr id="3" name="Freeform 3">
              <a:extLst>
                <a:ext uri="{FF2B5EF4-FFF2-40B4-BE49-F238E27FC236}">
                  <a16:creationId xmlns:a16="http://schemas.microsoft.com/office/drawing/2014/main" id="{0516BA4B-3132-C328-5CDC-82F004CC94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8BD5B"/>
            </a:solidFill>
          </p:spPr>
          <p:txBody>
            <a:bodyPr/>
            <a:lstStyle/>
            <a:p>
              <a:endParaRPr lang="en-US"/>
            </a:p>
          </p:txBody>
        </p:sp>
      </p:grpSp>
      <p:sp>
        <p:nvSpPr>
          <p:cNvPr id="4" name="Freeform 4">
            <a:extLst>
              <a:ext uri="{FF2B5EF4-FFF2-40B4-BE49-F238E27FC236}">
                <a16:creationId xmlns:a16="http://schemas.microsoft.com/office/drawing/2014/main" id="{06EC9CD7-040F-3802-59B3-1F50446C3A56}"/>
              </a:ext>
            </a:extLst>
          </p:cNvPr>
          <p:cNvSpPr/>
          <p:nvPr/>
        </p:nvSpPr>
        <p:spPr>
          <a:xfrm>
            <a:off x="1585200" y="4912399"/>
            <a:ext cx="5616378" cy="2808189"/>
          </a:xfrm>
          <a:custGeom>
            <a:avLst/>
            <a:gdLst/>
            <a:ahLst/>
            <a:cxnLst/>
            <a:rect l="l" t="t" r="r" b="b"/>
            <a:pathLst>
              <a:path w="5616378" h="2808189">
                <a:moveTo>
                  <a:pt x="0" y="0"/>
                </a:moveTo>
                <a:lnTo>
                  <a:pt x="5616379" y="0"/>
                </a:lnTo>
                <a:lnTo>
                  <a:pt x="5616379" y="2808189"/>
                </a:lnTo>
                <a:lnTo>
                  <a:pt x="0" y="28081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650010C7-A3A2-B03A-34B4-5C282C7B1CCA}"/>
              </a:ext>
            </a:extLst>
          </p:cNvPr>
          <p:cNvSpPr txBox="1"/>
          <p:nvPr/>
        </p:nvSpPr>
        <p:spPr>
          <a:xfrm>
            <a:off x="8648574" y="4317953"/>
            <a:ext cx="7914526" cy="2484655"/>
          </a:xfrm>
          <a:prstGeom prst="rect">
            <a:avLst/>
          </a:prstGeom>
        </p:spPr>
        <p:txBody>
          <a:bodyPr lIns="0" tIns="0" rIns="0" bIns="0" rtlCol="0" anchor="t">
            <a:spAutoFit/>
          </a:bodyPr>
          <a:lstStyle/>
          <a:p>
            <a:pPr>
              <a:lnSpc>
                <a:spcPts val="6500"/>
              </a:lnSpc>
            </a:pPr>
            <a:r>
              <a:rPr lang="en-US" sz="5000" dirty="0">
                <a:solidFill>
                  <a:srgbClr val="393838"/>
                </a:solidFill>
                <a:latin typeface="Garet 1"/>
              </a:rPr>
              <a:t>ADHD is caused by bad parenting, the education system, etc.</a:t>
            </a:r>
          </a:p>
        </p:txBody>
      </p:sp>
      <p:sp>
        <p:nvSpPr>
          <p:cNvPr id="9" name="TextBox 8">
            <a:extLst>
              <a:ext uri="{FF2B5EF4-FFF2-40B4-BE49-F238E27FC236}">
                <a16:creationId xmlns:a16="http://schemas.microsoft.com/office/drawing/2014/main" id="{EF0B5364-8711-E4E9-3BAD-6481D7AFD571}"/>
              </a:ext>
            </a:extLst>
          </p:cNvPr>
          <p:cNvSpPr txBox="1"/>
          <p:nvPr/>
        </p:nvSpPr>
        <p:spPr>
          <a:xfrm>
            <a:off x="8648574" y="2362523"/>
            <a:ext cx="9144000" cy="948337"/>
          </a:xfrm>
          <a:prstGeom prst="rect">
            <a:avLst/>
          </a:prstGeom>
          <a:noFill/>
        </p:spPr>
        <p:txBody>
          <a:bodyPr wrap="square">
            <a:spAutoFit/>
          </a:bodyPr>
          <a:lstStyle/>
          <a:p>
            <a:pPr>
              <a:lnSpc>
                <a:spcPts val="6500"/>
              </a:lnSpc>
            </a:pPr>
            <a:r>
              <a:rPr lang="en-US" sz="6000" dirty="0">
                <a:solidFill>
                  <a:srgbClr val="393838"/>
                </a:solidFill>
                <a:latin typeface="Garet 1"/>
              </a:rPr>
              <a:t>Myth:</a:t>
            </a:r>
          </a:p>
        </p:txBody>
      </p:sp>
    </p:spTree>
    <p:extLst>
      <p:ext uri="{BB962C8B-B14F-4D97-AF65-F5344CB8AC3E}">
        <p14:creationId xmlns:p14="http://schemas.microsoft.com/office/powerpoint/2010/main" val="393510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grpSp>
        <p:nvGrpSpPr>
          <p:cNvPr id="2" name="Group 2"/>
          <p:cNvGrpSpPr/>
          <p:nvPr/>
        </p:nvGrpSpPr>
        <p:grpSpPr>
          <a:xfrm>
            <a:off x="1688336" y="2209800"/>
            <a:ext cx="7649472" cy="5850345"/>
            <a:chOff x="-145812" y="0"/>
            <a:chExt cx="10199296" cy="5998619"/>
          </a:xfrm>
        </p:grpSpPr>
        <p:sp>
          <p:nvSpPr>
            <p:cNvPr id="3" name="TextBox 3"/>
            <p:cNvSpPr txBox="1"/>
            <p:nvPr/>
          </p:nvSpPr>
          <p:spPr>
            <a:xfrm>
              <a:off x="0" y="0"/>
              <a:ext cx="10053484" cy="2092880"/>
            </a:xfrm>
            <a:prstGeom prst="rect">
              <a:avLst/>
            </a:prstGeom>
          </p:spPr>
          <p:txBody>
            <a:bodyPr lIns="0" tIns="0" rIns="0" bIns="0" rtlCol="0" anchor="t">
              <a:spAutoFit/>
            </a:bodyPr>
            <a:lstStyle/>
            <a:p>
              <a:pPr>
                <a:defRPr/>
              </a:pPr>
              <a:r>
                <a:rPr lang="en-US" sz="2800" dirty="0">
                  <a:latin typeface="Garet 1" panose="020B0604020202020204" charset="0"/>
                </a:rPr>
                <a:t>The environment can affect what problems  you may have, but DOES </a:t>
              </a:r>
              <a:r>
                <a:rPr lang="en-US" sz="2800" i="1" dirty="0">
                  <a:latin typeface="Garet 1" panose="020B0604020202020204" charset="0"/>
                </a:rPr>
                <a:t>NOT</a:t>
              </a:r>
              <a:r>
                <a:rPr lang="en-US" sz="2800" dirty="0">
                  <a:latin typeface="Garet 1" panose="020B0604020202020204" charset="0"/>
                </a:rPr>
                <a:t> cause ADHD</a:t>
              </a:r>
            </a:p>
            <a:p>
              <a:pPr lvl="1">
                <a:defRPr/>
              </a:pPr>
              <a:endParaRPr lang="en-US" dirty="0"/>
            </a:p>
          </p:txBody>
        </p:sp>
        <p:sp>
          <p:nvSpPr>
            <p:cNvPr id="4" name="TextBox 4"/>
            <p:cNvSpPr txBox="1"/>
            <p:nvPr/>
          </p:nvSpPr>
          <p:spPr>
            <a:xfrm>
              <a:off x="-145812" y="2464156"/>
              <a:ext cx="10053484" cy="3534463"/>
            </a:xfrm>
            <a:prstGeom prst="rect">
              <a:avLst/>
            </a:prstGeom>
          </p:spPr>
          <p:txBody>
            <a:bodyPr lIns="0" tIns="0" rIns="0" bIns="0" rtlCol="0" anchor="t">
              <a:spAutoFit/>
            </a:bodyPr>
            <a:lstStyle/>
            <a:p>
              <a:pPr lvl="1">
                <a:defRPr/>
              </a:pPr>
              <a:r>
                <a:rPr lang="en-US" sz="3200" dirty="0">
                  <a:latin typeface="Garet 1" panose="020B0604020202020204" charset="0"/>
                </a:rPr>
                <a:t>ADHD is </a:t>
              </a:r>
              <a:r>
                <a:rPr lang="en-US" sz="3200" i="1" dirty="0">
                  <a:latin typeface="Garet 1" panose="020B0604020202020204" charset="0"/>
                </a:rPr>
                <a:t>NOT</a:t>
              </a:r>
              <a:r>
                <a:rPr lang="en-US" sz="3200" dirty="0">
                  <a:latin typeface="Garet 1" panose="020B0604020202020204" charset="0"/>
                </a:rPr>
                <a:t> </a:t>
              </a:r>
              <a:r>
                <a:rPr lang="en-US" sz="3200" u="sng" dirty="0">
                  <a:latin typeface="Garet 1" panose="020B0604020202020204" charset="0"/>
                </a:rPr>
                <a:t>caused</a:t>
              </a:r>
              <a:r>
                <a:rPr lang="en-US" sz="3200" dirty="0">
                  <a:latin typeface="Garet 1" panose="020B0604020202020204" charset="0"/>
                </a:rPr>
                <a:t> by parenting style, poor classroom management, the stresses of life, or lazy teenagers</a:t>
              </a:r>
            </a:p>
            <a:p>
              <a:pPr lvl="1">
                <a:defRPr/>
              </a:pPr>
              <a:endParaRPr lang="en-US" sz="3200" dirty="0">
                <a:latin typeface="Garet 1" panose="020B0604020202020204" charset="0"/>
              </a:endParaRPr>
            </a:p>
            <a:p>
              <a:pPr lvl="1">
                <a:defRPr/>
              </a:pPr>
              <a:r>
                <a:rPr lang="en-US" sz="3200" dirty="0">
                  <a:latin typeface="Garet 1" panose="020B0604020202020204" charset="0"/>
                </a:rPr>
                <a:t>ADHD is often linked to genetics</a:t>
              </a:r>
            </a:p>
            <a:p>
              <a:pPr lvl="2">
                <a:buFont typeface="Arial"/>
                <a:buChar char="•"/>
                <a:defRPr/>
              </a:pPr>
              <a:r>
                <a:rPr lang="en-US" sz="3200" dirty="0">
                  <a:latin typeface="Garet 1" panose="020B0604020202020204" charset="0"/>
                </a:rPr>
                <a:t>Hereditary</a:t>
              </a:r>
            </a:p>
          </p:txBody>
        </p:sp>
      </p:grpSp>
      <p:sp>
        <p:nvSpPr>
          <p:cNvPr id="5" name="Freeform 5"/>
          <p:cNvSpPr/>
          <p:nvPr/>
        </p:nvSpPr>
        <p:spPr>
          <a:xfrm flipH="1">
            <a:off x="10945868" y="2318311"/>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679543" y="2318311"/>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V="1">
            <a:off x="10945868" y="5042461"/>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flipV="1">
            <a:off x="13679543" y="5042461"/>
            <a:ext cx="2743200" cy="2743200"/>
          </a:xfrm>
          <a:custGeom>
            <a:avLst/>
            <a:gdLst/>
            <a:ahLst/>
            <a:cxnLst/>
            <a:rect l="l" t="t" r="r" b="b"/>
            <a:pathLst>
              <a:path w="2743200" h="2743200">
                <a:moveTo>
                  <a:pt x="2743200" y="2743200"/>
                </a:moveTo>
                <a:lnTo>
                  <a:pt x="0" y="2743200"/>
                </a:lnTo>
                <a:lnTo>
                  <a:pt x="0" y="0"/>
                </a:lnTo>
                <a:lnTo>
                  <a:pt x="2743200" y="0"/>
                </a:lnTo>
                <a:lnTo>
                  <a:pt x="2743200" y="27432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12591648" y="1092272"/>
            <a:ext cx="2170150" cy="217015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
        <p:nvSpPr>
          <p:cNvPr id="11" name="Freeform 11"/>
          <p:cNvSpPr/>
          <p:nvPr/>
        </p:nvSpPr>
        <p:spPr>
          <a:xfrm rot="-10800000">
            <a:off x="12317468" y="7785661"/>
            <a:ext cx="2818133" cy="1409066"/>
          </a:xfrm>
          <a:custGeom>
            <a:avLst/>
            <a:gdLst/>
            <a:ahLst/>
            <a:cxnLst/>
            <a:rect l="l" t="t" r="r" b="b"/>
            <a:pathLst>
              <a:path w="2818133" h="1409066">
                <a:moveTo>
                  <a:pt x="0" y="0"/>
                </a:moveTo>
                <a:lnTo>
                  <a:pt x="2818133" y="0"/>
                </a:lnTo>
                <a:lnTo>
                  <a:pt x="2818133" y="1409067"/>
                </a:lnTo>
                <a:lnTo>
                  <a:pt x="0" y="1409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063322"/>
            <a:ext cx="10193714" cy="5502275"/>
            <a:chOff x="0" y="-66675"/>
            <a:chExt cx="13591618" cy="7336366"/>
          </a:xfrm>
        </p:grpSpPr>
        <p:sp>
          <p:nvSpPr>
            <p:cNvPr id="3" name="TextBox 3"/>
            <p:cNvSpPr txBox="1"/>
            <p:nvPr/>
          </p:nvSpPr>
          <p:spPr>
            <a:xfrm>
              <a:off x="0" y="-66675"/>
              <a:ext cx="13591618" cy="1574791"/>
            </a:xfrm>
            <a:prstGeom prst="rect">
              <a:avLst/>
            </a:prstGeom>
          </p:spPr>
          <p:txBody>
            <a:bodyPr lIns="0" tIns="0" rIns="0" bIns="0" rtlCol="0" anchor="t">
              <a:spAutoFit/>
            </a:bodyPr>
            <a:lstStyle/>
            <a:p>
              <a:pPr>
                <a:lnSpc>
                  <a:spcPts val="9360"/>
                </a:lnSpc>
              </a:pPr>
              <a:r>
                <a:rPr lang="en-US" sz="7200" dirty="0">
                  <a:solidFill>
                    <a:srgbClr val="393838"/>
                  </a:solidFill>
                  <a:latin typeface="Garet 1"/>
                </a:rPr>
                <a:t>Facts about ADHD</a:t>
              </a:r>
            </a:p>
          </p:txBody>
        </p:sp>
        <p:sp>
          <p:nvSpPr>
            <p:cNvPr id="4" name="TextBox 4"/>
            <p:cNvSpPr txBox="1"/>
            <p:nvPr/>
          </p:nvSpPr>
          <p:spPr>
            <a:xfrm>
              <a:off x="0" y="1966383"/>
              <a:ext cx="11324627" cy="5303308"/>
            </a:xfrm>
            <a:prstGeom prst="rect">
              <a:avLst/>
            </a:prstGeom>
          </p:spPr>
          <p:txBody>
            <a:bodyPr lIns="0" tIns="0" rIns="0" bIns="0" rtlCol="0" anchor="t">
              <a:spAutoFit/>
            </a:bodyPr>
            <a:lstStyle/>
            <a:p>
              <a:pPr>
                <a:lnSpc>
                  <a:spcPts val="4550"/>
                </a:lnSpc>
              </a:pPr>
              <a:r>
                <a:rPr lang="en-US" sz="3500" dirty="0">
                  <a:solidFill>
                    <a:srgbClr val="393838"/>
                  </a:solidFill>
                  <a:latin typeface="Garet 1"/>
                </a:rPr>
                <a:t>ADHD is a neurobiological condition. </a:t>
              </a:r>
            </a:p>
            <a:p>
              <a:pPr>
                <a:lnSpc>
                  <a:spcPts val="4550"/>
                </a:lnSpc>
              </a:pPr>
              <a:endParaRPr lang="en-US" sz="3500" dirty="0">
                <a:solidFill>
                  <a:srgbClr val="393838"/>
                </a:solidFill>
                <a:latin typeface="Garet 1"/>
              </a:endParaRPr>
            </a:p>
            <a:p>
              <a:pPr>
                <a:lnSpc>
                  <a:spcPts val="4550"/>
                </a:lnSpc>
              </a:pPr>
              <a:r>
                <a:rPr lang="en-US" sz="3500" dirty="0">
                  <a:solidFill>
                    <a:srgbClr val="393838"/>
                  </a:solidFill>
                  <a:latin typeface="Garet 1"/>
                </a:rPr>
                <a:t>Affects all areas of life. (It’s a system).</a:t>
              </a:r>
            </a:p>
            <a:p>
              <a:pPr>
                <a:lnSpc>
                  <a:spcPts val="4550"/>
                </a:lnSpc>
              </a:pPr>
              <a:endParaRPr lang="en-US" sz="3500" dirty="0">
                <a:solidFill>
                  <a:srgbClr val="393838"/>
                </a:solidFill>
                <a:latin typeface="Garet 1"/>
              </a:endParaRPr>
            </a:p>
            <a:p>
              <a:pPr>
                <a:lnSpc>
                  <a:spcPts val="4550"/>
                </a:lnSpc>
              </a:pPr>
              <a:r>
                <a:rPr lang="en-US" sz="3500" dirty="0">
                  <a:solidFill>
                    <a:srgbClr val="393838"/>
                  </a:solidFill>
                  <a:latin typeface="Garet 1"/>
                </a:rPr>
                <a:t>Expect a 30% delay in performance (not knowledge)</a:t>
              </a:r>
            </a:p>
          </p:txBody>
        </p:sp>
      </p:grpSp>
      <p:sp>
        <p:nvSpPr>
          <p:cNvPr id="5" name="Freeform 5"/>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13624473" y="2005475"/>
            <a:ext cx="2423218" cy="2423218"/>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a:extLst>
            <a:ext uri="{FF2B5EF4-FFF2-40B4-BE49-F238E27FC236}">
              <a16:creationId xmlns:a16="http://schemas.microsoft.com/office/drawing/2014/main" id="{2293CCE7-10C2-7A5B-EA98-196BFCCA505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91DB3CE-48F3-7524-C0A6-91ED54390C7A}"/>
              </a:ext>
            </a:extLst>
          </p:cNvPr>
          <p:cNvGrpSpPr/>
          <p:nvPr/>
        </p:nvGrpSpPr>
        <p:grpSpPr>
          <a:xfrm>
            <a:off x="2166695" y="1489707"/>
            <a:ext cx="7607675" cy="4075932"/>
            <a:chOff x="0" y="0"/>
            <a:chExt cx="10143567" cy="5434576"/>
          </a:xfrm>
        </p:grpSpPr>
        <p:sp>
          <p:nvSpPr>
            <p:cNvPr id="3" name="TextBox 3">
              <a:extLst>
                <a:ext uri="{FF2B5EF4-FFF2-40B4-BE49-F238E27FC236}">
                  <a16:creationId xmlns:a16="http://schemas.microsoft.com/office/drawing/2014/main" id="{08C4E849-D788-45E2-F818-865E2BA26A25}"/>
                </a:ext>
              </a:extLst>
            </p:cNvPr>
            <p:cNvSpPr txBox="1"/>
            <p:nvPr/>
          </p:nvSpPr>
          <p:spPr>
            <a:xfrm>
              <a:off x="0" y="0"/>
              <a:ext cx="10053484" cy="4413174"/>
            </a:xfrm>
            <a:prstGeom prst="rect">
              <a:avLst/>
            </a:prstGeom>
          </p:spPr>
          <p:txBody>
            <a:bodyPr lIns="0" tIns="0" rIns="0" bIns="0" rtlCol="0" anchor="t">
              <a:spAutoFit/>
            </a:bodyPr>
            <a:lstStyle/>
            <a:p>
              <a:pPr algn="ctr">
                <a:lnSpc>
                  <a:spcPts val="8640"/>
                </a:lnSpc>
              </a:pPr>
              <a:r>
                <a:rPr lang="en-US" sz="7200" dirty="0">
                  <a:solidFill>
                    <a:srgbClr val="393838"/>
                  </a:solidFill>
                  <a:latin typeface="Garet 1"/>
                </a:rPr>
                <a:t>Behavioral and Environmental Strategies</a:t>
              </a:r>
            </a:p>
          </p:txBody>
        </p:sp>
        <p:sp>
          <p:nvSpPr>
            <p:cNvPr id="4" name="TextBox 4">
              <a:extLst>
                <a:ext uri="{FF2B5EF4-FFF2-40B4-BE49-F238E27FC236}">
                  <a16:creationId xmlns:a16="http://schemas.microsoft.com/office/drawing/2014/main" id="{C7500D77-0E4B-F2CE-94C0-470438F359C3}"/>
                </a:ext>
              </a:extLst>
            </p:cNvPr>
            <p:cNvSpPr txBox="1"/>
            <p:nvPr/>
          </p:nvSpPr>
          <p:spPr>
            <a:xfrm>
              <a:off x="90083" y="4716431"/>
              <a:ext cx="10053484" cy="718145"/>
            </a:xfrm>
            <a:prstGeom prst="rect">
              <a:avLst/>
            </a:prstGeom>
          </p:spPr>
          <p:txBody>
            <a:bodyPr lIns="0" tIns="0" rIns="0" bIns="0" rtlCol="0" anchor="t">
              <a:spAutoFit/>
            </a:bodyPr>
            <a:lstStyle/>
            <a:p>
              <a:endParaRPr lang="en-US" altLang="en-US" sz="3500" i="1" dirty="0"/>
            </a:p>
          </p:txBody>
        </p:sp>
      </p:grpSp>
      <p:sp>
        <p:nvSpPr>
          <p:cNvPr id="5" name="Freeform 5">
            <a:extLst>
              <a:ext uri="{FF2B5EF4-FFF2-40B4-BE49-F238E27FC236}">
                <a16:creationId xmlns:a16="http://schemas.microsoft.com/office/drawing/2014/main" id="{44B1D251-028B-5F2D-6665-1ED504DE31AD}"/>
              </a:ext>
            </a:extLst>
          </p:cNvPr>
          <p:cNvSpPr/>
          <p:nvPr/>
        </p:nvSpPr>
        <p:spPr>
          <a:xfrm flipH="1">
            <a:off x="10945868" y="2318311"/>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1FF0BD9C-8D98-A694-FE95-D46A7A547C52}"/>
              </a:ext>
            </a:extLst>
          </p:cNvPr>
          <p:cNvSpPr/>
          <p:nvPr/>
        </p:nvSpPr>
        <p:spPr>
          <a:xfrm>
            <a:off x="13679543" y="2318311"/>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7662670F-B7AA-B242-EDDB-305367529FE5}"/>
              </a:ext>
            </a:extLst>
          </p:cNvPr>
          <p:cNvSpPr/>
          <p:nvPr/>
        </p:nvSpPr>
        <p:spPr>
          <a:xfrm flipV="1">
            <a:off x="10945868" y="5042461"/>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85FE986F-2189-BDCA-EEA5-74526FC7125A}"/>
              </a:ext>
            </a:extLst>
          </p:cNvPr>
          <p:cNvSpPr/>
          <p:nvPr/>
        </p:nvSpPr>
        <p:spPr>
          <a:xfrm flipH="1" flipV="1">
            <a:off x="13679543" y="5042461"/>
            <a:ext cx="2743200" cy="2743200"/>
          </a:xfrm>
          <a:custGeom>
            <a:avLst/>
            <a:gdLst/>
            <a:ahLst/>
            <a:cxnLst/>
            <a:rect l="l" t="t" r="r" b="b"/>
            <a:pathLst>
              <a:path w="2743200" h="2743200">
                <a:moveTo>
                  <a:pt x="2743200" y="2743200"/>
                </a:moveTo>
                <a:lnTo>
                  <a:pt x="0" y="2743200"/>
                </a:lnTo>
                <a:lnTo>
                  <a:pt x="0" y="0"/>
                </a:lnTo>
                <a:lnTo>
                  <a:pt x="2743200" y="0"/>
                </a:lnTo>
                <a:lnTo>
                  <a:pt x="2743200" y="27432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0BB93D85-D791-993D-5B22-D94F73D0BCE7}"/>
              </a:ext>
            </a:extLst>
          </p:cNvPr>
          <p:cNvGrpSpPr/>
          <p:nvPr/>
        </p:nvGrpSpPr>
        <p:grpSpPr>
          <a:xfrm>
            <a:off x="12591648" y="1092272"/>
            <a:ext cx="2170150" cy="2170150"/>
            <a:chOff x="0" y="0"/>
            <a:chExt cx="6350000" cy="6350000"/>
          </a:xfrm>
        </p:grpSpPr>
        <p:sp>
          <p:nvSpPr>
            <p:cNvPr id="10" name="Freeform 10">
              <a:extLst>
                <a:ext uri="{FF2B5EF4-FFF2-40B4-BE49-F238E27FC236}">
                  <a16:creationId xmlns:a16="http://schemas.microsoft.com/office/drawing/2014/main" id="{E2D9FE6F-0FD9-A706-00A6-8EB9DDD8080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
        <p:nvSpPr>
          <p:cNvPr id="11" name="Freeform 11">
            <a:extLst>
              <a:ext uri="{FF2B5EF4-FFF2-40B4-BE49-F238E27FC236}">
                <a16:creationId xmlns:a16="http://schemas.microsoft.com/office/drawing/2014/main" id="{530853E8-0347-26C0-521B-4D72102DFE24}"/>
              </a:ext>
            </a:extLst>
          </p:cNvPr>
          <p:cNvSpPr/>
          <p:nvPr/>
        </p:nvSpPr>
        <p:spPr>
          <a:xfrm rot="-10800000">
            <a:off x="12317468" y="7785661"/>
            <a:ext cx="2818133" cy="1409066"/>
          </a:xfrm>
          <a:custGeom>
            <a:avLst/>
            <a:gdLst/>
            <a:ahLst/>
            <a:cxnLst/>
            <a:rect l="l" t="t" r="r" b="b"/>
            <a:pathLst>
              <a:path w="2818133" h="1409066">
                <a:moveTo>
                  <a:pt x="0" y="0"/>
                </a:moveTo>
                <a:lnTo>
                  <a:pt x="2818133" y="0"/>
                </a:lnTo>
                <a:lnTo>
                  <a:pt x="2818133" y="1409067"/>
                </a:lnTo>
                <a:lnTo>
                  <a:pt x="0" y="1409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69CEC791-07BA-C595-308F-DCD6833F4D9A}"/>
              </a:ext>
            </a:extLst>
          </p:cNvPr>
          <p:cNvSpPr txBox="1"/>
          <p:nvPr/>
        </p:nvSpPr>
        <p:spPr>
          <a:xfrm>
            <a:off x="1587500" y="7010400"/>
            <a:ext cx="8394700" cy="2308324"/>
          </a:xfrm>
          <a:prstGeom prst="rect">
            <a:avLst/>
          </a:prstGeom>
          <a:noFill/>
        </p:spPr>
        <p:txBody>
          <a:bodyPr wrap="square" rtlCol="0">
            <a:spAutoFit/>
          </a:bodyPr>
          <a:lstStyle/>
          <a:p>
            <a:pPr>
              <a:spcBef>
                <a:spcPct val="50000"/>
              </a:spcBef>
              <a:buFontTx/>
              <a:buNone/>
            </a:pPr>
            <a:r>
              <a:rPr lang="en-US" altLang="en-US" sz="2400" b="1" dirty="0">
                <a:latin typeface="Garet 1" panose="020B0604020202020204" charset="0"/>
              </a:rPr>
              <a:t>“ADHD is </a:t>
            </a:r>
            <a:r>
              <a:rPr lang="en-US" altLang="en-US" sz="2400" b="1" i="1" dirty="0">
                <a:latin typeface="Garet 1" panose="020B0604020202020204" charset="0"/>
              </a:rPr>
              <a:t>not</a:t>
            </a:r>
            <a:r>
              <a:rPr lang="en-US" altLang="en-US" sz="2400" b="1" dirty="0">
                <a:latin typeface="Garet 1" panose="020B0604020202020204" charset="0"/>
              </a:rPr>
              <a:t> a disorder of knowing what to do but of </a:t>
            </a:r>
            <a:r>
              <a:rPr lang="en-US" altLang="en-US" sz="2400" b="1" i="1" dirty="0">
                <a:latin typeface="Garet 1" panose="020B0604020202020204" charset="0"/>
              </a:rPr>
              <a:t>doing</a:t>
            </a:r>
            <a:r>
              <a:rPr lang="en-US" altLang="en-US" sz="2400" b="1" dirty="0">
                <a:latin typeface="Garet 1" panose="020B0604020202020204" charset="0"/>
              </a:rPr>
              <a:t> what one knows.”</a:t>
            </a:r>
          </a:p>
          <a:p>
            <a:pPr>
              <a:spcBef>
                <a:spcPct val="50000"/>
              </a:spcBef>
              <a:buFontTx/>
              <a:buNone/>
            </a:pPr>
            <a:endParaRPr lang="en-US" altLang="en-US" sz="2400" b="1" dirty="0">
              <a:latin typeface="Garet 1" panose="020B0604020202020204" charset="0"/>
            </a:endParaRPr>
          </a:p>
          <a:p>
            <a:pPr>
              <a:spcBef>
                <a:spcPct val="50000"/>
              </a:spcBef>
              <a:buFontTx/>
              <a:buNone/>
            </a:pPr>
            <a:r>
              <a:rPr lang="en-US" altLang="en-US" sz="2400" b="1" dirty="0">
                <a:latin typeface="Garet 1" panose="020B0604020202020204" charset="0"/>
              </a:rPr>
              <a:t>Makes it hard to do the things we know, in the moment!</a:t>
            </a:r>
            <a:endParaRPr lang="en-US" altLang="en-US" sz="2400" dirty="0">
              <a:latin typeface="Garet 1" panose="020B0604020202020204" charset="0"/>
            </a:endParaRPr>
          </a:p>
        </p:txBody>
      </p:sp>
    </p:spTree>
    <p:extLst>
      <p:ext uri="{BB962C8B-B14F-4D97-AF65-F5344CB8AC3E}">
        <p14:creationId xmlns:p14="http://schemas.microsoft.com/office/powerpoint/2010/main" val="1406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2B022802-F79C-07CC-A752-AC51390240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F41D3FB-9181-2AD4-A0B5-8C14FD4AED1A}"/>
              </a:ext>
            </a:extLst>
          </p:cNvPr>
          <p:cNvGrpSpPr/>
          <p:nvPr/>
        </p:nvGrpSpPr>
        <p:grpSpPr>
          <a:xfrm>
            <a:off x="2113677" y="1853130"/>
            <a:ext cx="2901076" cy="2901076"/>
            <a:chOff x="0" y="0"/>
            <a:chExt cx="6350000" cy="6350000"/>
          </a:xfrm>
        </p:grpSpPr>
        <p:sp>
          <p:nvSpPr>
            <p:cNvPr id="3" name="Freeform 3">
              <a:extLst>
                <a:ext uri="{FF2B5EF4-FFF2-40B4-BE49-F238E27FC236}">
                  <a16:creationId xmlns:a16="http://schemas.microsoft.com/office/drawing/2014/main" id="{7EBE9615-4617-C7C5-706E-C19186908DF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8BD5B"/>
            </a:solidFill>
          </p:spPr>
          <p:txBody>
            <a:bodyPr/>
            <a:lstStyle/>
            <a:p>
              <a:endParaRPr lang="en-US"/>
            </a:p>
          </p:txBody>
        </p:sp>
      </p:grpSp>
      <p:sp>
        <p:nvSpPr>
          <p:cNvPr id="4" name="Freeform 4">
            <a:extLst>
              <a:ext uri="{FF2B5EF4-FFF2-40B4-BE49-F238E27FC236}">
                <a16:creationId xmlns:a16="http://schemas.microsoft.com/office/drawing/2014/main" id="{F5D9685F-E639-2268-6DC1-47EBFF5E19B6}"/>
              </a:ext>
            </a:extLst>
          </p:cNvPr>
          <p:cNvSpPr/>
          <p:nvPr/>
        </p:nvSpPr>
        <p:spPr>
          <a:xfrm>
            <a:off x="1759743" y="7160299"/>
            <a:ext cx="5616378" cy="2808189"/>
          </a:xfrm>
          <a:custGeom>
            <a:avLst/>
            <a:gdLst/>
            <a:ahLst/>
            <a:cxnLst/>
            <a:rect l="l" t="t" r="r" b="b"/>
            <a:pathLst>
              <a:path w="5616378" h="2808189">
                <a:moveTo>
                  <a:pt x="0" y="0"/>
                </a:moveTo>
                <a:lnTo>
                  <a:pt x="5616379" y="0"/>
                </a:lnTo>
                <a:lnTo>
                  <a:pt x="5616379" y="2808189"/>
                </a:lnTo>
                <a:lnTo>
                  <a:pt x="0" y="28081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E96D410-8D2F-4FC2-F1EE-30F56A1DDFFF}"/>
              </a:ext>
            </a:extLst>
          </p:cNvPr>
          <p:cNvSpPr/>
          <p:nvPr/>
        </p:nvSpPr>
        <p:spPr>
          <a:xfrm>
            <a:off x="853734" y="1126568"/>
            <a:ext cx="7428396" cy="6216123"/>
          </a:xfrm>
          <a:custGeom>
            <a:avLst/>
            <a:gdLst/>
            <a:ahLst/>
            <a:cxnLst/>
            <a:rect l="l" t="t" r="r" b="b"/>
            <a:pathLst>
              <a:path w="7428396" h="6216123">
                <a:moveTo>
                  <a:pt x="0" y="0"/>
                </a:moveTo>
                <a:lnTo>
                  <a:pt x="7428396" y="0"/>
                </a:lnTo>
                <a:lnTo>
                  <a:pt x="7428396" y="6216123"/>
                </a:lnTo>
                <a:lnTo>
                  <a:pt x="0" y="6216123"/>
                </a:lnTo>
                <a:lnTo>
                  <a:pt x="0" y="0"/>
                </a:lnTo>
                <a:close/>
              </a:path>
            </a:pathLst>
          </a:custGeom>
          <a:blipFill>
            <a:blip r:embed="rId4"/>
            <a:stretch>
              <a:fillRect/>
            </a:stretch>
          </a:blipFill>
        </p:spPr>
        <p:txBody>
          <a:bodyPr/>
          <a:lstStyle/>
          <a:p>
            <a:endParaRPr lang="en-US"/>
          </a:p>
        </p:txBody>
      </p:sp>
      <p:sp>
        <p:nvSpPr>
          <p:cNvPr id="6" name="TextBox 6">
            <a:extLst>
              <a:ext uri="{FF2B5EF4-FFF2-40B4-BE49-F238E27FC236}">
                <a16:creationId xmlns:a16="http://schemas.microsoft.com/office/drawing/2014/main" id="{B7D5E099-19E1-0CB2-E9D1-4889C4C52AF6}"/>
              </a:ext>
            </a:extLst>
          </p:cNvPr>
          <p:cNvSpPr txBox="1"/>
          <p:nvPr/>
        </p:nvSpPr>
        <p:spPr>
          <a:xfrm>
            <a:off x="8991474" y="2251075"/>
            <a:ext cx="7914526" cy="5818901"/>
          </a:xfrm>
          <a:prstGeom prst="rect">
            <a:avLst/>
          </a:prstGeom>
        </p:spPr>
        <p:txBody>
          <a:bodyPr lIns="0" tIns="0" rIns="0" bIns="0" rtlCol="0" anchor="t">
            <a:spAutoFit/>
          </a:bodyPr>
          <a:lstStyle/>
          <a:p>
            <a:pPr>
              <a:lnSpc>
                <a:spcPts val="6500"/>
              </a:lnSpc>
            </a:pPr>
            <a:r>
              <a:rPr lang="en-US" sz="5000" dirty="0">
                <a:solidFill>
                  <a:srgbClr val="393838"/>
                </a:solidFill>
                <a:latin typeface="Garet 1"/>
              </a:rPr>
              <a:t>Most children stop stimulant medication at some point</a:t>
            </a:r>
          </a:p>
          <a:p>
            <a:pPr>
              <a:lnSpc>
                <a:spcPts val="6500"/>
              </a:lnSpc>
            </a:pPr>
            <a:endParaRPr lang="en-US" sz="5000" dirty="0">
              <a:solidFill>
                <a:srgbClr val="393838"/>
              </a:solidFill>
              <a:latin typeface="Garet 1"/>
            </a:endParaRPr>
          </a:p>
          <a:p>
            <a:pPr>
              <a:lnSpc>
                <a:spcPts val="6500"/>
              </a:lnSpc>
            </a:pPr>
            <a:r>
              <a:rPr lang="en-US" sz="5000" dirty="0">
                <a:solidFill>
                  <a:srgbClr val="393838"/>
                </a:solidFill>
                <a:latin typeface="Garet 1"/>
              </a:rPr>
              <a:t>Invest in behavioral interventions that will be </a:t>
            </a:r>
            <a:r>
              <a:rPr lang="en-US" sz="5000" dirty="0">
                <a:solidFill>
                  <a:srgbClr val="393838"/>
                </a:solidFill>
                <a:latin typeface="Garet 1 Bold"/>
              </a:rPr>
              <a:t>worth your time!</a:t>
            </a:r>
          </a:p>
        </p:txBody>
      </p:sp>
    </p:spTree>
    <p:extLst>
      <p:ext uri="{BB962C8B-B14F-4D97-AF65-F5344CB8AC3E}">
        <p14:creationId xmlns:p14="http://schemas.microsoft.com/office/powerpoint/2010/main" val="3783294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75007" y="1255816"/>
            <a:ext cx="5616378" cy="5616378"/>
            <a:chOff x="0" y="0"/>
            <a:chExt cx="6350000" cy="6350000"/>
          </a:xfrm>
        </p:grpSpPr>
        <p:sp>
          <p:nvSpPr>
            <p:cNvPr id="3" name="Freeform 3"/>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a:stretch>
                <a:fillRect l="-25046" r="-25046"/>
              </a:stretch>
            </a:blipFill>
          </p:spPr>
          <p:txBody>
            <a:bodyPr/>
            <a:lstStyle/>
            <a:p>
              <a:endParaRPr lang="en-US"/>
            </a:p>
          </p:txBody>
        </p:sp>
      </p:grpSp>
      <p:grpSp>
        <p:nvGrpSpPr>
          <p:cNvPr id="4" name="Group 4"/>
          <p:cNvGrpSpPr/>
          <p:nvPr/>
        </p:nvGrpSpPr>
        <p:grpSpPr>
          <a:xfrm>
            <a:off x="2028940" y="1565026"/>
            <a:ext cx="2901076" cy="2901076"/>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8BD5B"/>
            </a:solidFill>
          </p:spPr>
          <p:txBody>
            <a:bodyPr/>
            <a:lstStyle/>
            <a:p>
              <a:endParaRPr lang="en-US"/>
            </a:p>
          </p:txBody>
        </p:sp>
      </p:grpSp>
      <p:grpSp>
        <p:nvGrpSpPr>
          <p:cNvPr id="6" name="Group 6"/>
          <p:cNvGrpSpPr/>
          <p:nvPr/>
        </p:nvGrpSpPr>
        <p:grpSpPr>
          <a:xfrm>
            <a:off x="8662836" y="2496254"/>
            <a:ext cx="7914526" cy="5574556"/>
            <a:chOff x="0" y="0"/>
            <a:chExt cx="10552701" cy="7432741"/>
          </a:xfrm>
        </p:grpSpPr>
        <p:sp>
          <p:nvSpPr>
            <p:cNvPr id="7" name="TextBox 7"/>
            <p:cNvSpPr txBox="1"/>
            <p:nvPr/>
          </p:nvSpPr>
          <p:spPr>
            <a:xfrm>
              <a:off x="0" y="-66675"/>
              <a:ext cx="10552701" cy="3094355"/>
            </a:xfrm>
            <a:prstGeom prst="rect">
              <a:avLst/>
            </a:prstGeom>
          </p:spPr>
          <p:txBody>
            <a:bodyPr lIns="0" tIns="0" rIns="0" bIns="0" rtlCol="0" anchor="t">
              <a:spAutoFit/>
            </a:bodyPr>
            <a:lstStyle/>
            <a:p>
              <a:pPr>
                <a:lnSpc>
                  <a:spcPts val="9360"/>
                </a:lnSpc>
              </a:pPr>
              <a:r>
                <a:rPr lang="en-US" sz="7200">
                  <a:solidFill>
                    <a:srgbClr val="393838"/>
                  </a:solidFill>
                  <a:latin typeface="Garet 1"/>
                </a:rPr>
                <a:t>Knowledge vs. Performance</a:t>
              </a:r>
            </a:p>
          </p:txBody>
        </p:sp>
        <p:sp>
          <p:nvSpPr>
            <p:cNvPr id="8" name="TextBox 8"/>
            <p:cNvSpPr txBox="1"/>
            <p:nvPr/>
          </p:nvSpPr>
          <p:spPr>
            <a:xfrm>
              <a:off x="0" y="3360486"/>
              <a:ext cx="10552701" cy="4072255"/>
            </a:xfrm>
            <a:prstGeom prst="rect">
              <a:avLst/>
            </a:prstGeom>
          </p:spPr>
          <p:txBody>
            <a:bodyPr lIns="0" tIns="0" rIns="0" bIns="0" rtlCol="0" anchor="t">
              <a:spAutoFit/>
            </a:bodyPr>
            <a:lstStyle/>
            <a:p>
              <a:pPr>
                <a:lnSpc>
                  <a:spcPts val="3510"/>
                </a:lnSpc>
              </a:pPr>
              <a:r>
                <a:rPr lang="en-US" sz="2700">
                  <a:solidFill>
                    <a:srgbClr val="393838"/>
                  </a:solidFill>
                  <a:latin typeface="Garet 1 Bold"/>
                </a:rPr>
                <a:t>Knowing </a:t>
              </a:r>
              <a:r>
                <a:rPr lang="en-US" sz="2700">
                  <a:solidFill>
                    <a:srgbClr val="393838"/>
                  </a:solidFill>
                  <a:latin typeface="Garet 1"/>
                </a:rPr>
                <a:t>what to do is different from </a:t>
              </a:r>
              <a:r>
                <a:rPr lang="en-US" sz="2700">
                  <a:solidFill>
                    <a:srgbClr val="393838"/>
                  </a:solidFill>
                  <a:latin typeface="Garet 1 Bold"/>
                </a:rPr>
                <a:t>doing it when you need to!</a:t>
              </a:r>
            </a:p>
            <a:p>
              <a:pPr>
                <a:lnSpc>
                  <a:spcPts val="3510"/>
                </a:lnSpc>
              </a:pPr>
              <a:endParaRPr lang="en-US" sz="2700">
                <a:solidFill>
                  <a:srgbClr val="393838"/>
                </a:solidFill>
                <a:latin typeface="Garet 1 Bold"/>
              </a:endParaRPr>
            </a:p>
            <a:p>
              <a:pPr>
                <a:lnSpc>
                  <a:spcPts val="3510"/>
                </a:lnSpc>
              </a:pPr>
              <a:r>
                <a:rPr lang="en-US" sz="2700">
                  <a:solidFill>
                    <a:srgbClr val="393838"/>
                  </a:solidFill>
                  <a:latin typeface="Garet 1"/>
                </a:rPr>
                <a:t>Crossing the street</a:t>
              </a:r>
            </a:p>
            <a:p>
              <a:pPr>
                <a:lnSpc>
                  <a:spcPts val="3510"/>
                </a:lnSpc>
              </a:pPr>
              <a:r>
                <a:rPr lang="en-US" sz="2700">
                  <a:solidFill>
                    <a:srgbClr val="393838"/>
                  </a:solidFill>
                  <a:latin typeface="Garet 1"/>
                </a:rPr>
                <a:t>Parallel Parking </a:t>
              </a:r>
            </a:p>
            <a:p>
              <a:pPr>
                <a:lnSpc>
                  <a:spcPts val="3510"/>
                </a:lnSpc>
              </a:pPr>
              <a:r>
                <a:rPr lang="en-US" sz="2700">
                  <a:solidFill>
                    <a:srgbClr val="393838"/>
                  </a:solidFill>
                  <a:latin typeface="Garet 1"/>
                </a:rPr>
                <a:t>Turning in Homework</a:t>
              </a:r>
            </a:p>
            <a:p>
              <a:pPr>
                <a:lnSpc>
                  <a:spcPts val="3510"/>
                </a:lnSpc>
              </a:pPr>
              <a:r>
                <a:rPr lang="en-US" sz="2700">
                  <a:solidFill>
                    <a:srgbClr val="393838"/>
                  </a:solidFill>
                  <a:latin typeface="Garet 1"/>
                </a:rPr>
                <a:t>Studying for a Test</a:t>
              </a:r>
            </a:p>
          </p:txBody>
        </p:sp>
      </p:grpSp>
      <p:sp>
        <p:nvSpPr>
          <p:cNvPr id="9" name="Freeform 9"/>
          <p:cNvSpPr/>
          <p:nvPr/>
        </p:nvSpPr>
        <p:spPr>
          <a:xfrm>
            <a:off x="1675007" y="6872195"/>
            <a:ext cx="5616378" cy="2808189"/>
          </a:xfrm>
          <a:custGeom>
            <a:avLst/>
            <a:gdLst/>
            <a:ahLst/>
            <a:cxnLst/>
            <a:rect l="l" t="t" r="r" b="b"/>
            <a:pathLst>
              <a:path w="5616378" h="2808189">
                <a:moveTo>
                  <a:pt x="0" y="0"/>
                </a:moveTo>
                <a:lnTo>
                  <a:pt x="5616378" y="0"/>
                </a:lnTo>
                <a:lnTo>
                  <a:pt x="5616378" y="2808189"/>
                </a:lnTo>
                <a:lnTo>
                  <a:pt x="0" y="28081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sp>
        <p:nvSpPr>
          <p:cNvPr id="2" name="Freeform 2"/>
          <p:cNvSpPr/>
          <p:nvPr/>
        </p:nvSpPr>
        <p:spPr>
          <a:xfrm>
            <a:off x="2915589" y="4277662"/>
            <a:ext cx="1213058" cy="1213058"/>
          </a:xfrm>
          <a:custGeom>
            <a:avLst/>
            <a:gdLst/>
            <a:ahLst/>
            <a:cxnLst/>
            <a:rect l="l" t="t" r="r" b="b"/>
            <a:pathLst>
              <a:path w="1213058" h="1213058">
                <a:moveTo>
                  <a:pt x="0" y="0"/>
                </a:moveTo>
                <a:lnTo>
                  <a:pt x="1213058" y="0"/>
                </a:lnTo>
                <a:lnTo>
                  <a:pt x="1213058" y="1213058"/>
                </a:lnTo>
                <a:lnTo>
                  <a:pt x="0" y="121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4061914" y="4107414"/>
            <a:ext cx="1407935" cy="1407935"/>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8BD5B"/>
            </a:solidFill>
          </p:spPr>
          <p:txBody>
            <a:bodyPr/>
            <a:lstStyle/>
            <a:p>
              <a:endParaRPr lang="en-US"/>
            </a:p>
          </p:txBody>
        </p:sp>
      </p:grpSp>
      <p:grpSp>
        <p:nvGrpSpPr>
          <p:cNvPr id="5" name="Group 5"/>
          <p:cNvGrpSpPr/>
          <p:nvPr/>
        </p:nvGrpSpPr>
        <p:grpSpPr>
          <a:xfrm>
            <a:off x="8510773" y="4253034"/>
            <a:ext cx="1266455" cy="1262315"/>
            <a:chOff x="0" y="0"/>
            <a:chExt cx="4111117" cy="4097678"/>
          </a:xfrm>
        </p:grpSpPr>
        <p:sp>
          <p:nvSpPr>
            <p:cNvPr id="6" name="Freeform 6"/>
            <p:cNvSpPr/>
            <p:nvPr/>
          </p:nvSpPr>
          <p:spPr>
            <a:xfrm>
              <a:off x="0" y="0"/>
              <a:ext cx="4111117" cy="4097678"/>
            </a:xfrm>
            <a:custGeom>
              <a:avLst/>
              <a:gdLst/>
              <a:ahLst/>
              <a:cxnLst/>
              <a:rect l="l" t="t" r="r" b="b"/>
              <a:pathLst>
                <a:path w="4111117" h="4097678">
                  <a:moveTo>
                    <a:pt x="4111117" y="4097678"/>
                  </a:moveTo>
                  <a:lnTo>
                    <a:pt x="1124331" y="4097678"/>
                  </a:lnTo>
                  <a:cubicBezTo>
                    <a:pt x="503428" y="4097678"/>
                    <a:pt x="0" y="3594250"/>
                    <a:pt x="0" y="2973347"/>
                  </a:cubicBezTo>
                  <a:lnTo>
                    <a:pt x="0" y="0"/>
                  </a:lnTo>
                  <a:lnTo>
                    <a:pt x="2986786" y="0"/>
                  </a:lnTo>
                  <a:cubicBezTo>
                    <a:pt x="3607816" y="0"/>
                    <a:pt x="4111117" y="503428"/>
                    <a:pt x="4111117" y="1124331"/>
                  </a:cubicBezTo>
                  <a:lnTo>
                    <a:pt x="4111117" y="4097678"/>
                  </a:lnTo>
                  <a:close/>
                </a:path>
              </a:pathLst>
            </a:custGeom>
            <a:solidFill>
              <a:srgbClr val="4D9483"/>
            </a:solidFill>
          </p:spPr>
          <p:txBody>
            <a:bodyPr/>
            <a:lstStyle/>
            <a:p>
              <a:endParaRPr lang="en-US"/>
            </a:p>
          </p:txBody>
        </p:sp>
      </p:grpSp>
      <p:sp>
        <p:nvSpPr>
          <p:cNvPr id="7" name="Freeform 7"/>
          <p:cNvSpPr/>
          <p:nvPr/>
        </p:nvSpPr>
        <p:spPr>
          <a:xfrm>
            <a:off x="5105536" y="4516904"/>
            <a:ext cx="2428348" cy="734575"/>
          </a:xfrm>
          <a:custGeom>
            <a:avLst/>
            <a:gdLst/>
            <a:ahLst/>
            <a:cxnLst/>
            <a:rect l="l" t="t" r="r" b="b"/>
            <a:pathLst>
              <a:path w="2428348" h="734575">
                <a:moveTo>
                  <a:pt x="0" y="0"/>
                </a:moveTo>
                <a:lnTo>
                  <a:pt x="2428348" y="0"/>
                </a:lnTo>
                <a:lnTo>
                  <a:pt x="2428348" y="734575"/>
                </a:lnTo>
                <a:lnTo>
                  <a:pt x="0" y="734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701124" y="1366829"/>
            <a:ext cx="14885752" cy="1156335"/>
          </a:xfrm>
          <a:prstGeom prst="rect">
            <a:avLst/>
          </a:prstGeom>
        </p:spPr>
        <p:txBody>
          <a:bodyPr lIns="0" tIns="0" rIns="0" bIns="0" rtlCol="0" anchor="t">
            <a:spAutoFit/>
          </a:bodyPr>
          <a:lstStyle/>
          <a:p>
            <a:pPr algn="ctr">
              <a:lnSpc>
                <a:spcPts val="9360"/>
              </a:lnSpc>
            </a:pPr>
            <a:r>
              <a:rPr lang="en-US" sz="7200">
                <a:solidFill>
                  <a:srgbClr val="393838"/>
                </a:solidFill>
                <a:latin typeface="Garet 1"/>
              </a:rPr>
              <a:t>Behaviorism in a Nutshell</a:t>
            </a:r>
          </a:p>
        </p:txBody>
      </p:sp>
      <p:grpSp>
        <p:nvGrpSpPr>
          <p:cNvPr id="9" name="Group 9"/>
          <p:cNvGrpSpPr/>
          <p:nvPr/>
        </p:nvGrpSpPr>
        <p:grpSpPr>
          <a:xfrm>
            <a:off x="1413493" y="5927903"/>
            <a:ext cx="4217250" cy="2784338"/>
            <a:chOff x="0" y="0"/>
            <a:chExt cx="5623000" cy="3712450"/>
          </a:xfrm>
        </p:grpSpPr>
        <p:sp>
          <p:nvSpPr>
            <p:cNvPr id="10" name="TextBox 10"/>
            <p:cNvSpPr txBox="1"/>
            <p:nvPr/>
          </p:nvSpPr>
          <p:spPr>
            <a:xfrm>
              <a:off x="0" y="-28575"/>
              <a:ext cx="5623000" cy="837142"/>
            </a:xfrm>
            <a:prstGeom prst="rect">
              <a:avLst/>
            </a:prstGeom>
          </p:spPr>
          <p:txBody>
            <a:bodyPr lIns="0" tIns="0" rIns="0" bIns="0" rtlCol="0" anchor="t">
              <a:spAutoFit/>
            </a:bodyPr>
            <a:lstStyle/>
            <a:p>
              <a:pPr algn="ctr">
                <a:lnSpc>
                  <a:spcPts val="5199"/>
                </a:lnSpc>
              </a:pPr>
              <a:r>
                <a:rPr lang="en-US" sz="3999">
                  <a:solidFill>
                    <a:srgbClr val="393838"/>
                  </a:solidFill>
                  <a:latin typeface="Garet 1 Bold"/>
                </a:rPr>
                <a:t>A</a:t>
              </a:r>
            </a:p>
          </p:txBody>
        </p:sp>
        <p:sp>
          <p:nvSpPr>
            <p:cNvPr id="11" name="TextBox 11"/>
            <p:cNvSpPr txBox="1"/>
            <p:nvPr/>
          </p:nvSpPr>
          <p:spPr>
            <a:xfrm>
              <a:off x="0" y="1093075"/>
              <a:ext cx="5623000" cy="2619375"/>
            </a:xfrm>
            <a:prstGeom prst="rect">
              <a:avLst/>
            </a:prstGeom>
          </p:spPr>
          <p:txBody>
            <a:bodyPr lIns="0" tIns="0" rIns="0" bIns="0" rtlCol="0" anchor="t">
              <a:spAutoFit/>
            </a:bodyPr>
            <a:lstStyle/>
            <a:p>
              <a:pPr algn="ctr">
                <a:lnSpc>
                  <a:spcPts val="3900"/>
                </a:lnSpc>
              </a:pPr>
              <a:r>
                <a:rPr lang="en-US" sz="3000">
                  <a:solidFill>
                    <a:srgbClr val="393838"/>
                  </a:solidFill>
                  <a:latin typeface="Garet 2 Bold"/>
                </a:rPr>
                <a:t>Antecedent</a:t>
              </a:r>
            </a:p>
            <a:p>
              <a:pPr algn="ctr">
                <a:lnSpc>
                  <a:spcPts val="3900"/>
                </a:lnSpc>
              </a:pPr>
              <a:r>
                <a:rPr lang="en-US" sz="3000">
                  <a:solidFill>
                    <a:srgbClr val="393838"/>
                  </a:solidFill>
                  <a:latin typeface="Garet 2"/>
                </a:rPr>
                <a:t>What comes before</a:t>
              </a:r>
            </a:p>
            <a:p>
              <a:pPr algn="ctr">
                <a:lnSpc>
                  <a:spcPts val="3900"/>
                </a:lnSpc>
              </a:pPr>
              <a:r>
                <a:rPr lang="en-US" sz="3000">
                  <a:solidFill>
                    <a:srgbClr val="393838"/>
                  </a:solidFill>
                  <a:latin typeface="Garet 2"/>
                </a:rPr>
                <a:t>The trigger</a:t>
              </a:r>
            </a:p>
            <a:p>
              <a:pPr algn="ctr">
                <a:lnSpc>
                  <a:spcPts val="3900"/>
                </a:lnSpc>
              </a:pPr>
              <a:r>
                <a:rPr lang="en-US" sz="3000">
                  <a:solidFill>
                    <a:srgbClr val="393838"/>
                  </a:solidFill>
                  <a:latin typeface="Garet 2"/>
                </a:rPr>
                <a:t>Setting </a:t>
              </a:r>
            </a:p>
          </p:txBody>
        </p:sp>
      </p:grpSp>
      <p:grpSp>
        <p:nvGrpSpPr>
          <p:cNvPr id="12" name="Group 12"/>
          <p:cNvGrpSpPr/>
          <p:nvPr/>
        </p:nvGrpSpPr>
        <p:grpSpPr>
          <a:xfrm>
            <a:off x="7233341" y="5927903"/>
            <a:ext cx="3821318" cy="2713048"/>
            <a:chOff x="0" y="0"/>
            <a:chExt cx="5095090" cy="3617398"/>
          </a:xfrm>
        </p:grpSpPr>
        <p:sp>
          <p:nvSpPr>
            <p:cNvPr id="13" name="TextBox 13"/>
            <p:cNvSpPr txBox="1"/>
            <p:nvPr/>
          </p:nvSpPr>
          <p:spPr>
            <a:xfrm>
              <a:off x="0" y="-28575"/>
              <a:ext cx="5095090" cy="837142"/>
            </a:xfrm>
            <a:prstGeom prst="rect">
              <a:avLst/>
            </a:prstGeom>
          </p:spPr>
          <p:txBody>
            <a:bodyPr lIns="0" tIns="0" rIns="0" bIns="0" rtlCol="0" anchor="t">
              <a:spAutoFit/>
            </a:bodyPr>
            <a:lstStyle/>
            <a:p>
              <a:pPr algn="ctr">
                <a:lnSpc>
                  <a:spcPts val="5199"/>
                </a:lnSpc>
              </a:pPr>
              <a:r>
                <a:rPr lang="en-US" sz="3999">
                  <a:solidFill>
                    <a:srgbClr val="393838"/>
                  </a:solidFill>
                  <a:latin typeface="Garet 1 Bold"/>
                </a:rPr>
                <a:t>B</a:t>
              </a:r>
            </a:p>
          </p:txBody>
        </p:sp>
        <p:sp>
          <p:nvSpPr>
            <p:cNvPr id="14" name="TextBox 14"/>
            <p:cNvSpPr txBox="1"/>
            <p:nvPr/>
          </p:nvSpPr>
          <p:spPr>
            <a:xfrm>
              <a:off x="0" y="998023"/>
              <a:ext cx="5095090" cy="2619375"/>
            </a:xfrm>
            <a:prstGeom prst="rect">
              <a:avLst/>
            </a:prstGeom>
          </p:spPr>
          <p:txBody>
            <a:bodyPr lIns="0" tIns="0" rIns="0" bIns="0" rtlCol="0" anchor="t">
              <a:spAutoFit/>
            </a:bodyPr>
            <a:lstStyle/>
            <a:p>
              <a:pPr algn="ctr">
                <a:lnSpc>
                  <a:spcPts val="3900"/>
                </a:lnSpc>
              </a:pPr>
              <a:r>
                <a:rPr lang="en-US" sz="3000">
                  <a:solidFill>
                    <a:srgbClr val="393838"/>
                  </a:solidFill>
                  <a:latin typeface="Garet 2 Bold"/>
                </a:rPr>
                <a:t>Behavior</a:t>
              </a:r>
            </a:p>
            <a:p>
              <a:pPr algn="ctr">
                <a:lnSpc>
                  <a:spcPts val="3900"/>
                </a:lnSpc>
              </a:pPr>
              <a:r>
                <a:rPr lang="en-US" sz="3000">
                  <a:solidFill>
                    <a:srgbClr val="393838"/>
                  </a:solidFill>
                  <a:latin typeface="Garet 2"/>
                </a:rPr>
                <a:t>What is done</a:t>
              </a:r>
            </a:p>
            <a:p>
              <a:pPr algn="ctr">
                <a:lnSpc>
                  <a:spcPts val="3900"/>
                </a:lnSpc>
              </a:pPr>
              <a:r>
                <a:rPr lang="en-US" sz="3000">
                  <a:solidFill>
                    <a:srgbClr val="393838"/>
                  </a:solidFill>
                  <a:latin typeface="Garet 2"/>
                </a:rPr>
                <a:t>Observable</a:t>
              </a:r>
            </a:p>
            <a:p>
              <a:pPr algn="ctr">
                <a:lnSpc>
                  <a:spcPts val="3900"/>
                </a:lnSpc>
              </a:pPr>
              <a:r>
                <a:rPr lang="en-US" sz="3000">
                  <a:solidFill>
                    <a:srgbClr val="393838"/>
                  </a:solidFill>
                  <a:latin typeface="Garet 2"/>
                </a:rPr>
                <a:t>Measurable</a:t>
              </a:r>
            </a:p>
          </p:txBody>
        </p:sp>
      </p:grpSp>
      <p:grpSp>
        <p:nvGrpSpPr>
          <p:cNvPr id="15" name="Group 15"/>
          <p:cNvGrpSpPr/>
          <p:nvPr/>
        </p:nvGrpSpPr>
        <p:grpSpPr>
          <a:xfrm>
            <a:off x="12631836" y="5927903"/>
            <a:ext cx="4268092" cy="2784338"/>
            <a:chOff x="0" y="0"/>
            <a:chExt cx="5690789" cy="3712450"/>
          </a:xfrm>
        </p:grpSpPr>
        <p:sp>
          <p:nvSpPr>
            <p:cNvPr id="16" name="TextBox 16"/>
            <p:cNvSpPr txBox="1"/>
            <p:nvPr/>
          </p:nvSpPr>
          <p:spPr>
            <a:xfrm>
              <a:off x="0" y="-28575"/>
              <a:ext cx="5690789" cy="837142"/>
            </a:xfrm>
            <a:prstGeom prst="rect">
              <a:avLst/>
            </a:prstGeom>
          </p:spPr>
          <p:txBody>
            <a:bodyPr lIns="0" tIns="0" rIns="0" bIns="0" rtlCol="0" anchor="t">
              <a:spAutoFit/>
            </a:bodyPr>
            <a:lstStyle/>
            <a:p>
              <a:pPr algn="ctr">
                <a:lnSpc>
                  <a:spcPts val="5199"/>
                </a:lnSpc>
              </a:pPr>
              <a:r>
                <a:rPr lang="en-US" sz="3999">
                  <a:solidFill>
                    <a:srgbClr val="393838"/>
                  </a:solidFill>
                  <a:latin typeface="Garet 1 Bold"/>
                </a:rPr>
                <a:t>C</a:t>
              </a:r>
            </a:p>
          </p:txBody>
        </p:sp>
        <p:sp>
          <p:nvSpPr>
            <p:cNvPr id="17" name="TextBox 17"/>
            <p:cNvSpPr txBox="1"/>
            <p:nvPr/>
          </p:nvSpPr>
          <p:spPr>
            <a:xfrm>
              <a:off x="0" y="1093075"/>
              <a:ext cx="5690789" cy="2619375"/>
            </a:xfrm>
            <a:prstGeom prst="rect">
              <a:avLst/>
            </a:prstGeom>
          </p:spPr>
          <p:txBody>
            <a:bodyPr lIns="0" tIns="0" rIns="0" bIns="0" rtlCol="0" anchor="t">
              <a:spAutoFit/>
            </a:bodyPr>
            <a:lstStyle/>
            <a:p>
              <a:pPr algn="ctr">
                <a:lnSpc>
                  <a:spcPts val="3900"/>
                </a:lnSpc>
              </a:pPr>
              <a:r>
                <a:rPr lang="en-US" sz="3000">
                  <a:solidFill>
                    <a:srgbClr val="393838"/>
                  </a:solidFill>
                  <a:latin typeface="Garet 2 Bold"/>
                </a:rPr>
                <a:t>Consequence</a:t>
              </a:r>
            </a:p>
            <a:p>
              <a:pPr algn="ctr">
                <a:lnSpc>
                  <a:spcPts val="3900"/>
                </a:lnSpc>
              </a:pPr>
              <a:r>
                <a:rPr lang="en-US" sz="3000">
                  <a:solidFill>
                    <a:srgbClr val="393838"/>
                  </a:solidFill>
                  <a:latin typeface="Garet 2"/>
                </a:rPr>
                <a:t>What happens after</a:t>
              </a:r>
            </a:p>
            <a:p>
              <a:pPr algn="ctr">
                <a:lnSpc>
                  <a:spcPts val="3900"/>
                </a:lnSpc>
              </a:pPr>
              <a:r>
                <a:rPr lang="en-US" sz="3000">
                  <a:solidFill>
                    <a:srgbClr val="393838"/>
                  </a:solidFill>
                  <a:latin typeface="Garet 2"/>
                </a:rPr>
                <a:t>Punishment</a:t>
              </a:r>
            </a:p>
            <a:p>
              <a:pPr algn="ctr">
                <a:lnSpc>
                  <a:spcPts val="3900"/>
                </a:lnSpc>
              </a:pPr>
              <a:r>
                <a:rPr lang="en-US" sz="3000">
                  <a:solidFill>
                    <a:srgbClr val="393838"/>
                  </a:solidFill>
                  <a:latin typeface="Garet 2"/>
                </a:rPr>
                <a:t>Reinforcement</a:t>
              </a:r>
            </a:p>
          </p:txBody>
        </p:sp>
      </p:grpSp>
      <p:sp>
        <p:nvSpPr>
          <p:cNvPr id="18" name="Freeform 18"/>
          <p:cNvSpPr/>
          <p:nvPr/>
        </p:nvSpPr>
        <p:spPr>
          <a:xfrm>
            <a:off x="10918337" y="4516904"/>
            <a:ext cx="2428348" cy="734575"/>
          </a:xfrm>
          <a:custGeom>
            <a:avLst/>
            <a:gdLst/>
            <a:ahLst/>
            <a:cxnLst/>
            <a:rect l="l" t="t" r="r" b="b"/>
            <a:pathLst>
              <a:path w="2428348" h="734575">
                <a:moveTo>
                  <a:pt x="0" y="0"/>
                </a:moveTo>
                <a:lnTo>
                  <a:pt x="2428348" y="0"/>
                </a:lnTo>
                <a:lnTo>
                  <a:pt x="2428348" y="734575"/>
                </a:lnTo>
                <a:lnTo>
                  <a:pt x="0" y="734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6A62E629-F2A7-ADB7-2C5C-001B524D8A9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7EA5694-CEE0-615A-4464-439779B5B745}"/>
              </a:ext>
            </a:extLst>
          </p:cNvPr>
          <p:cNvSpPr txBox="1"/>
          <p:nvPr/>
        </p:nvSpPr>
        <p:spPr>
          <a:xfrm>
            <a:off x="1028700" y="2063322"/>
            <a:ext cx="10193714" cy="6647974"/>
          </a:xfrm>
          <a:prstGeom prst="rect">
            <a:avLst/>
          </a:prstGeom>
        </p:spPr>
        <p:txBody>
          <a:bodyPr lIns="0" tIns="0" rIns="0" bIns="0" rtlCol="0" anchor="t">
            <a:spAutoFit/>
          </a:bodyPr>
          <a:lstStyle/>
          <a:p>
            <a:pPr>
              <a:spcBef>
                <a:spcPct val="0"/>
              </a:spcBef>
              <a:buFontTx/>
              <a:buNone/>
            </a:pPr>
            <a:r>
              <a:rPr lang="en-US" altLang="en-US" sz="7200" dirty="0">
                <a:latin typeface="Tahoma" panose="020B0604030504040204" pitchFamily="34" charset="0"/>
              </a:rPr>
              <a:t>Can we train our executive functions?</a:t>
            </a:r>
          </a:p>
          <a:p>
            <a:pPr>
              <a:spcBef>
                <a:spcPct val="0"/>
              </a:spcBef>
              <a:buFontTx/>
              <a:buNone/>
            </a:pPr>
            <a:endParaRPr lang="en-US" altLang="en-US" sz="7200" dirty="0">
              <a:latin typeface="Tahoma" panose="020B0604030504040204" pitchFamily="34" charset="0"/>
            </a:endParaRPr>
          </a:p>
          <a:p>
            <a:pPr>
              <a:spcBef>
                <a:spcPct val="0"/>
              </a:spcBef>
              <a:buFontTx/>
              <a:buNone/>
            </a:pPr>
            <a:r>
              <a:rPr lang="en-US" altLang="en-US" sz="7200" dirty="0">
                <a:latin typeface="Tahoma" panose="020B0604030504040204" pitchFamily="34" charset="0"/>
              </a:rPr>
              <a:t>Can we improve our working memory or planning?</a:t>
            </a:r>
          </a:p>
        </p:txBody>
      </p:sp>
      <p:sp>
        <p:nvSpPr>
          <p:cNvPr id="5" name="Freeform 5">
            <a:extLst>
              <a:ext uri="{FF2B5EF4-FFF2-40B4-BE49-F238E27FC236}">
                <a16:creationId xmlns:a16="http://schemas.microsoft.com/office/drawing/2014/main" id="{998E5EF4-33DB-FD11-2DB4-E0DFC4A2D291}"/>
              </a:ext>
            </a:extLst>
          </p:cNvPr>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0498625-786A-D23A-2C12-91E16CB0DE2B}"/>
              </a:ext>
            </a:extLst>
          </p:cNvPr>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1394FC0D-37D6-EC00-83E3-B7761658B83F}"/>
              </a:ext>
            </a:extLst>
          </p:cNvPr>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7D3A129D-7983-9005-558E-9FF15FEAB7F6}"/>
              </a:ext>
            </a:extLst>
          </p:cNvPr>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4DF42C5C-D421-8C2C-7D9A-73613B306751}"/>
              </a:ext>
            </a:extLst>
          </p:cNvPr>
          <p:cNvGrpSpPr/>
          <p:nvPr/>
        </p:nvGrpSpPr>
        <p:grpSpPr>
          <a:xfrm>
            <a:off x="13624473" y="2005475"/>
            <a:ext cx="2423218" cy="2423218"/>
            <a:chOff x="0" y="0"/>
            <a:chExt cx="6350000" cy="6350000"/>
          </a:xfrm>
        </p:grpSpPr>
        <p:sp>
          <p:nvSpPr>
            <p:cNvPr id="10" name="Freeform 10">
              <a:extLst>
                <a:ext uri="{FF2B5EF4-FFF2-40B4-BE49-F238E27FC236}">
                  <a16:creationId xmlns:a16="http://schemas.microsoft.com/office/drawing/2014/main" id="{F51C7210-5CFC-0CC7-B5B9-E19E4CC80AD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Tree>
    <p:extLst>
      <p:ext uri="{BB962C8B-B14F-4D97-AF65-F5344CB8AC3E}">
        <p14:creationId xmlns:p14="http://schemas.microsoft.com/office/powerpoint/2010/main" val="792458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D77835EB-1FB6-4B04-E66B-67836A9D2A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ACCC30-A6F0-249D-1B0F-48DE1C402673}"/>
              </a:ext>
            </a:extLst>
          </p:cNvPr>
          <p:cNvSpPr/>
          <p:nvPr/>
        </p:nvSpPr>
        <p:spPr>
          <a:xfrm rot="5400000" flipV="1">
            <a:off x="13144500" y="5143500"/>
            <a:ext cx="5486400" cy="2743200"/>
          </a:xfrm>
          <a:custGeom>
            <a:avLst/>
            <a:gdLst/>
            <a:ahLst/>
            <a:cxnLst/>
            <a:rect l="l" t="t" r="r" b="b"/>
            <a:pathLst>
              <a:path w="5486400" h="2743200">
                <a:moveTo>
                  <a:pt x="0" y="2743200"/>
                </a:moveTo>
                <a:lnTo>
                  <a:pt x="5486400" y="2743200"/>
                </a:lnTo>
                <a:lnTo>
                  <a:pt x="5486400" y="0"/>
                </a:lnTo>
                <a:lnTo>
                  <a:pt x="0" y="0"/>
                </a:lnTo>
                <a:lnTo>
                  <a:pt x="0" y="27432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F9D0FFC-F562-C21C-D5B1-E282FB9F58E6}"/>
              </a:ext>
            </a:extLst>
          </p:cNvPr>
          <p:cNvSpPr/>
          <p:nvPr/>
        </p:nvSpPr>
        <p:spPr>
          <a:xfrm flipH="1">
            <a:off x="11772900" y="1028700"/>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9B19D15F-D911-F8FD-4C76-A60C4300AAF6}"/>
              </a:ext>
            </a:extLst>
          </p:cNvPr>
          <p:cNvSpPr/>
          <p:nvPr/>
        </p:nvSpPr>
        <p:spPr>
          <a:xfrm flipV="1">
            <a:off x="11772900" y="3752850"/>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66BA704A-1D22-9573-D515-1BA6935074A7}"/>
              </a:ext>
            </a:extLst>
          </p:cNvPr>
          <p:cNvGrpSpPr/>
          <p:nvPr/>
        </p:nvGrpSpPr>
        <p:grpSpPr>
          <a:xfrm>
            <a:off x="14313345" y="1047750"/>
            <a:ext cx="2917380" cy="2917380"/>
            <a:chOff x="0" y="0"/>
            <a:chExt cx="6350000" cy="6350000"/>
          </a:xfrm>
        </p:grpSpPr>
        <p:sp>
          <p:nvSpPr>
            <p:cNvPr id="6" name="Freeform 6">
              <a:extLst>
                <a:ext uri="{FF2B5EF4-FFF2-40B4-BE49-F238E27FC236}">
                  <a16:creationId xmlns:a16="http://schemas.microsoft.com/office/drawing/2014/main" id="{132C9D3C-F6B4-D9BE-2683-F5626A866F9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grpSp>
        <p:nvGrpSpPr>
          <p:cNvPr id="7" name="Group 7">
            <a:extLst>
              <a:ext uri="{FF2B5EF4-FFF2-40B4-BE49-F238E27FC236}">
                <a16:creationId xmlns:a16="http://schemas.microsoft.com/office/drawing/2014/main" id="{A7669782-5079-7FB5-34F7-E1A636679B42}"/>
              </a:ext>
            </a:extLst>
          </p:cNvPr>
          <p:cNvGrpSpPr/>
          <p:nvPr/>
        </p:nvGrpSpPr>
        <p:grpSpPr>
          <a:xfrm>
            <a:off x="11499270" y="6232061"/>
            <a:ext cx="3026239" cy="3026239"/>
            <a:chOff x="0" y="0"/>
            <a:chExt cx="6350000" cy="6350000"/>
          </a:xfrm>
        </p:grpSpPr>
        <p:sp>
          <p:nvSpPr>
            <p:cNvPr id="8" name="Freeform 8">
              <a:extLst>
                <a:ext uri="{FF2B5EF4-FFF2-40B4-BE49-F238E27FC236}">
                  <a16:creationId xmlns:a16="http://schemas.microsoft.com/office/drawing/2014/main" id="{586F79F8-A1F4-9823-59B4-8E77B95F384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D9483"/>
            </a:solidFill>
          </p:spPr>
          <p:txBody>
            <a:bodyPr/>
            <a:lstStyle/>
            <a:p>
              <a:endParaRPr lang="en-US"/>
            </a:p>
          </p:txBody>
        </p:sp>
      </p:grpSp>
      <p:grpSp>
        <p:nvGrpSpPr>
          <p:cNvPr id="9" name="Group 9">
            <a:extLst>
              <a:ext uri="{FF2B5EF4-FFF2-40B4-BE49-F238E27FC236}">
                <a16:creationId xmlns:a16="http://schemas.microsoft.com/office/drawing/2014/main" id="{C725D4A9-34A1-4D13-3E7D-97311D6D3ABF}"/>
              </a:ext>
            </a:extLst>
          </p:cNvPr>
          <p:cNvGrpSpPr>
            <a:grpSpLocks noChangeAspect="1"/>
          </p:cNvGrpSpPr>
          <p:nvPr/>
        </p:nvGrpSpPr>
        <p:grpSpPr>
          <a:xfrm>
            <a:off x="11966545" y="6699341"/>
            <a:ext cx="2091689" cy="2091680"/>
            <a:chOff x="0" y="0"/>
            <a:chExt cx="6350000" cy="6349975"/>
          </a:xfrm>
        </p:grpSpPr>
        <p:sp>
          <p:nvSpPr>
            <p:cNvPr id="10" name="Freeform 10">
              <a:extLst>
                <a:ext uri="{FF2B5EF4-FFF2-40B4-BE49-F238E27FC236}">
                  <a16:creationId xmlns:a16="http://schemas.microsoft.com/office/drawing/2014/main" id="{F2B06D56-8246-CACA-DC1B-FCEA434E117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5046" r="-25046"/>
              </a:stretch>
            </a:blipFill>
          </p:spPr>
          <p:txBody>
            <a:bodyPr/>
            <a:lstStyle/>
            <a:p>
              <a:endParaRPr lang="en-US"/>
            </a:p>
          </p:txBody>
        </p:sp>
      </p:grpSp>
      <p:grpSp>
        <p:nvGrpSpPr>
          <p:cNvPr id="11" name="Group 11">
            <a:extLst>
              <a:ext uri="{FF2B5EF4-FFF2-40B4-BE49-F238E27FC236}">
                <a16:creationId xmlns:a16="http://schemas.microsoft.com/office/drawing/2014/main" id="{9DD73D0B-736C-805E-3C85-9956670D5BE1}"/>
              </a:ext>
            </a:extLst>
          </p:cNvPr>
          <p:cNvGrpSpPr>
            <a:grpSpLocks noChangeAspect="1"/>
          </p:cNvGrpSpPr>
          <p:nvPr/>
        </p:nvGrpSpPr>
        <p:grpSpPr>
          <a:xfrm>
            <a:off x="1028700" y="1028700"/>
            <a:ext cx="646514" cy="560028"/>
            <a:chOff x="0" y="0"/>
            <a:chExt cx="5791200" cy="5016500"/>
          </a:xfrm>
        </p:grpSpPr>
        <p:sp>
          <p:nvSpPr>
            <p:cNvPr id="12" name="Freeform 12">
              <a:extLst>
                <a:ext uri="{FF2B5EF4-FFF2-40B4-BE49-F238E27FC236}">
                  <a16:creationId xmlns:a16="http://schemas.microsoft.com/office/drawing/2014/main" id="{63A6A0B1-2479-C186-4C8B-45A0382141EA}"/>
                </a:ext>
              </a:extLst>
            </p:cNvPr>
            <p:cNvSpPr/>
            <p:nvPr/>
          </p:nvSpPr>
          <p:spPr>
            <a:xfrm>
              <a:off x="29210" y="2374900"/>
              <a:ext cx="5746750" cy="2523490"/>
            </a:xfrm>
            <a:custGeom>
              <a:avLst/>
              <a:gdLst/>
              <a:ahLst/>
              <a:cxnLst/>
              <a:rect l="l" t="t" r="r" b="b"/>
              <a:pathLst>
                <a:path w="5746750" h="2523490">
                  <a:moveTo>
                    <a:pt x="190500" y="152400"/>
                  </a:moveTo>
                  <a:cubicBezTo>
                    <a:pt x="190500" y="152400"/>
                    <a:pt x="2416810" y="0"/>
                    <a:pt x="2432050" y="2393950"/>
                  </a:cubicBezTo>
                  <a:cubicBezTo>
                    <a:pt x="36830" y="2378710"/>
                    <a:pt x="190500" y="152400"/>
                    <a:pt x="190500" y="152400"/>
                  </a:cubicBezTo>
                  <a:close/>
                  <a:moveTo>
                    <a:pt x="2561590" y="2523490"/>
                  </a:moveTo>
                  <a:lnTo>
                    <a:pt x="2430780" y="2522220"/>
                  </a:lnTo>
                  <a:cubicBezTo>
                    <a:pt x="1658620" y="2517140"/>
                    <a:pt x="1057910" y="2289810"/>
                    <a:pt x="645160" y="1845310"/>
                  </a:cubicBezTo>
                  <a:cubicBezTo>
                    <a:pt x="0" y="1149350"/>
                    <a:pt x="58420" y="184150"/>
                    <a:pt x="60960" y="143510"/>
                  </a:cubicBezTo>
                  <a:lnTo>
                    <a:pt x="68580" y="31750"/>
                  </a:lnTo>
                  <a:lnTo>
                    <a:pt x="181610" y="24130"/>
                  </a:lnTo>
                  <a:cubicBezTo>
                    <a:pt x="181610" y="24130"/>
                    <a:pt x="213360" y="21590"/>
                    <a:pt x="269240" y="21590"/>
                  </a:cubicBezTo>
                  <a:cubicBezTo>
                    <a:pt x="648970" y="21590"/>
                    <a:pt x="2546350" y="135890"/>
                    <a:pt x="2561590" y="2393950"/>
                  </a:cubicBezTo>
                  <a:lnTo>
                    <a:pt x="2561590" y="2523490"/>
                  </a:lnTo>
                  <a:close/>
                  <a:moveTo>
                    <a:pt x="318770" y="280670"/>
                  </a:moveTo>
                  <a:cubicBezTo>
                    <a:pt x="326390" y="544830"/>
                    <a:pt x="391160" y="1193800"/>
                    <a:pt x="836930" y="1672590"/>
                  </a:cubicBezTo>
                  <a:cubicBezTo>
                    <a:pt x="1174750" y="2035810"/>
                    <a:pt x="1666240" y="2233930"/>
                    <a:pt x="2298700" y="2261870"/>
                  </a:cubicBezTo>
                  <a:cubicBezTo>
                    <a:pt x="2221230" y="486410"/>
                    <a:pt x="829310" y="290830"/>
                    <a:pt x="318770" y="280670"/>
                  </a:cubicBezTo>
                  <a:close/>
                  <a:moveTo>
                    <a:pt x="3314700" y="2393950"/>
                  </a:moveTo>
                  <a:cubicBezTo>
                    <a:pt x="3329940" y="0"/>
                    <a:pt x="5556250" y="152400"/>
                    <a:pt x="5556250" y="152400"/>
                  </a:cubicBezTo>
                  <a:cubicBezTo>
                    <a:pt x="5556250" y="152400"/>
                    <a:pt x="5708650" y="2378710"/>
                    <a:pt x="3314700" y="2393950"/>
                  </a:cubicBezTo>
                  <a:close/>
                  <a:moveTo>
                    <a:pt x="3185160" y="2392680"/>
                  </a:moveTo>
                  <a:cubicBezTo>
                    <a:pt x="3199130" y="134620"/>
                    <a:pt x="5096510" y="20320"/>
                    <a:pt x="5477510" y="20320"/>
                  </a:cubicBezTo>
                  <a:cubicBezTo>
                    <a:pt x="5533390" y="20320"/>
                    <a:pt x="5565140" y="22860"/>
                    <a:pt x="5565140" y="22860"/>
                  </a:cubicBezTo>
                  <a:lnTo>
                    <a:pt x="5678170" y="30480"/>
                  </a:lnTo>
                  <a:lnTo>
                    <a:pt x="5685790" y="142240"/>
                  </a:lnTo>
                  <a:cubicBezTo>
                    <a:pt x="5688330" y="182880"/>
                    <a:pt x="5746749" y="1149350"/>
                    <a:pt x="5101590" y="1844040"/>
                  </a:cubicBezTo>
                  <a:cubicBezTo>
                    <a:pt x="4688840" y="2288540"/>
                    <a:pt x="4088129" y="2515870"/>
                    <a:pt x="3315970" y="2520950"/>
                  </a:cubicBezTo>
                  <a:lnTo>
                    <a:pt x="3185159" y="2522220"/>
                  </a:lnTo>
                  <a:lnTo>
                    <a:pt x="3185159" y="2392680"/>
                  </a:lnTo>
                  <a:close/>
                  <a:moveTo>
                    <a:pt x="3446780" y="2260600"/>
                  </a:moveTo>
                  <a:cubicBezTo>
                    <a:pt x="4079240" y="2232660"/>
                    <a:pt x="4570730" y="2034540"/>
                    <a:pt x="4908550" y="1671320"/>
                  </a:cubicBezTo>
                  <a:cubicBezTo>
                    <a:pt x="5354320" y="1192530"/>
                    <a:pt x="5419090" y="543560"/>
                    <a:pt x="5426710" y="279400"/>
                  </a:cubicBezTo>
                  <a:cubicBezTo>
                    <a:pt x="4916170" y="290830"/>
                    <a:pt x="3524250" y="486410"/>
                    <a:pt x="3446780" y="2260600"/>
                  </a:cubicBezTo>
                  <a:close/>
                </a:path>
              </a:pathLst>
            </a:custGeom>
            <a:solidFill>
              <a:srgbClr val="393838"/>
            </a:solidFill>
          </p:spPr>
          <p:txBody>
            <a:bodyPr/>
            <a:lstStyle/>
            <a:p>
              <a:endParaRPr lang="en-US"/>
            </a:p>
          </p:txBody>
        </p:sp>
        <p:sp>
          <p:nvSpPr>
            <p:cNvPr id="13" name="Freeform 13">
              <a:extLst>
                <a:ext uri="{FF2B5EF4-FFF2-40B4-BE49-F238E27FC236}">
                  <a16:creationId xmlns:a16="http://schemas.microsoft.com/office/drawing/2014/main" id="{72FBEE82-8443-F13C-E680-8AC6E4B2276D}"/>
                </a:ext>
              </a:extLst>
            </p:cNvPr>
            <p:cNvSpPr/>
            <p:nvPr/>
          </p:nvSpPr>
          <p:spPr>
            <a:xfrm>
              <a:off x="1188720" y="0"/>
              <a:ext cx="3362960" cy="3525520"/>
            </a:xfrm>
            <a:custGeom>
              <a:avLst/>
              <a:gdLst/>
              <a:ahLst/>
              <a:cxnLst/>
              <a:rect l="l" t="t" r="r" b="b"/>
              <a:pathLst>
                <a:path w="3362960" h="3525520">
                  <a:moveTo>
                    <a:pt x="1681480" y="171450"/>
                  </a:moveTo>
                  <a:cubicBezTo>
                    <a:pt x="1681480" y="171450"/>
                    <a:pt x="3362960" y="1637030"/>
                    <a:pt x="1681480" y="3341370"/>
                  </a:cubicBezTo>
                  <a:cubicBezTo>
                    <a:pt x="0" y="1638300"/>
                    <a:pt x="1681480" y="171450"/>
                    <a:pt x="1681480" y="171450"/>
                  </a:cubicBezTo>
                  <a:close/>
                  <a:moveTo>
                    <a:pt x="1681480" y="3525520"/>
                  </a:moveTo>
                  <a:lnTo>
                    <a:pt x="1590040" y="3432810"/>
                  </a:lnTo>
                  <a:cubicBezTo>
                    <a:pt x="1047750" y="2882900"/>
                    <a:pt x="783590" y="2297430"/>
                    <a:pt x="806450" y="1691640"/>
                  </a:cubicBezTo>
                  <a:cubicBezTo>
                    <a:pt x="842010" y="742950"/>
                    <a:pt x="1565910" y="101600"/>
                    <a:pt x="1596390" y="74930"/>
                  </a:cubicBezTo>
                  <a:lnTo>
                    <a:pt x="1681480" y="0"/>
                  </a:lnTo>
                  <a:lnTo>
                    <a:pt x="1766570" y="73660"/>
                  </a:lnTo>
                  <a:cubicBezTo>
                    <a:pt x="1797050" y="100330"/>
                    <a:pt x="2522220" y="742950"/>
                    <a:pt x="2556510" y="1690370"/>
                  </a:cubicBezTo>
                  <a:cubicBezTo>
                    <a:pt x="2579370" y="2296160"/>
                    <a:pt x="2315210" y="2881630"/>
                    <a:pt x="1772920" y="3431540"/>
                  </a:cubicBezTo>
                  <a:lnTo>
                    <a:pt x="1681480" y="3525520"/>
                  </a:lnTo>
                  <a:close/>
                  <a:moveTo>
                    <a:pt x="1681480" y="353060"/>
                  </a:moveTo>
                  <a:cubicBezTo>
                    <a:pt x="1499870" y="544830"/>
                    <a:pt x="1088390" y="1050290"/>
                    <a:pt x="1064260" y="1703070"/>
                  </a:cubicBezTo>
                  <a:cubicBezTo>
                    <a:pt x="1046480" y="2199640"/>
                    <a:pt x="1253490" y="2687320"/>
                    <a:pt x="1681480" y="3153410"/>
                  </a:cubicBezTo>
                  <a:cubicBezTo>
                    <a:pt x="2109470" y="2687320"/>
                    <a:pt x="2316480" y="2199640"/>
                    <a:pt x="2298700" y="1703070"/>
                  </a:cubicBezTo>
                  <a:cubicBezTo>
                    <a:pt x="2275840" y="1050290"/>
                    <a:pt x="1864360" y="544830"/>
                    <a:pt x="1681480" y="353060"/>
                  </a:cubicBezTo>
                  <a:close/>
                </a:path>
              </a:pathLst>
            </a:custGeom>
            <a:solidFill>
              <a:srgbClr val="393838"/>
            </a:solidFill>
          </p:spPr>
          <p:txBody>
            <a:bodyPr/>
            <a:lstStyle/>
            <a:p>
              <a:endParaRPr lang="en-US"/>
            </a:p>
          </p:txBody>
        </p:sp>
      </p:grpSp>
      <p:grpSp>
        <p:nvGrpSpPr>
          <p:cNvPr id="14" name="Group 14">
            <a:extLst>
              <a:ext uri="{FF2B5EF4-FFF2-40B4-BE49-F238E27FC236}">
                <a16:creationId xmlns:a16="http://schemas.microsoft.com/office/drawing/2014/main" id="{DF16F1B1-9AA0-DC3C-D9ED-5CB62282A51B}"/>
              </a:ext>
            </a:extLst>
          </p:cNvPr>
          <p:cNvGrpSpPr>
            <a:grpSpLocks noChangeAspect="1"/>
          </p:cNvGrpSpPr>
          <p:nvPr/>
        </p:nvGrpSpPr>
        <p:grpSpPr>
          <a:xfrm>
            <a:off x="14726190" y="1460600"/>
            <a:ext cx="2091689" cy="2091680"/>
            <a:chOff x="0" y="0"/>
            <a:chExt cx="6350000" cy="6349975"/>
          </a:xfrm>
        </p:grpSpPr>
        <p:sp>
          <p:nvSpPr>
            <p:cNvPr id="15" name="Freeform 15">
              <a:extLst>
                <a:ext uri="{FF2B5EF4-FFF2-40B4-BE49-F238E27FC236}">
                  <a16:creationId xmlns:a16="http://schemas.microsoft.com/office/drawing/2014/main" id="{77E65DE0-CFEA-8AB5-643C-C9540A79FBB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046" r="-25046"/>
              </a:stretch>
            </a:blipFill>
          </p:spPr>
          <p:txBody>
            <a:bodyPr/>
            <a:lstStyle/>
            <a:p>
              <a:endParaRPr lang="en-US"/>
            </a:p>
          </p:txBody>
        </p:sp>
      </p:grpSp>
      <p:grpSp>
        <p:nvGrpSpPr>
          <p:cNvPr id="19" name="Group 19">
            <a:extLst>
              <a:ext uri="{FF2B5EF4-FFF2-40B4-BE49-F238E27FC236}">
                <a16:creationId xmlns:a16="http://schemas.microsoft.com/office/drawing/2014/main" id="{4E343F8C-FE36-705E-5737-DB4FE61090E7}"/>
              </a:ext>
            </a:extLst>
          </p:cNvPr>
          <p:cNvGrpSpPr/>
          <p:nvPr/>
        </p:nvGrpSpPr>
        <p:grpSpPr>
          <a:xfrm>
            <a:off x="911469" y="2359873"/>
            <a:ext cx="10117225" cy="2154436"/>
            <a:chOff x="0" y="0"/>
            <a:chExt cx="13489633" cy="2872581"/>
          </a:xfrm>
        </p:grpSpPr>
        <p:sp>
          <p:nvSpPr>
            <p:cNvPr id="20" name="TextBox 20">
              <a:extLst>
                <a:ext uri="{FF2B5EF4-FFF2-40B4-BE49-F238E27FC236}">
                  <a16:creationId xmlns:a16="http://schemas.microsoft.com/office/drawing/2014/main" id="{91D11766-BD14-1C0B-9569-04D60154425B}"/>
                </a:ext>
              </a:extLst>
            </p:cNvPr>
            <p:cNvSpPr txBox="1"/>
            <p:nvPr/>
          </p:nvSpPr>
          <p:spPr>
            <a:xfrm>
              <a:off x="0" y="0"/>
              <a:ext cx="13489633" cy="2872581"/>
            </a:xfrm>
            <a:prstGeom prst="rect">
              <a:avLst/>
            </a:prstGeom>
          </p:spPr>
          <p:txBody>
            <a:bodyPr lIns="0" tIns="0" rIns="0" bIns="0" rtlCol="0" anchor="t">
              <a:spAutoFit/>
            </a:bodyPr>
            <a:lstStyle/>
            <a:p>
              <a:pPr>
                <a:lnSpc>
                  <a:spcPts val="8399"/>
                </a:lnSpc>
              </a:pPr>
              <a:r>
                <a:rPr lang="en-US" sz="6999" dirty="0">
                  <a:solidFill>
                    <a:srgbClr val="393838"/>
                  </a:solidFill>
                  <a:latin typeface="Garet 1 Bold"/>
                </a:rPr>
                <a:t>Sanding Down the Myths of ADHD</a:t>
              </a:r>
            </a:p>
          </p:txBody>
        </p:sp>
        <p:sp>
          <p:nvSpPr>
            <p:cNvPr id="21" name="TextBox 21">
              <a:extLst>
                <a:ext uri="{FF2B5EF4-FFF2-40B4-BE49-F238E27FC236}">
                  <a16:creationId xmlns:a16="http://schemas.microsoft.com/office/drawing/2014/main" id="{31FDB0E1-368D-EB95-565F-78D8CA020EE0}"/>
                </a:ext>
              </a:extLst>
            </p:cNvPr>
            <p:cNvSpPr txBox="1"/>
            <p:nvPr/>
          </p:nvSpPr>
          <p:spPr>
            <a:xfrm>
              <a:off x="0" y="1717799"/>
              <a:ext cx="13489633" cy="666750"/>
            </a:xfrm>
            <a:prstGeom prst="rect">
              <a:avLst/>
            </a:prstGeom>
          </p:spPr>
          <p:txBody>
            <a:bodyPr lIns="0" tIns="0" rIns="0" bIns="0" rtlCol="0" anchor="t">
              <a:spAutoFit/>
            </a:bodyPr>
            <a:lstStyle/>
            <a:p>
              <a:pPr marL="0" lvl="0" indent="0" algn="l">
                <a:lnSpc>
                  <a:spcPts val="4200"/>
                </a:lnSpc>
                <a:spcBef>
                  <a:spcPct val="0"/>
                </a:spcBef>
              </a:pPr>
              <a:endParaRPr/>
            </a:p>
          </p:txBody>
        </p:sp>
      </p:grpSp>
      <p:sp>
        <p:nvSpPr>
          <p:cNvPr id="23" name="TextBox 22">
            <a:extLst>
              <a:ext uri="{FF2B5EF4-FFF2-40B4-BE49-F238E27FC236}">
                <a16:creationId xmlns:a16="http://schemas.microsoft.com/office/drawing/2014/main" id="{964139D0-FC09-A7C6-52B0-7B63EBC9FD7B}"/>
              </a:ext>
            </a:extLst>
          </p:cNvPr>
          <p:cNvSpPr txBox="1"/>
          <p:nvPr/>
        </p:nvSpPr>
        <p:spPr>
          <a:xfrm>
            <a:off x="579015" y="7200576"/>
            <a:ext cx="11046150" cy="1938992"/>
          </a:xfrm>
          <a:prstGeom prst="rect">
            <a:avLst/>
          </a:prstGeom>
          <a:noFill/>
        </p:spPr>
        <p:txBody>
          <a:bodyPr wrap="square" lIns="91440" tIns="45720" rIns="91440" bIns="45720" rtlCol="0" anchor="t">
            <a:spAutoFit/>
          </a:bodyPr>
          <a:lstStyle/>
          <a:p>
            <a:r>
              <a:rPr lang="en-US" sz="2400" b="1" dirty="0"/>
              <a:t>Amanda Conrad, PsyD			                                  </a:t>
            </a:r>
            <a:endParaRPr lang="en-US" sz="2400" b="1" dirty="0">
              <a:ea typeface="Calibri"/>
              <a:cs typeface="Calibri"/>
            </a:endParaRPr>
          </a:p>
          <a:p>
            <a:r>
              <a:rPr lang="en-US" sz="2400" b="1" dirty="0"/>
              <a:t>Associate Professor of Pediatrics</a:t>
            </a:r>
            <a:endParaRPr lang="en-US" sz="2400" b="1" dirty="0">
              <a:ea typeface="Calibri"/>
              <a:cs typeface="Calibri"/>
            </a:endParaRPr>
          </a:p>
          <a:p>
            <a:r>
              <a:rPr lang="en-US" sz="2400" b="1" dirty="0"/>
              <a:t>Center for ADHD</a:t>
            </a:r>
            <a:endParaRPr lang="en-US" dirty="0"/>
          </a:p>
          <a:p>
            <a:r>
              <a:rPr lang="en-US" sz="2400" b="1" dirty="0"/>
              <a:t>Behavioral Medicine and Clinical Psychology </a:t>
            </a:r>
            <a:endParaRPr lang="en-US" sz="2400" b="1" dirty="0">
              <a:ea typeface="Calibri"/>
              <a:cs typeface="Calibri"/>
            </a:endParaRPr>
          </a:p>
          <a:p>
            <a:r>
              <a:rPr lang="en-US" sz="2400" b="1" dirty="0"/>
              <a:t>Cincinnati Children’s Hospital Medical Center</a:t>
            </a:r>
            <a:endParaRPr lang="en-US" sz="2400" b="1" dirty="0">
              <a:ea typeface="Calibri"/>
              <a:cs typeface="Calibri"/>
            </a:endParaRPr>
          </a:p>
        </p:txBody>
      </p:sp>
    </p:spTree>
    <p:extLst>
      <p:ext uri="{BB962C8B-B14F-4D97-AF65-F5344CB8AC3E}">
        <p14:creationId xmlns:p14="http://schemas.microsoft.com/office/powerpoint/2010/main" val="3705697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a:extLst>
            <a:ext uri="{FF2B5EF4-FFF2-40B4-BE49-F238E27FC236}">
              <a16:creationId xmlns:a16="http://schemas.microsoft.com/office/drawing/2014/main" id="{BDEDF5EE-CB8C-C7A6-D30A-EF9CDCEB38B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2163714-01A7-75BD-1F9B-451B5A7524E4}"/>
              </a:ext>
            </a:extLst>
          </p:cNvPr>
          <p:cNvGrpSpPr/>
          <p:nvPr/>
        </p:nvGrpSpPr>
        <p:grpSpPr>
          <a:xfrm>
            <a:off x="1971355" y="1821446"/>
            <a:ext cx="7607675" cy="7446085"/>
            <a:chOff x="0" y="0"/>
            <a:chExt cx="10143567" cy="9928114"/>
          </a:xfrm>
        </p:grpSpPr>
        <p:sp>
          <p:nvSpPr>
            <p:cNvPr id="3" name="TextBox 3">
              <a:extLst>
                <a:ext uri="{FF2B5EF4-FFF2-40B4-BE49-F238E27FC236}">
                  <a16:creationId xmlns:a16="http://schemas.microsoft.com/office/drawing/2014/main" id="{323C0E4D-D9BF-A608-F82B-3477D065428B}"/>
                </a:ext>
              </a:extLst>
            </p:cNvPr>
            <p:cNvSpPr txBox="1"/>
            <p:nvPr/>
          </p:nvSpPr>
          <p:spPr>
            <a:xfrm>
              <a:off x="0" y="0"/>
              <a:ext cx="10053484" cy="4413174"/>
            </a:xfrm>
            <a:prstGeom prst="rect">
              <a:avLst/>
            </a:prstGeom>
          </p:spPr>
          <p:txBody>
            <a:bodyPr lIns="0" tIns="0" rIns="0" bIns="0" rtlCol="0" anchor="t">
              <a:spAutoFit/>
            </a:bodyPr>
            <a:lstStyle/>
            <a:p>
              <a:pPr algn="ctr">
                <a:lnSpc>
                  <a:spcPts val="8640"/>
                </a:lnSpc>
              </a:pPr>
              <a:r>
                <a:rPr lang="en-US" sz="7200" dirty="0">
                  <a:solidFill>
                    <a:srgbClr val="393838"/>
                  </a:solidFill>
                  <a:latin typeface="Garet 1"/>
                </a:rPr>
                <a:t>Externalize what is internally weak</a:t>
              </a:r>
            </a:p>
          </p:txBody>
        </p:sp>
        <p:sp>
          <p:nvSpPr>
            <p:cNvPr id="4" name="TextBox 4">
              <a:extLst>
                <a:ext uri="{FF2B5EF4-FFF2-40B4-BE49-F238E27FC236}">
                  <a16:creationId xmlns:a16="http://schemas.microsoft.com/office/drawing/2014/main" id="{5CD8DC44-1E24-4459-89F9-80754D9CD288}"/>
                </a:ext>
              </a:extLst>
            </p:cNvPr>
            <p:cNvSpPr txBox="1"/>
            <p:nvPr/>
          </p:nvSpPr>
          <p:spPr>
            <a:xfrm>
              <a:off x="90083" y="4716431"/>
              <a:ext cx="10053484" cy="5211683"/>
            </a:xfrm>
            <a:prstGeom prst="rect">
              <a:avLst/>
            </a:prstGeom>
          </p:spPr>
          <p:txBody>
            <a:bodyPr lIns="0" tIns="0" rIns="0" bIns="0" rtlCol="0" anchor="t">
              <a:spAutoFit/>
            </a:bodyPr>
            <a:lstStyle/>
            <a:p>
              <a:r>
                <a:rPr lang="en-US" altLang="en-US" sz="2800" b="1" dirty="0">
                  <a:latin typeface="Garet 1" panose="020B0604020202020204" charset="0"/>
                </a:rPr>
                <a:t>Support at the </a:t>
              </a:r>
              <a:r>
                <a:rPr lang="en-US" altLang="en-US" sz="2800" b="1" i="1" dirty="0">
                  <a:solidFill>
                    <a:srgbClr val="FF0000"/>
                  </a:solidFill>
                  <a:latin typeface="Garet 1" panose="020B0604020202020204" charset="0"/>
                </a:rPr>
                <a:t>point of performance</a:t>
              </a:r>
            </a:p>
            <a:p>
              <a:endParaRPr lang="en-US" altLang="en-US" sz="2800" b="1" i="1" dirty="0">
                <a:solidFill>
                  <a:srgbClr val="FF0000"/>
                </a:solidFill>
                <a:latin typeface="Garet 1" panose="020B0604020202020204" charset="0"/>
              </a:endParaRPr>
            </a:p>
            <a:p>
              <a:pPr lvl="1"/>
              <a:r>
                <a:rPr lang="en-US" altLang="en-US" dirty="0">
                  <a:latin typeface="Garet 1" panose="020B0604020202020204" charset="0"/>
                </a:rPr>
                <a:t>Need to have strategies AT THAT </a:t>
              </a:r>
              <a:r>
                <a:rPr lang="en-US" altLang="en-US" dirty="0">
                  <a:solidFill>
                    <a:srgbClr val="FF0000"/>
                  </a:solidFill>
                  <a:latin typeface="Garet 1" panose="020B0604020202020204" charset="0"/>
                </a:rPr>
                <a:t>POINT IN TIME </a:t>
              </a:r>
              <a:r>
                <a:rPr lang="en-US" altLang="en-US" dirty="0">
                  <a:latin typeface="Garet 1" panose="020B0604020202020204" charset="0"/>
                </a:rPr>
                <a:t>(in the place where you what to see change) </a:t>
              </a:r>
            </a:p>
            <a:p>
              <a:pPr lvl="1"/>
              <a:endParaRPr lang="en-US" altLang="en-US" dirty="0">
                <a:latin typeface="Garet 1" panose="020B0604020202020204" charset="0"/>
              </a:endParaRPr>
            </a:p>
            <a:p>
              <a:pPr marL="1257300" lvl="2" indent="-342900">
                <a:buFont typeface="Arial" panose="020B0604020202020204" pitchFamily="34" charset="0"/>
                <a:buChar char="•"/>
              </a:pPr>
              <a:r>
                <a:rPr lang="en-US" altLang="en-US" sz="2400" dirty="0">
                  <a:latin typeface="Garet 1" panose="020B0604020202020204" charset="0"/>
                </a:rPr>
                <a:t>Reduce distractions/temptations (put phone/electronic in another room while you are doing homework) </a:t>
              </a:r>
            </a:p>
            <a:p>
              <a:pPr marL="1257300" lvl="2" indent="-342900">
                <a:buFont typeface="Arial" panose="020B0604020202020204" pitchFamily="34" charset="0"/>
                <a:buChar char="•"/>
              </a:pPr>
              <a:r>
                <a:rPr lang="en-US" altLang="en-US" sz="2400" dirty="0">
                  <a:latin typeface="Garet 1" panose="020B0604020202020204" charset="0"/>
                </a:rPr>
                <a:t>Make what is important stand out (big note on the front door to remind you to bring your soccer bag)</a:t>
              </a:r>
              <a:endParaRPr lang="en-US" altLang="en-US" sz="2400" i="1" dirty="0">
                <a:latin typeface="Garet 1" panose="020B0604020202020204" charset="0"/>
              </a:endParaRPr>
            </a:p>
          </p:txBody>
        </p:sp>
      </p:grpSp>
      <p:sp>
        <p:nvSpPr>
          <p:cNvPr id="5" name="Freeform 5">
            <a:extLst>
              <a:ext uri="{FF2B5EF4-FFF2-40B4-BE49-F238E27FC236}">
                <a16:creationId xmlns:a16="http://schemas.microsoft.com/office/drawing/2014/main" id="{FBE5AB25-2226-E424-8E29-7043EC4889B4}"/>
              </a:ext>
            </a:extLst>
          </p:cNvPr>
          <p:cNvSpPr/>
          <p:nvPr/>
        </p:nvSpPr>
        <p:spPr>
          <a:xfrm flipH="1">
            <a:off x="10945868" y="2318311"/>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AD9E1DB-AAF6-A8A6-3FD4-011D9F0CC399}"/>
              </a:ext>
            </a:extLst>
          </p:cNvPr>
          <p:cNvSpPr/>
          <p:nvPr/>
        </p:nvSpPr>
        <p:spPr>
          <a:xfrm>
            <a:off x="13679543" y="2318311"/>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7B8DE3A9-127A-77B7-8E54-2BE9553DC037}"/>
              </a:ext>
            </a:extLst>
          </p:cNvPr>
          <p:cNvSpPr/>
          <p:nvPr/>
        </p:nvSpPr>
        <p:spPr>
          <a:xfrm flipV="1">
            <a:off x="10945868" y="5042461"/>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F19D99C-33AD-B317-6834-482A20B50A91}"/>
              </a:ext>
            </a:extLst>
          </p:cNvPr>
          <p:cNvSpPr/>
          <p:nvPr/>
        </p:nvSpPr>
        <p:spPr>
          <a:xfrm flipH="1" flipV="1">
            <a:off x="13679543" y="5042461"/>
            <a:ext cx="2743200" cy="2743200"/>
          </a:xfrm>
          <a:custGeom>
            <a:avLst/>
            <a:gdLst/>
            <a:ahLst/>
            <a:cxnLst/>
            <a:rect l="l" t="t" r="r" b="b"/>
            <a:pathLst>
              <a:path w="2743200" h="2743200">
                <a:moveTo>
                  <a:pt x="2743200" y="2743200"/>
                </a:moveTo>
                <a:lnTo>
                  <a:pt x="0" y="2743200"/>
                </a:lnTo>
                <a:lnTo>
                  <a:pt x="0" y="0"/>
                </a:lnTo>
                <a:lnTo>
                  <a:pt x="2743200" y="0"/>
                </a:lnTo>
                <a:lnTo>
                  <a:pt x="2743200" y="27432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5B6EB535-8D5A-BE0E-34CF-279649B77BFC}"/>
              </a:ext>
            </a:extLst>
          </p:cNvPr>
          <p:cNvGrpSpPr/>
          <p:nvPr/>
        </p:nvGrpSpPr>
        <p:grpSpPr>
          <a:xfrm>
            <a:off x="12591648" y="1092272"/>
            <a:ext cx="2170150" cy="2170150"/>
            <a:chOff x="0" y="0"/>
            <a:chExt cx="6350000" cy="6350000"/>
          </a:xfrm>
        </p:grpSpPr>
        <p:sp>
          <p:nvSpPr>
            <p:cNvPr id="10" name="Freeform 10">
              <a:extLst>
                <a:ext uri="{FF2B5EF4-FFF2-40B4-BE49-F238E27FC236}">
                  <a16:creationId xmlns:a16="http://schemas.microsoft.com/office/drawing/2014/main" id="{862436AC-387C-880C-E3B8-D05979B5CFD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
        <p:nvSpPr>
          <p:cNvPr id="11" name="Freeform 11">
            <a:extLst>
              <a:ext uri="{FF2B5EF4-FFF2-40B4-BE49-F238E27FC236}">
                <a16:creationId xmlns:a16="http://schemas.microsoft.com/office/drawing/2014/main" id="{0144FE73-23ED-DE3E-A458-21DC6763BD36}"/>
              </a:ext>
            </a:extLst>
          </p:cNvPr>
          <p:cNvSpPr/>
          <p:nvPr/>
        </p:nvSpPr>
        <p:spPr>
          <a:xfrm rot="-10800000">
            <a:off x="12317468" y="7785661"/>
            <a:ext cx="2818133" cy="1409066"/>
          </a:xfrm>
          <a:custGeom>
            <a:avLst/>
            <a:gdLst/>
            <a:ahLst/>
            <a:cxnLst/>
            <a:rect l="l" t="t" r="r" b="b"/>
            <a:pathLst>
              <a:path w="2818133" h="1409066">
                <a:moveTo>
                  <a:pt x="0" y="0"/>
                </a:moveTo>
                <a:lnTo>
                  <a:pt x="2818133" y="0"/>
                </a:lnTo>
                <a:lnTo>
                  <a:pt x="2818133" y="1409067"/>
                </a:lnTo>
                <a:lnTo>
                  <a:pt x="0" y="1409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36059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C9BF9097-B9D3-07B1-54D9-0A161BFE57B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80097A2-F88F-A9A9-8C29-E8FC8BDFFEAE}"/>
              </a:ext>
            </a:extLst>
          </p:cNvPr>
          <p:cNvSpPr txBox="1"/>
          <p:nvPr/>
        </p:nvSpPr>
        <p:spPr>
          <a:xfrm>
            <a:off x="1028700" y="2063322"/>
            <a:ext cx="10193714" cy="6463308"/>
          </a:xfrm>
          <a:prstGeom prst="rect">
            <a:avLst/>
          </a:prstGeom>
        </p:spPr>
        <p:txBody>
          <a:bodyPr lIns="0" tIns="0" rIns="0" bIns="0" rtlCol="0" anchor="t">
            <a:spAutoFit/>
          </a:bodyPr>
          <a:lstStyle/>
          <a:p>
            <a:pPr lvl="1"/>
            <a:r>
              <a:rPr lang="en-US" altLang="en-US" sz="6000" dirty="0">
                <a:solidFill>
                  <a:srgbClr val="FF0000"/>
                </a:solidFill>
                <a:latin typeface="Garet 1" panose="020B0604020202020204" charset="0"/>
              </a:rPr>
              <a:t>“I will just remember” is not effective!</a:t>
            </a:r>
          </a:p>
          <a:p>
            <a:pPr lvl="1"/>
            <a:r>
              <a:rPr lang="en-US" altLang="en-US" sz="6000" dirty="0">
                <a:solidFill>
                  <a:srgbClr val="FF0000"/>
                </a:solidFill>
                <a:latin typeface="Garet 1" panose="020B0604020202020204" charset="0"/>
              </a:rPr>
              <a:t> 		</a:t>
            </a:r>
          </a:p>
          <a:p>
            <a:pPr lvl="1"/>
            <a:r>
              <a:rPr lang="en-US" altLang="en-US" sz="6000" dirty="0">
                <a:solidFill>
                  <a:srgbClr val="FF0000"/>
                </a:solidFill>
                <a:latin typeface="Garet 1" panose="020B0604020202020204" charset="0"/>
              </a:rPr>
              <a:t>Strategies must be explicitly taught and practiced (with support faded out over time)</a:t>
            </a:r>
          </a:p>
        </p:txBody>
      </p:sp>
      <p:sp>
        <p:nvSpPr>
          <p:cNvPr id="5" name="Freeform 5">
            <a:extLst>
              <a:ext uri="{FF2B5EF4-FFF2-40B4-BE49-F238E27FC236}">
                <a16:creationId xmlns:a16="http://schemas.microsoft.com/office/drawing/2014/main" id="{8CB2153E-14CE-81A8-02E3-E817E21FCBFF}"/>
              </a:ext>
            </a:extLst>
          </p:cNvPr>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4C45DA0-3B76-2E28-ED52-AFC3E7AAA2D5}"/>
              </a:ext>
            </a:extLst>
          </p:cNvPr>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57085F3-1AB2-56E1-F453-7AA28A52E4E8}"/>
              </a:ext>
            </a:extLst>
          </p:cNvPr>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4D168CBC-AF13-2F60-A6D4-CA3EEA5CB7F9}"/>
              </a:ext>
            </a:extLst>
          </p:cNvPr>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7DA78DDC-CECE-8363-9407-280E5B11CC1E}"/>
              </a:ext>
            </a:extLst>
          </p:cNvPr>
          <p:cNvGrpSpPr/>
          <p:nvPr/>
        </p:nvGrpSpPr>
        <p:grpSpPr>
          <a:xfrm>
            <a:off x="13624473" y="2005475"/>
            <a:ext cx="2423218" cy="2423218"/>
            <a:chOff x="0" y="0"/>
            <a:chExt cx="6350000" cy="6350000"/>
          </a:xfrm>
        </p:grpSpPr>
        <p:sp>
          <p:nvSpPr>
            <p:cNvPr id="10" name="Freeform 10">
              <a:extLst>
                <a:ext uri="{FF2B5EF4-FFF2-40B4-BE49-F238E27FC236}">
                  <a16:creationId xmlns:a16="http://schemas.microsoft.com/office/drawing/2014/main" id="{3B8E426B-5C80-F05B-B946-02E31221C05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Tree>
    <p:extLst>
      <p:ext uri="{BB962C8B-B14F-4D97-AF65-F5344CB8AC3E}">
        <p14:creationId xmlns:p14="http://schemas.microsoft.com/office/powerpoint/2010/main" val="3671629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B1BD4D11-5512-AB78-624D-DD56E484FC3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A279EFA-826B-D77F-E740-F108C2B39220}"/>
              </a:ext>
            </a:extLst>
          </p:cNvPr>
          <p:cNvSpPr txBox="1"/>
          <p:nvPr/>
        </p:nvSpPr>
        <p:spPr>
          <a:xfrm>
            <a:off x="1028700" y="2063322"/>
            <a:ext cx="10193714" cy="6524863"/>
          </a:xfrm>
          <a:prstGeom prst="rect">
            <a:avLst/>
          </a:prstGeom>
        </p:spPr>
        <p:txBody>
          <a:bodyPr lIns="0" tIns="0" rIns="0" bIns="0" rtlCol="0" anchor="t">
            <a:spAutoFit/>
          </a:bodyPr>
          <a:lstStyle/>
          <a:p>
            <a:pPr lvl="1"/>
            <a:r>
              <a:rPr lang="en-US" altLang="en-US" sz="4000" b="1" dirty="0">
                <a:solidFill>
                  <a:srgbClr val="FF0000"/>
                </a:solidFill>
                <a:latin typeface="Garet 1" panose="020B0604020202020204" charset="0"/>
              </a:rPr>
              <a:t>Rules and Expectations</a:t>
            </a:r>
          </a:p>
          <a:p>
            <a:pPr marL="1943100" lvl="3" indent="-571500">
              <a:spcBef>
                <a:spcPct val="10000"/>
              </a:spcBef>
              <a:buClr>
                <a:srgbClr val="FFCC00"/>
              </a:buClr>
              <a:buFont typeface="Arial" panose="020B0604020202020204" pitchFamily="34" charset="0"/>
              <a:buChar char="•"/>
            </a:pPr>
            <a:r>
              <a:rPr lang="en-US" altLang="en-US" sz="4000" dirty="0">
                <a:latin typeface="Garet 1" panose="020B0604020202020204" charset="0"/>
              </a:rPr>
              <a:t>Reminders </a:t>
            </a:r>
          </a:p>
          <a:p>
            <a:pPr marL="2400300" lvl="4" indent="-571500">
              <a:spcBef>
                <a:spcPct val="10000"/>
              </a:spcBef>
              <a:buClr>
                <a:srgbClr val="FFCC00"/>
              </a:buClr>
              <a:buFont typeface="Arial" panose="020B0604020202020204" pitchFamily="34" charset="0"/>
              <a:buChar char="•"/>
            </a:pPr>
            <a:r>
              <a:rPr lang="en-US" altLang="en-US" sz="4000" dirty="0">
                <a:latin typeface="Garet 1" panose="020B0604020202020204" charset="0"/>
              </a:rPr>
              <a:t>Post rules/responsibilities</a:t>
            </a:r>
          </a:p>
          <a:p>
            <a:pPr marL="2400300" lvl="4" indent="-571500">
              <a:spcBef>
                <a:spcPct val="10000"/>
              </a:spcBef>
              <a:buClr>
                <a:srgbClr val="FFCC00"/>
              </a:buClr>
              <a:buFont typeface="Arial" panose="020B0604020202020204" pitchFamily="34" charset="0"/>
              <a:buChar char="•"/>
            </a:pPr>
            <a:r>
              <a:rPr lang="en-US" altLang="en-US" sz="4000" dirty="0">
                <a:latin typeface="Garet 1" panose="020B0604020202020204" charset="0"/>
              </a:rPr>
              <a:t>Make clear what time something should be done</a:t>
            </a:r>
          </a:p>
          <a:p>
            <a:pPr marL="2400300" lvl="4" indent="-571500">
              <a:spcBef>
                <a:spcPct val="10000"/>
              </a:spcBef>
              <a:buClr>
                <a:srgbClr val="FFCC00"/>
              </a:buClr>
              <a:buFont typeface="Arial" panose="020B0604020202020204" pitchFamily="34" charset="0"/>
              <a:buChar char="•"/>
            </a:pPr>
            <a:r>
              <a:rPr lang="en-US" altLang="en-US" sz="4000" dirty="0">
                <a:latin typeface="Garet 1" panose="020B0604020202020204" charset="0"/>
              </a:rPr>
              <a:t>Post privileges for following rules</a:t>
            </a:r>
          </a:p>
          <a:p>
            <a:pPr marL="2400300" lvl="4" indent="-571500">
              <a:spcBef>
                <a:spcPct val="10000"/>
              </a:spcBef>
              <a:buClr>
                <a:srgbClr val="FFCC00"/>
              </a:buClr>
              <a:buFont typeface="Arial" panose="020B0604020202020204" pitchFamily="34" charset="0"/>
              <a:buChar char="•"/>
            </a:pPr>
            <a:r>
              <a:rPr lang="en-US" altLang="en-US" sz="4000" dirty="0">
                <a:latin typeface="Garet 1" panose="020B0604020202020204" charset="0"/>
              </a:rPr>
              <a:t>Use checklist or sticky notes </a:t>
            </a:r>
          </a:p>
          <a:p>
            <a:pPr marL="2400300" lvl="4" indent="-571500">
              <a:spcBef>
                <a:spcPct val="10000"/>
              </a:spcBef>
              <a:buClr>
                <a:srgbClr val="FFCC00"/>
              </a:buClr>
              <a:buFont typeface="Arial" panose="020B0604020202020204" pitchFamily="34" charset="0"/>
              <a:buChar char="•"/>
            </a:pPr>
            <a:r>
              <a:rPr lang="en-US" altLang="en-US" sz="4000" dirty="0">
                <a:latin typeface="Garet 1" panose="020B0604020202020204" charset="0"/>
              </a:rPr>
              <a:t>Use planner to write down homework</a:t>
            </a:r>
          </a:p>
        </p:txBody>
      </p:sp>
      <p:sp>
        <p:nvSpPr>
          <p:cNvPr id="5" name="Freeform 5">
            <a:extLst>
              <a:ext uri="{FF2B5EF4-FFF2-40B4-BE49-F238E27FC236}">
                <a16:creationId xmlns:a16="http://schemas.microsoft.com/office/drawing/2014/main" id="{7819D90B-E42C-8098-8AE4-AF554ACEEC2C}"/>
              </a:ext>
            </a:extLst>
          </p:cNvPr>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C1D43D7-2C0F-7FDE-274B-EB67A0F1F9C7}"/>
              </a:ext>
            </a:extLst>
          </p:cNvPr>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58B77D0F-8AF0-A387-B79C-F292344DDA43}"/>
              </a:ext>
            </a:extLst>
          </p:cNvPr>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0300462-1EF0-1445-E1D5-E5B517D36184}"/>
              </a:ext>
            </a:extLst>
          </p:cNvPr>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C2CAF783-7652-BF88-08C9-F882EC47A8BB}"/>
              </a:ext>
            </a:extLst>
          </p:cNvPr>
          <p:cNvGrpSpPr/>
          <p:nvPr/>
        </p:nvGrpSpPr>
        <p:grpSpPr>
          <a:xfrm>
            <a:off x="13624473" y="2005475"/>
            <a:ext cx="2423218" cy="2423218"/>
            <a:chOff x="0" y="0"/>
            <a:chExt cx="6350000" cy="6350000"/>
          </a:xfrm>
        </p:grpSpPr>
        <p:sp>
          <p:nvSpPr>
            <p:cNvPr id="10" name="Freeform 10">
              <a:extLst>
                <a:ext uri="{FF2B5EF4-FFF2-40B4-BE49-F238E27FC236}">
                  <a16:creationId xmlns:a16="http://schemas.microsoft.com/office/drawing/2014/main" id="{BCD9562D-F5B8-7B5E-EF5A-97947825427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Tree>
    <p:extLst>
      <p:ext uri="{BB962C8B-B14F-4D97-AF65-F5344CB8AC3E}">
        <p14:creationId xmlns:p14="http://schemas.microsoft.com/office/powerpoint/2010/main" val="353872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DF4B20A9-78D6-0239-E8EC-35BA7187D7D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E9FF6E3-70A6-1D6E-0E03-D41413CE0626}"/>
              </a:ext>
            </a:extLst>
          </p:cNvPr>
          <p:cNvSpPr txBox="1"/>
          <p:nvPr/>
        </p:nvSpPr>
        <p:spPr>
          <a:xfrm>
            <a:off x="1028700" y="2063322"/>
            <a:ext cx="10193714" cy="6586418"/>
          </a:xfrm>
          <a:prstGeom prst="rect">
            <a:avLst/>
          </a:prstGeom>
        </p:spPr>
        <p:txBody>
          <a:bodyPr lIns="0" tIns="0" rIns="0" bIns="0" rtlCol="0" anchor="t">
            <a:spAutoFit/>
          </a:bodyPr>
          <a:lstStyle/>
          <a:p>
            <a:r>
              <a:rPr lang="en-US" altLang="en-US" b="1" dirty="0">
                <a:solidFill>
                  <a:srgbClr val="FF0000"/>
                </a:solidFill>
              </a:rPr>
              <a:t> </a:t>
            </a:r>
            <a:r>
              <a:rPr lang="en-US" altLang="en-US" sz="4800" b="1" dirty="0">
                <a:solidFill>
                  <a:srgbClr val="FF0000"/>
                </a:solidFill>
                <a:latin typeface="Garet 1" panose="020B0604020202020204" charset="0"/>
              </a:rPr>
              <a:t>Sense of Time</a:t>
            </a:r>
          </a:p>
          <a:p>
            <a:endParaRPr lang="en-US" altLang="en-US" sz="4800" dirty="0">
              <a:latin typeface="Garet 1" panose="020B0604020202020204" charset="0"/>
            </a:endParaRPr>
          </a:p>
          <a:p>
            <a:pPr marL="1143000" lvl="1" indent="-685800">
              <a:spcBef>
                <a:spcPct val="10000"/>
              </a:spcBef>
              <a:buClr>
                <a:srgbClr val="FFCC00"/>
              </a:buClr>
              <a:buFont typeface="Arial" panose="020B0604020202020204" pitchFamily="34" charset="0"/>
              <a:buChar char="•"/>
            </a:pPr>
            <a:r>
              <a:rPr lang="en-US" altLang="en-US" sz="4000" dirty="0">
                <a:latin typeface="Garet 1" panose="020B0604020202020204" charset="0"/>
              </a:rPr>
              <a:t>Reminders about the passage of time (Timers, watches, alarms)</a:t>
            </a:r>
          </a:p>
          <a:p>
            <a:pPr marL="1143000" lvl="1" indent="-685800">
              <a:spcBef>
                <a:spcPct val="10000"/>
              </a:spcBef>
              <a:buClr>
                <a:srgbClr val="FFCC00"/>
              </a:buClr>
              <a:buFont typeface="Arial" panose="020B0604020202020204" pitchFamily="34" charset="0"/>
              <a:buChar char="•"/>
            </a:pPr>
            <a:r>
              <a:rPr lang="en-US" altLang="en-US" sz="4000" dirty="0">
                <a:latin typeface="Garet 1" panose="020B0604020202020204" charset="0"/>
              </a:rPr>
              <a:t>Use written behavioral plan (</a:t>
            </a:r>
            <a:r>
              <a:rPr lang="en-US" altLang="en-US" sz="4000" i="1" dirty="0">
                <a:latin typeface="Garet 1" panose="020B0604020202020204" charset="0"/>
              </a:rPr>
              <a:t>behavioral contract</a:t>
            </a:r>
            <a:r>
              <a:rPr lang="en-US" altLang="en-US" sz="4000" dirty="0">
                <a:latin typeface="Garet 1" panose="020B0604020202020204" charset="0"/>
              </a:rPr>
              <a:t>) to help you get done what you need to get done at the right time</a:t>
            </a:r>
          </a:p>
          <a:p>
            <a:pPr marL="1143000" lvl="1" indent="-685800">
              <a:spcBef>
                <a:spcPct val="10000"/>
              </a:spcBef>
              <a:buClr>
                <a:srgbClr val="FFCC00"/>
              </a:buClr>
              <a:buFont typeface="Arial" panose="020B0604020202020204" pitchFamily="34" charset="0"/>
              <a:buChar char="•"/>
            </a:pPr>
            <a:r>
              <a:rPr lang="en-US" altLang="en-US" sz="4000" dirty="0">
                <a:latin typeface="Garet 1" panose="020B0604020202020204" charset="0"/>
              </a:rPr>
              <a:t>Write down what you do in a week (schedule must do’s first)</a:t>
            </a:r>
          </a:p>
        </p:txBody>
      </p:sp>
      <p:sp>
        <p:nvSpPr>
          <p:cNvPr id="5" name="Freeform 5">
            <a:extLst>
              <a:ext uri="{FF2B5EF4-FFF2-40B4-BE49-F238E27FC236}">
                <a16:creationId xmlns:a16="http://schemas.microsoft.com/office/drawing/2014/main" id="{C4A8C805-B4FA-8EEE-CBA2-A9F176B81362}"/>
              </a:ext>
            </a:extLst>
          </p:cNvPr>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28898D83-6D6D-4B28-372F-DDD931D32E12}"/>
              </a:ext>
            </a:extLst>
          </p:cNvPr>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F509604-A4E0-7449-0999-7C9A22FEF46F}"/>
              </a:ext>
            </a:extLst>
          </p:cNvPr>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ECFA22DE-80EA-CAEB-CDA3-F9DB08C22789}"/>
              </a:ext>
            </a:extLst>
          </p:cNvPr>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F9EA29B4-29A8-B4DC-56F9-DE7CD2C2B36E}"/>
              </a:ext>
            </a:extLst>
          </p:cNvPr>
          <p:cNvGrpSpPr/>
          <p:nvPr/>
        </p:nvGrpSpPr>
        <p:grpSpPr>
          <a:xfrm>
            <a:off x="13624473" y="2005475"/>
            <a:ext cx="2423218" cy="2423218"/>
            <a:chOff x="0" y="0"/>
            <a:chExt cx="6350000" cy="6350000"/>
          </a:xfrm>
        </p:grpSpPr>
        <p:sp>
          <p:nvSpPr>
            <p:cNvPr id="10" name="Freeform 10">
              <a:extLst>
                <a:ext uri="{FF2B5EF4-FFF2-40B4-BE49-F238E27FC236}">
                  <a16:creationId xmlns:a16="http://schemas.microsoft.com/office/drawing/2014/main" id="{590F415D-1EF2-13D9-8718-101BAD2857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pic>
        <p:nvPicPr>
          <p:cNvPr id="12" name="Picture 11" descr="A close-up of a clock&#10;&#10;AI-generated content may be incorrect.">
            <a:extLst>
              <a:ext uri="{FF2B5EF4-FFF2-40B4-BE49-F238E27FC236}">
                <a16:creationId xmlns:a16="http://schemas.microsoft.com/office/drawing/2014/main" id="{C6515A9E-1F7F-8EED-8298-A24EC3525B7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1836400" y="3596582"/>
            <a:ext cx="5778500" cy="4112318"/>
          </a:xfrm>
          <a:prstGeom prst="rect">
            <a:avLst/>
          </a:prstGeom>
        </p:spPr>
      </p:pic>
    </p:spTree>
    <p:extLst>
      <p:ext uri="{BB962C8B-B14F-4D97-AF65-F5344CB8AC3E}">
        <p14:creationId xmlns:p14="http://schemas.microsoft.com/office/powerpoint/2010/main" val="325717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E231DC3A-8ADA-6AD6-3696-A9624292B69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892F769-3A44-9EBC-D9F7-2A6A02C5ED4D}"/>
              </a:ext>
            </a:extLst>
          </p:cNvPr>
          <p:cNvSpPr txBox="1"/>
          <p:nvPr/>
        </p:nvSpPr>
        <p:spPr>
          <a:xfrm>
            <a:off x="1028700" y="2063322"/>
            <a:ext cx="10193714" cy="6869573"/>
          </a:xfrm>
          <a:prstGeom prst="rect">
            <a:avLst/>
          </a:prstGeom>
        </p:spPr>
        <p:txBody>
          <a:bodyPr lIns="0" tIns="0" rIns="0" bIns="0" rtlCol="0" anchor="t">
            <a:spAutoFit/>
          </a:bodyPr>
          <a:lstStyle/>
          <a:p>
            <a:pPr>
              <a:defRPr/>
            </a:pPr>
            <a:r>
              <a:rPr lang="en-US" altLang="en-US" sz="4800" b="1" dirty="0">
                <a:solidFill>
                  <a:srgbClr val="9900CC"/>
                </a:solidFill>
                <a:latin typeface="Garet 1" panose="020B0604020202020204" charset="0"/>
              </a:rPr>
              <a:t> </a:t>
            </a:r>
            <a:r>
              <a:rPr lang="en-US" altLang="en-US" sz="4800" b="1" dirty="0">
                <a:solidFill>
                  <a:srgbClr val="FF0000"/>
                </a:solidFill>
                <a:latin typeface="Garet 1" panose="020B0604020202020204" charset="0"/>
              </a:rPr>
              <a:t>Motivation</a:t>
            </a:r>
          </a:p>
          <a:p>
            <a:pPr marL="1143000" lvl="1" indent="-685800">
              <a:spcBef>
                <a:spcPct val="10000"/>
              </a:spcBef>
              <a:buClr>
                <a:srgbClr val="FFCC00"/>
              </a:buClr>
              <a:buFont typeface="Arial" panose="020B0604020202020204" pitchFamily="34" charset="0"/>
              <a:buChar char="•"/>
              <a:defRPr/>
            </a:pPr>
            <a:r>
              <a:rPr lang="en-US" altLang="en-US" sz="4800" dirty="0">
                <a:latin typeface="Garet 1" panose="020B0604020202020204" charset="0"/>
              </a:rPr>
              <a:t>Individuals with ADHD often have good intentions but struggle with follow through</a:t>
            </a:r>
          </a:p>
          <a:p>
            <a:pPr lvl="1">
              <a:spcBef>
                <a:spcPct val="10000"/>
              </a:spcBef>
              <a:buClr>
                <a:srgbClr val="FFCC00"/>
              </a:buClr>
              <a:defRPr/>
            </a:pPr>
            <a:endParaRPr lang="en-US" altLang="en-US" sz="4800" dirty="0">
              <a:latin typeface="Garet 1" panose="020B0604020202020204" charset="0"/>
            </a:endParaRPr>
          </a:p>
          <a:p>
            <a:pPr marL="1143000" lvl="1" indent="-685800">
              <a:spcBef>
                <a:spcPct val="10000"/>
              </a:spcBef>
              <a:buClr>
                <a:srgbClr val="FFCC00"/>
              </a:buClr>
              <a:buFont typeface="Arial" panose="020B0604020202020204" pitchFamily="34" charset="0"/>
              <a:buChar char="•"/>
              <a:defRPr/>
            </a:pPr>
            <a:r>
              <a:rPr lang="en-US" altLang="en-US" sz="4800" dirty="0">
                <a:latin typeface="Garet 1" panose="020B0604020202020204" charset="0"/>
              </a:rPr>
              <a:t>Use DAILY REWARDS/PRIVILEGES to help you get done what you need to get done</a:t>
            </a:r>
          </a:p>
        </p:txBody>
      </p:sp>
      <p:sp>
        <p:nvSpPr>
          <p:cNvPr id="5" name="Freeform 5">
            <a:extLst>
              <a:ext uri="{FF2B5EF4-FFF2-40B4-BE49-F238E27FC236}">
                <a16:creationId xmlns:a16="http://schemas.microsoft.com/office/drawing/2014/main" id="{F1EC42B3-6969-044D-F2FB-594F3492F2EA}"/>
              </a:ext>
            </a:extLst>
          </p:cNvPr>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9BBF153C-FBC7-F97A-C84B-3D5E066A17D1}"/>
              </a:ext>
            </a:extLst>
          </p:cNvPr>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0E903C7-339D-DEA4-0518-454187376C2B}"/>
              </a:ext>
            </a:extLst>
          </p:cNvPr>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63D293CB-8E1E-4A1E-633A-292786F08D1F}"/>
              </a:ext>
            </a:extLst>
          </p:cNvPr>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F16B18F7-0EA0-9500-1EEF-D062B8F5CCD2}"/>
              </a:ext>
            </a:extLst>
          </p:cNvPr>
          <p:cNvGrpSpPr/>
          <p:nvPr/>
        </p:nvGrpSpPr>
        <p:grpSpPr>
          <a:xfrm>
            <a:off x="13624473" y="2005475"/>
            <a:ext cx="2423218" cy="2423218"/>
            <a:chOff x="0" y="0"/>
            <a:chExt cx="6350000" cy="6350000"/>
          </a:xfrm>
        </p:grpSpPr>
        <p:sp>
          <p:nvSpPr>
            <p:cNvPr id="10" name="Freeform 10">
              <a:extLst>
                <a:ext uri="{FF2B5EF4-FFF2-40B4-BE49-F238E27FC236}">
                  <a16:creationId xmlns:a16="http://schemas.microsoft.com/office/drawing/2014/main" id="{A12BD791-7D45-86A4-101C-F4B3BA3557F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Tree>
    <p:extLst>
      <p:ext uri="{BB962C8B-B14F-4D97-AF65-F5344CB8AC3E}">
        <p14:creationId xmlns:p14="http://schemas.microsoft.com/office/powerpoint/2010/main" val="3850678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A8DBAF36-F7B4-E81D-E1CD-7B5CEFE61DD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10269C6-23B9-E1EF-9298-761F9E753426}"/>
              </a:ext>
            </a:extLst>
          </p:cNvPr>
          <p:cNvSpPr txBox="1"/>
          <p:nvPr/>
        </p:nvSpPr>
        <p:spPr>
          <a:xfrm>
            <a:off x="1353400" y="1053703"/>
            <a:ext cx="10193714" cy="7478970"/>
          </a:xfrm>
          <a:prstGeom prst="rect">
            <a:avLst/>
          </a:prstGeom>
        </p:spPr>
        <p:txBody>
          <a:bodyPr lIns="0" tIns="0" rIns="0" bIns="0" rtlCol="0" anchor="t">
            <a:spAutoFit/>
          </a:bodyPr>
          <a:lstStyle/>
          <a:p>
            <a:pPr lvl="1">
              <a:defRPr/>
            </a:pPr>
            <a:r>
              <a:rPr lang="en-US" altLang="en-US" sz="5400" b="1" dirty="0">
                <a:solidFill>
                  <a:srgbClr val="FF3300"/>
                </a:solidFill>
                <a:latin typeface="Garet 1" panose="020B0604020202020204" charset="0"/>
              </a:rPr>
              <a:t>Keep strategies in place over the long haul</a:t>
            </a:r>
          </a:p>
          <a:p>
            <a:pPr marL="1143000" lvl="1" indent="-685800">
              <a:buFont typeface="Arial" panose="020B0604020202020204" pitchFamily="34" charset="0"/>
              <a:buChar char="•"/>
              <a:defRPr/>
            </a:pPr>
            <a:r>
              <a:rPr lang="en-US" altLang="en-US" sz="5400" b="1" dirty="0">
                <a:latin typeface="Garet 1" panose="020B0604020202020204" charset="0"/>
              </a:rPr>
              <a:t>Fading down, rather than out</a:t>
            </a:r>
          </a:p>
          <a:p>
            <a:pPr marL="1771650" lvl="2" indent="-857250">
              <a:buFont typeface="Arial" panose="020B0604020202020204" pitchFamily="34" charset="0"/>
              <a:buChar char="•"/>
              <a:defRPr/>
            </a:pPr>
            <a:r>
              <a:rPr lang="en-US" altLang="en-US" sz="5400" dirty="0">
                <a:latin typeface="Garet 1" panose="020B0604020202020204" charset="0"/>
              </a:rPr>
              <a:t>Research reveals that if strategies are removed, progress declines. </a:t>
            </a:r>
          </a:p>
          <a:p>
            <a:pPr marL="1771650" lvl="2" indent="-857250">
              <a:buFont typeface="Arial" panose="020B0604020202020204" pitchFamily="34" charset="0"/>
              <a:buChar char="•"/>
              <a:defRPr/>
            </a:pPr>
            <a:r>
              <a:rPr lang="en-US" altLang="en-US" sz="5400" dirty="0">
                <a:latin typeface="Garet 1" panose="020B0604020202020204" charset="0"/>
              </a:rPr>
              <a:t>Glasses Analogy</a:t>
            </a:r>
          </a:p>
        </p:txBody>
      </p:sp>
      <p:sp>
        <p:nvSpPr>
          <p:cNvPr id="5" name="Freeform 5">
            <a:extLst>
              <a:ext uri="{FF2B5EF4-FFF2-40B4-BE49-F238E27FC236}">
                <a16:creationId xmlns:a16="http://schemas.microsoft.com/office/drawing/2014/main" id="{8FDD2E0F-0242-6368-1C1F-511473D1DD43}"/>
              </a:ext>
            </a:extLst>
          </p:cNvPr>
          <p:cNvSpPr/>
          <p:nvPr/>
        </p:nvSpPr>
        <p:spPr>
          <a:xfrm>
            <a:off x="12412865" y="4428693"/>
            <a:ext cx="2423218" cy="2423218"/>
          </a:xfrm>
          <a:custGeom>
            <a:avLst/>
            <a:gdLst/>
            <a:ahLst/>
            <a:cxnLst/>
            <a:rect l="l" t="t" r="r" b="b"/>
            <a:pathLst>
              <a:path w="2423218" h="2423218">
                <a:moveTo>
                  <a:pt x="0" y="0"/>
                </a:moveTo>
                <a:lnTo>
                  <a:pt x="2423217" y="0"/>
                </a:lnTo>
                <a:lnTo>
                  <a:pt x="2423217" y="2423217"/>
                </a:lnTo>
                <a:lnTo>
                  <a:pt x="0" y="242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C8960152-74EC-BD0C-AC97-E07A609BBAEC}"/>
              </a:ext>
            </a:extLst>
          </p:cNvPr>
          <p:cNvSpPr/>
          <p:nvPr/>
        </p:nvSpPr>
        <p:spPr>
          <a:xfrm rot="5400000" flipH="1" flipV="1">
            <a:off x="12412865" y="6835082"/>
            <a:ext cx="2423218" cy="2423218"/>
          </a:xfrm>
          <a:custGeom>
            <a:avLst/>
            <a:gdLst/>
            <a:ahLst/>
            <a:cxnLst/>
            <a:rect l="l" t="t" r="r" b="b"/>
            <a:pathLst>
              <a:path w="2423218" h="2423218">
                <a:moveTo>
                  <a:pt x="2423217" y="2423218"/>
                </a:moveTo>
                <a:lnTo>
                  <a:pt x="0" y="2423218"/>
                </a:lnTo>
                <a:lnTo>
                  <a:pt x="0" y="0"/>
                </a:lnTo>
                <a:lnTo>
                  <a:pt x="2423217" y="0"/>
                </a:lnTo>
                <a:lnTo>
                  <a:pt x="2423217" y="24232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5C0EF71-2285-B2F1-8F21-87185AC0407A}"/>
              </a:ext>
            </a:extLst>
          </p:cNvPr>
          <p:cNvSpPr/>
          <p:nvPr/>
        </p:nvSpPr>
        <p:spPr>
          <a:xfrm flipH="1" flipV="1">
            <a:off x="14817032" y="4428693"/>
            <a:ext cx="2423218" cy="2423218"/>
          </a:xfrm>
          <a:custGeom>
            <a:avLst/>
            <a:gdLst/>
            <a:ahLst/>
            <a:cxnLst/>
            <a:rect l="l" t="t" r="r" b="b"/>
            <a:pathLst>
              <a:path w="2423218" h="2423218">
                <a:moveTo>
                  <a:pt x="2423218" y="2423217"/>
                </a:moveTo>
                <a:lnTo>
                  <a:pt x="0" y="2423217"/>
                </a:lnTo>
                <a:lnTo>
                  <a:pt x="0" y="0"/>
                </a:lnTo>
                <a:lnTo>
                  <a:pt x="2423218" y="0"/>
                </a:lnTo>
                <a:lnTo>
                  <a:pt x="2423218" y="2423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E197BC8-456E-8905-063E-370E8B70A9D9}"/>
              </a:ext>
            </a:extLst>
          </p:cNvPr>
          <p:cNvSpPr/>
          <p:nvPr/>
        </p:nvSpPr>
        <p:spPr>
          <a:xfrm flipH="1">
            <a:off x="14826557" y="6835082"/>
            <a:ext cx="2423218" cy="2423218"/>
          </a:xfrm>
          <a:custGeom>
            <a:avLst/>
            <a:gdLst/>
            <a:ahLst/>
            <a:cxnLst/>
            <a:rect l="l" t="t" r="r" b="b"/>
            <a:pathLst>
              <a:path w="2423218" h="2423218">
                <a:moveTo>
                  <a:pt x="2423218" y="0"/>
                </a:moveTo>
                <a:lnTo>
                  <a:pt x="0" y="0"/>
                </a:lnTo>
                <a:lnTo>
                  <a:pt x="0" y="2423218"/>
                </a:lnTo>
                <a:lnTo>
                  <a:pt x="2423218" y="2423218"/>
                </a:lnTo>
                <a:lnTo>
                  <a:pt x="24232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688DFB5E-C8AD-951F-0426-291A3592DEA8}"/>
              </a:ext>
            </a:extLst>
          </p:cNvPr>
          <p:cNvGrpSpPr/>
          <p:nvPr/>
        </p:nvGrpSpPr>
        <p:grpSpPr>
          <a:xfrm>
            <a:off x="13624473" y="2005475"/>
            <a:ext cx="2423218" cy="2423218"/>
            <a:chOff x="0" y="0"/>
            <a:chExt cx="6350000" cy="6350000"/>
          </a:xfrm>
        </p:grpSpPr>
        <p:sp>
          <p:nvSpPr>
            <p:cNvPr id="10" name="Freeform 10">
              <a:extLst>
                <a:ext uri="{FF2B5EF4-FFF2-40B4-BE49-F238E27FC236}">
                  <a16:creationId xmlns:a16="http://schemas.microsoft.com/office/drawing/2014/main" id="{E23024A6-7AAF-0D42-42E5-39174DE41FF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Tree>
    <p:extLst>
      <p:ext uri="{BB962C8B-B14F-4D97-AF65-F5344CB8AC3E}">
        <p14:creationId xmlns:p14="http://schemas.microsoft.com/office/powerpoint/2010/main" val="191134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a:extLst>
            <a:ext uri="{FF2B5EF4-FFF2-40B4-BE49-F238E27FC236}">
              <a16:creationId xmlns:a16="http://schemas.microsoft.com/office/drawing/2014/main" id="{EAA93A45-B412-204A-FEE8-E48123172E4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33E13ABB-A4A6-BC38-2C50-E8153EF3225F}"/>
              </a:ext>
            </a:extLst>
          </p:cNvPr>
          <p:cNvSpPr txBox="1"/>
          <p:nvPr/>
        </p:nvSpPr>
        <p:spPr>
          <a:xfrm>
            <a:off x="2038917" y="3689911"/>
            <a:ext cx="7540113" cy="1119981"/>
          </a:xfrm>
          <a:prstGeom prst="rect">
            <a:avLst/>
          </a:prstGeom>
        </p:spPr>
        <p:txBody>
          <a:bodyPr lIns="0" tIns="0" rIns="0" bIns="0" rtlCol="0" anchor="t">
            <a:spAutoFit/>
          </a:bodyPr>
          <a:lstStyle/>
          <a:p>
            <a:pPr algn="ctr">
              <a:lnSpc>
                <a:spcPts val="4550"/>
              </a:lnSpc>
            </a:pPr>
            <a:r>
              <a:rPr lang="en-US" sz="3500" dirty="0">
                <a:solidFill>
                  <a:srgbClr val="393838"/>
                </a:solidFill>
                <a:latin typeface="Garet 1"/>
              </a:rPr>
              <a:t>Supporting ADHD in Multi-Tiered Systems of Support</a:t>
            </a:r>
          </a:p>
        </p:txBody>
      </p:sp>
      <p:sp>
        <p:nvSpPr>
          <p:cNvPr id="5" name="Freeform 5">
            <a:extLst>
              <a:ext uri="{FF2B5EF4-FFF2-40B4-BE49-F238E27FC236}">
                <a16:creationId xmlns:a16="http://schemas.microsoft.com/office/drawing/2014/main" id="{AF88B571-C060-3093-7678-817AD587267E}"/>
              </a:ext>
            </a:extLst>
          </p:cNvPr>
          <p:cNvSpPr/>
          <p:nvPr/>
        </p:nvSpPr>
        <p:spPr>
          <a:xfrm flipH="1">
            <a:off x="10945868" y="2318311"/>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A6A9A28-1E4B-1A8C-465E-2F39D2FC01E6}"/>
              </a:ext>
            </a:extLst>
          </p:cNvPr>
          <p:cNvSpPr/>
          <p:nvPr/>
        </p:nvSpPr>
        <p:spPr>
          <a:xfrm>
            <a:off x="13679543" y="2318311"/>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33491C5-E85E-B345-79D6-E99FF59AF398}"/>
              </a:ext>
            </a:extLst>
          </p:cNvPr>
          <p:cNvSpPr/>
          <p:nvPr/>
        </p:nvSpPr>
        <p:spPr>
          <a:xfrm flipV="1">
            <a:off x="10945868" y="5042461"/>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10981714-98EA-1318-F6F8-CDB160BD22C4}"/>
              </a:ext>
            </a:extLst>
          </p:cNvPr>
          <p:cNvSpPr/>
          <p:nvPr/>
        </p:nvSpPr>
        <p:spPr>
          <a:xfrm flipH="1" flipV="1">
            <a:off x="13679543" y="5042461"/>
            <a:ext cx="2743200" cy="2743200"/>
          </a:xfrm>
          <a:custGeom>
            <a:avLst/>
            <a:gdLst/>
            <a:ahLst/>
            <a:cxnLst/>
            <a:rect l="l" t="t" r="r" b="b"/>
            <a:pathLst>
              <a:path w="2743200" h="2743200">
                <a:moveTo>
                  <a:pt x="2743200" y="2743200"/>
                </a:moveTo>
                <a:lnTo>
                  <a:pt x="0" y="2743200"/>
                </a:lnTo>
                <a:lnTo>
                  <a:pt x="0" y="0"/>
                </a:lnTo>
                <a:lnTo>
                  <a:pt x="2743200" y="0"/>
                </a:lnTo>
                <a:lnTo>
                  <a:pt x="2743200" y="27432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624B6273-27C6-0081-33C4-A92E119BB829}"/>
              </a:ext>
            </a:extLst>
          </p:cNvPr>
          <p:cNvGrpSpPr/>
          <p:nvPr/>
        </p:nvGrpSpPr>
        <p:grpSpPr>
          <a:xfrm>
            <a:off x="12591648" y="1092272"/>
            <a:ext cx="2170150" cy="2170150"/>
            <a:chOff x="0" y="0"/>
            <a:chExt cx="6350000" cy="6350000"/>
          </a:xfrm>
        </p:grpSpPr>
        <p:sp>
          <p:nvSpPr>
            <p:cNvPr id="10" name="Freeform 10">
              <a:extLst>
                <a:ext uri="{FF2B5EF4-FFF2-40B4-BE49-F238E27FC236}">
                  <a16:creationId xmlns:a16="http://schemas.microsoft.com/office/drawing/2014/main" id="{F0A871D1-A5A2-51BA-077A-7B08A5627D9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
        <p:nvSpPr>
          <p:cNvPr id="11" name="Freeform 11">
            <a:extLst>
              <a:ext uri="{FF2B5EF4-FFF2-40B4-BE49-F238E27FC236}">
                <a16:creationId xmlns:a16="http://schemas.microsoft.com/office/drawing/2014/main" id="{91AD8F49-1472-02A4-5617-A6C2621324FD}"/>
              </a:ext>
            </a:extLst>
          </p:cNvPr>
          <p:cNvSpPr/>
          <p:nvPr/>
        </p:nvSpPr>
        <p:spPr>
          <a:xfrm rot="-10800000">
            <a:off x="12317468" y="7785661"/>
            <a:ext cx="2818133" cy="1409066"/>
          </a:xfrm>
          <a:custGeom>
            <a:avLst/>
            <a:gdLst/>
            <a:ahLst/>
            <a:cxnLst/>
            <a:rect l="l" t="t" r="r" b="b"/>
            <a:pathLst>
              <a:path w="2818133" h="1409066">
                <a:moveTo>
                  <a:pt x="0" y="0"/>
                </a:moveTo>
                <a:lnTo>
                  <a:pt x="2818133" y="0"/>
                </a:lnTo>
                <a:lnTo>
                  <a:pt x="2818133" y="1409067"/>
                </a:lnTo>
                <a:lnTo>
                  <a:pt x="0" y="1409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402924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grpSp>
        <p:nvGrpSpPr>
          <p:cNvPr id="2" name="Group 2"/>
          <p:cNvGrpSpPr/>
          <p:nvPr/>
        </p:nvGrpSpPr>
        <p:grpSpPr>
          <a:xfrm>
            <a:off x="2526276" y="2222712"/>
            <a:ext cx="5045520" cy="6840698"/>
            <a:chOff x="0" y="0"/>
            <a:chExt cx="6727360" cy="9120931"/>
          </a:xfrm>
        </p:grpSpPr>
        <p:grpSp>
          <p:nvGrpSpPr>
            <p:cNvPr id="3" name="Group 3"/>
            <p:cNvGrpSpPr/>
            <p:nvPr/>
          </p:nvGrpSpPr>
          <p:grpSpPr>
            <a:xfrm>
              <a:off x="0" y="23690"/>
              <a:ext cx="6727360" cy="5886440"/>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D97E4"/>
              </a:solidFill>
            </p:spPr>
            <p:txBody>
              <a:bodyPr/>
              <a:lstStyle/>
              <a:p>
                <a:endParaRPr lang="en-US"/>
              </a:p>
            </p:txBody>
          </p:sp>
          <p:sp>
            <p:nvSpPr>
              <p:cNvPr id="5" name="TextBox 5"/>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06280" y="0"/>
              <a:ext cx="4114800" cy="3600450"/>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C58A2"/>
              </a:solidFill>
            </p:spPr>
            <p:txBody>
              <a:bodyPr/>
              <a:lstStyle/>
              <a:p>
                <a:endParaRPr lang="en-US"/>
              </a:p>
            </p:txBody>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978239" y="7434863"/>
              <a:ext cx="2770882" cy="1686068"/>
            </a:xfrm>
            <a:prstGeom prst="rect">
              <a:avLst/>
            </a:prstGeom>
          </p:spPr>
          <p:txBody>
            <a:bodyPr lIns="0" tIns="0" rIns="0" bIns="0" rtlCol="0" anchor="t">
              <a:spAutoFit/>
            </a:bodyPr>
            <a:lstStyle/>
            <a:p>
              <a:pPr algn="ctr">
                <a:lnSpc>
                  <a:spcPts val="10403"/>
                </a:lnSpc>
              </a:pPr>
              <a:r>
                <a:rPr lang="en-US" sz="7431">
                  <a:solidFill>
                    <a:srgbClr val="FFFFFF"/>
                  </a:solidFill>
                  <a:latin typeface="Sailors"/>
                </a:rPr>
                <a:t>Tier I</a:t>
              </a:r>
            </a:p>
          </p:txBody>
        </p:sp>
        <p:sp>
          <p:nvSpPr>
            <p:cNvPr id="10" name="TextBox 10"/>
            <p:cNvSpPr txBox="1"/>
            <p:nvPr/>
          </p:nvSpPr>
          <p:spPr>
            <a:xfrm>
              <a:off x="2300979" y="4713830"/>
              <a:ext cx="2125402" cy="1172610"/>
            </a:xfrm>
            <a:prstGeom prst="rect">
              <a:avLst/>
            </a:prstGeom>
          </p:spPr>
          <p:txBody>
            <a:bodyPr lIns="0" tIns="0" rIns="0" bIns="0" rtlCol="0" anchor="t">
              <a:spAutoFit/>
            </a:bodyPr>
            <a:lstStyle/>
            <a:p>
              <a:pPr algn="ctr">
                <a:lnSpc>
                  <a:spcPts val="7275"/>
                </a:lnSpc>
              </a:pPr>
              <a:r>
                <a:rPr lang="en-US" sz="5196">
                  <a:solidFill>
                    <a:srgbClr val="FFFFFF"/>
                  </a:solidFill>
                  <a:latin typeface="Sailors"/>
                </a:rPr>
                <a:t>Tier II</a:t>
              </a:r>
            </a:p>
          </p:txBody>
        </p:sp>
        <p:sp>
          <p:nvSpPr>
            <p:cNvPr id="11" name="TextBox 11"/>
            <p:cNvSpPr txBox="1"/>
            <p:nvPr/>
          </p:nvSpPr>
          <p:spPr>
            <a:xfrm>
              <a:off x="2662700" y="2556700"/>
              <a:ext cx="1401961" cy="725170"/>
            </a:xfrm>
            <a:prstGeom prst="rect">
              <a:avLst/>
            </a:prstGeom>
          </p:spPr>
          <p:txBody>
            <a:bodyPr lIns="0" tIns="0" rIns="0" bIns="0" rtlCol="0" anchor="t">
              <a:spAutoFit/>
            </a:bodyPr>
            <a:lstStyle/>
            <a:p>
              <a:pPr algn="ctr">
                <a:lnSpc>
                  <a:spcPts val="4409"/>
                </a:lnSpc>
              </a:pPr>
              <a:r>
                <a:rPr lang="en-US" sz="3150">
                  <a:solidFill>
                    <a:srgbClr val="FFFFFF"/>
                  </a:solidFill>
                  <a:latin typeface="Sailors"/>
                </a:rPr>
                <a:t>Tier III</a:t>
              </a:r>
            </a:p>
          </p:txBody>
        </p:sp>
      </p:grpSp>
      <p:grpSp>
        <p:nvGrpSpPr>
          <p:cNvPr id="12" name="Group 12"/>
          <p:cNvGrpSpPr/>
          <p:nvPr/>
        </p:nvGrpSpPr>
        <p:grpSpPr>
          <a:xfrm>
            <a:off x="6804077" y="2784146"/>
            <a:ext cx="7379951" cy="1624575"/>
            <a:chOff x="0" y="0"/>
            <a:chExt cx="1943691" cy="427872"/>
          </a:xfrm>
        </p:grpSpPr>
        <p:sp>
          <p:nvSpPr>
            <p:cNvPr id="13" name="Freeform 13"/>
            <p:cNvSpPr/>
            <p:nvPr/>
          </p:nvSpPr>
          <p:spPr>
            <a:xfrm>
              <a:off x="0" y="0"/>
              <a:ext cx="1943691" cy="427872"/>
            </a:xfrm>
            <a:custGeom>
              <a:avLst/>
              <a:gdLst/>
              <a:ahLst/>
              <a:cxnLst/>
              <a:rect l="l" t="t" r="r" b="b"/>
              <a:pathLst>
                <a:path w="1943691" h="427872">
                  <a:moveTo>
                    <a:pt x="53501" y="0"/>
                  </a:moveTo>
                  <a:lnTo>
                    <a:pt x="1890189" y="0"/>
                  </a:lnTo>
                  <a:cubicBezTo>
                    <a:pt x="1904379" y="0"/>
                    <a:pt x="1917987" y="5637"/>
                    <a:pt x="1928021" y="15670"/>
                  </a:cubicBezTo>
                  <a:cubicBezTo>
                    <a:pt x="1938054" y="25704"/>
                    <a:pt x="1943691" y="39312"/>
                    <a:pt x="1943691" y="53501"/>
                  </a:cubicBezTo>
                  <a:lnTo>
                    <a:pt x="1943691" y="374370"/>
                  </a:lnTo>
                  <a:cubicBezTo>
                    <a:pt x="1943691" y="403918"/>
                    <a:pt x="1919737" y="427872"/>
                    <a:pt x="1890189" y="427872"/>
                  </a:cubicBezTo>
                  <a:lnTo>
                    <a:pt x="53501" y="427872"/>
                  </a:lnTo>
                  <a:cubicBezTo>
                    <a:pt x="23953" y="427872"/>
                    <a:pt x="0" y="403918"/>
                    <a:pt x="0" y="374370"/>
                  </a:cubicBezTo>
                  <a:lnTo>
                    <a:pt x="0" y="53501"/>
                  </a:lnTo>
                  <a:cubicBezTo>
                    <a:pt x="0" y="23953"/>
                    <a:pt x="23953" y="0"/>
                    <a:pt x="53501" y="0"/>
                  </a:cubicBezTo>
                  <a:close/>
                </a:path>
              </a:pathLst>
            </a:custGeom>
            <a:solidFill>
              <a:srgbClr val="3C58A2"/>
            </a:solidFill>
          </p:spPr>
          <p:txBody>
            <a:bodyPr/>
            <a:lstStyle/>
            <a:p>
              <a:endParaRPr lang="en-US"/>
            </a:p>
          </p:txBody>
        </p:sp>
        <p:sp>
          <p:nvSpPr>
            <p:cNvPr id="14" name="TextBox 14"/>
            <p:cNvSpPr txBox="1"/>
            <p:nvPr/>
          </p:nvSpPr>
          <p:spPr>
            <a:xfrm>
              <a:off x="0" y="-57150"/>
              <a:ext cx="1943691" cy="485022"/>
            </a:xfrm>
            <a:prstGeom prst="rect">
              <a:avLst/>
            </a:prstGeom>
          </p:spPr>
          <p:txBody>
            <a:bodyPr lIns="50800" tIns="50800" rIns="50800" bIns="50800" rtlCol="0" anchor="ctr"/>
            <a:lstStyle/>
            <a:p>
              <a:pPr marL="539749" lvl="1" indent="-269875">
                <a:lnSpc>
                  <a:spcPts val="3499"/>
                </a:lnSpc>
                <a:buFont typeface="Arial"/>
                <a:buChar char="•"/>
              </a:pPr>
              <a:r>
                <a:rPr lang="en-US" sz="2499">
                  <a:solidFill>
                    <a:srgbClr val="FFFFFF"/>
                  </a:solidFill>
                  <a:latin typeface="Helveticish"/>
                </a:rPr>
                <a:t>FBA/BIP</a:t>
              </a:r>
            </a:p>
            <a:p>
              <a:pPr marL="539749" lvl="1" indent="-269875">
                <a:lnSpc>
                  <a:spcPts val="3499"/>
                </a:lnSpc>
                <a:buFont typeface="Arial"/>
                <a:buChar char="•"/>
              </a:pPr>
              <a:r>
                <a:rPr lang="en-US" sz="2499">
                  <a:solidFill>
                    <a:srgbClr val="FFFFFF"/>
                  </a:solidFill>
                  <a:latin typeface="Helveticish"/>
                </a:rPr>
                <a:t>IEP and 504 Plan (SPED)</a:t>
              </a:r>
            </a:p>
            <a:p>
              <a:pPr marL="539749" lvl="1" indent="-269875">
                <a:lnSpc>
                  <a:spcPts val="3499"/>
                </a:lnSpc>
                <a:buFont typeface="Arial"/>
                <a:buChar char="•"/>
              </a:pPr>
              <a:r>
                <a:rPr lang="en-US" sz="2499">
                  <a:solidFill>
                    <a:srgbClr val="FFFFFF"/>
                  </a:solidFill>
                  <a:latin typeface="Helveticish"/>
                </a:rPr>
                <a:t>Token Economies </a:t>
              </a:r>
            </a:p>
          </p:txBody>
        </p:sp>
      </p:grpSp>
      <p:grpSp>
        <p:nvGrpSpPr>
          <p:cNvPr id="15" name="Group 15"/>
          <p:cNvGrpSpPr/>
          <p:nvPr/>
        </p:nvGrpSpPr>
        <p:grpSpPr>
          <a:xfrm>
            <a:off x="7696230" y="5322158"/>
            <a:ext cx="7379951" cy="836697"/>
            <a:chOff x="0" y="0"/>
            <a:chExt cx="1943691" cy="220365"/>
          </a:xfrm>
        </p:grpSpPr>
        <p:sp>
          <p:nvSpPr>
            <p:cNvPr id="16" name="Freeform 16"/>
            <p:cNvSpPr/>
            <p:nvPr/>
          </p:nvSpPr>
          <p:spPr>
            <a:xfrm>
              <a:off x="0" y="0"/>
              <a:ext cx="1943691" cy="220365"/>
            </a:xfrm>
            <a:custGeom>
              <a:avLst/>
              <a:gdLst/>
              <a:ahLst/>
              <a:cxnLst/>
              <a:rect l="l" t="t" r="r" b="b"/>
              <a:pathLst>
                <a:path w="1943691" h="220365">
                  <a:moveTo>
                    <a:pt x="53501" y="0"/>
                  </a:moveTo>
                  <a:lnTo>
                    <a:pt x="1890189" y="0"/>
                  </a:lnTo>
                  <a:cubicBezTo>
                    <a:pt x="1904379" y="0"/>
                    <a:pt x="1917987" y="5637"/>
                    <a:pt x="1928021" y="15670"/>
                  </a:cubicBezTo>
                  <a:cubicBezTo>
                    <a:pt x="1938054" y="25704"/>
                    <a:pt x="1943691" y="39312"/>
                    <a:pt x="1943691" y="53501"/>
                  </a:cubicBezTo>
                  <a:lnTo>
                    <a:pt x="1943691" y="166863"/>
                  </a:lnTo>
                  <a:cubicBezTo>
                    <a:pt x="1943691" y="196411"/>
                    <a:pt x="1919737" y="220365"/>
                    <a:pt x="1890189" y="220365"/>
                  </a:cubicBezTo>
                  <a:lnTo>
                    <a:pt x="53501" y="220365"/>
                  </a:lnTo>
                  <a:cubicBezTo>
                    <a:pt x="39312" y="220365"/>
                    <a:pt x="25704" y="214728"/>
                    <a:pt x="15670" y="204694"/>
                  </a:cubicBezTo>
                  <a:cubicBezTo>
                    <a:pt x="5637" y="194661"/>
                    <a:pt x="0" y="181053"/>
                    <a:pt x="0" y="166863"/>
                  </a:cubicBezTo>
                  <a:lnTo>
                    <a:pt x="0" y="53501"/>
                  </a:lnTo>
                  <a:cubicBezTo>
                    <a:pt x="0" y="23953"/>
                    <a:pt x="23953" y="0"/>
                    <a:pt x="53501" y="0"/>
                  </a:cubicBezTo>
                  <a:close/>
                </a:path>
              </a:pathLst>
            </a:custGeom>
            <a:solidFill>
              <a:srgbClr val="4D97E4"/>
            </a:solidFill>
          </p:spPr>
          <p:txBody>
            <a:bodyPr/>
            <a:lstStyle/>
            <a:p>
              <a:endParaRPr lang="en-US"/>
            </a:p>
          </p:txBody>
        </p:sp>
        <p:sp>
          <p:nvSpPr>
            <p:cNvPr id="17" name="TextBox 17"/>
            <p:cNvSpPr txBox="1"/>
            <p:nvPr/>
          </p:nvSpPr>
          <p:spPr>
            <a:xfrm>
              <a:off x="0" y="-57150"/>
              <a:ext cx="1943691" cy="277515"/>
            </a:xfrm>
            <a:prstGeom prst="rect">
              <a:avLst/>
            </a:prstGeom>
          </p:spPr>
          <p:txBody>
            <a:bodyPr lIns="50800" tIns="50800" rIns="50800" bIns="50800" rtlCol="0" anchor="ctr"/>
            <a:lstStyle/>
            <a:p>
              <a:pPr marL="539749" lvl="1" indent="-269875">
                <a:lnSpc>
                  <a:spcPts val="3499"/>
                </a:lnSpc>
                <a:buFont typeface="Arial"/>
                <a:buChar char="•"/>
              </a:pPr>
              <a:r>
                <a:rPr lang="en-US" sz="2499">
                  <a:solidFill>
                    <a:srgbClr val="FFFFFF"/>
                  </a:solidFill>
                  <a:latin typeface="Helveticish"/>
                </a:rPr>
                <a:t>Daily Report Cards</a:t>
              </a:r>
            </a:p>
          </p:txBody>
        </p:sp>
      </p:grpSp>
      <p:grpSp>
        <p:nvGrpSpPr>
          <p:cNvPr id="18" name="Group 18"/>
          <p:cNvGrpSpPr/>
          <p:nvPr/>
        </p:nvGrpSpPr>
        <p:grpSpPr>
          <a:xfrm>
            <a:off x="9466690" y="7289354"/>
            <a:ext cx="6877210" cy="1172422"/>
            <a:chOff x="0" y="0"/>
            <a:chExt cx="1811282" cy="308786"/>
          </a:xfrm>
        </p:grpSpPr>
        <p:sp>
          <p:nvSpPr>
            <p:cNvPr id="19" name="Freeform 19"/>
            <p:cNvSpPr/>
            <p:nvPr/>
          </p:nvSpPr>
          <p:spPr>
            <a:xfrm>
              <a:off x="0" y="0"/>
              <a:ext cx="1811282" cy="308786"/>
            </a:xfrm>
            <a:custGeom>
              <a:avLst/>
              <a:gdLst/>
              <a:ahLst/>
              <a:cxnLst/>
              <a:rect l="l" t="t" r="r" b="b"/>
              <a:pathLst>
                <a:path w="1811282" h="308786">
                  <a:moveTo>
                    <a:pt x="57413" y="0"/>
                  </a:moveTo>
                  <a:lnTo>
                    <a:pt x="1753869" y="0"/>
                  </a:lnTo>
                  <a:cubicBezTo>
                    <a:pt x="1769096" y="0"/>
                    <a:pt x="1783699" y="6049"/>
                    <a:pt x="1794466" y="16816"/>
                  </a:cubicBezTo>
                  <a:cubicBezTo>
                    <a:pt x="1805233" y="27583"/>
                    <a:pt x="1811282" y="42186"/>
                    <a:pt x="1811282" y="57413"/>
                  </a:cubicBezTo>
                  <a:lnTo>
                    <a:pt x="1811282" y="251374"/>
                  </a:lnTo>
                  <a:cubicBezTo>
                    <a:pt x="1811282" y="266600"/>
                    <a:pt x="1805233" y="281203"/>
                    <a:pt x="1794466" y="291970"/>
                  </a:cubicBezTo>
                  <a:cubicBezTo>
                    <a:pt x="1783699" y="302737"/>
                    <a:pt x="1769096" y="308786"/>
                    <a:pt x="1753869" y="308786"/>
                  </a:cubicBezTo>
                  <a:lnTo>
                    <a:pt x="57413" y="308786"/>
                  </a:lnTo>
                  <a:cubicBezTo>
                    <a:pt x="25704" y="308786"/>
                    <a:pt x="0" y="283082"/>
                    <a:pt x="0" y="251374"/>
                  </a:cubicBezTo>
                  <a:lnTo>
                    <a:pt x="0" y="57413"/>
                  </a:lnTo>
                  <a:cubicBezTo>
                    <a:pt x="0" y="42186"/>
                    <a:pt x="6049" y="27583"/>
                    <a:pt x="16816" y="16816"/>
                  </a:cubicBezTo>
                  <a:cubicBezTo>
                    <a:pt x="27583" y="6049"/>
                    <a:pt x="42186" y="0"/>
                    <a:pt x="57413" y="0"/>
                  </a:cubicBezTo>
                  <a:close/>
                </a:path>
              </a:pathLst>
            </a:custGeom>
            <a:solidFill>
              <a:srgbClr val="4D9483"/>
            </a:solidFill>
          </p:spPr>
          <p:txBody>
            <a:bodyPr/>
            <a:lstStyle/>
            <a:p>
              <a:endParaRPr lang="en-US"/>
            </a:p>
          </p:txBody>
        </p:sp>
        <p:sp>
          <p:nvSpPr>
            <p:cNvPr id="20" name="TextBox 20"/>
            <p:cNvSpPr txBox="1"/>
            <p:nvPr/>
          </p:nvSpPr>
          <p:spPr>
            <a:xfrm>
              <a:off x="0" y="-57150"/>
              <a:ext cx="1811282" cy="365936"/>
            </a:xfrm>
            <a:prstGeom prst="rect">
              <a:avLst/>
            </a:prstGeom>
          </p:spPr>
          <p:txBody>
            <a:bodyPr lIns="50800" tIns="50800" rIns="50800" bIns="50800" rtlCol="0" anchor="ctr"/>
            <a:lstStyle/>
            <a:p>
              <a:pPr marL="539749" lvl="1" indent="-269875">
                <a:lnSpc>
                  <a:spcPts val="3499"/>
                </a:lnSpc>
                <a:buFont typeface="Arial"/>
                <a:buChar char="•"/>
              </a:pPr>
              <a:r>
                <a:rPr lang="en-US" sz="2499">
                  <a:solidFill>
                    <a:srgbClr val="FFFFFF"/>
                  </a:solidFill>
                  <a:latin typeface="Helveticish"/>
                </a:rPr>
                <a:t>Classroom Management Techniques </a:t>
              </a:r>
            </a:p>
          </p:txBody>
        </p:sp>
      </p:grpSp>
      <p:grpSp>
        <p:nvGrpSpPr>
          <p:cNvPr id="21" name="Group 21"/>
          <p:cNvGrpSpPr/>
          <p:nvPr/>
        </p:nvGrpSpPr>
        <p:grpSpPr>
          <a:xfrm>
            <a:off x="1028700" y="2222712"/>
            <a:ext cx="8040672" cy="7035588"/>
            <a:chOff x="0" y="0"/>
            <a:chExt cx="10720896" cy="9380784"/>
          </a:xfrm>
        </p:grpSpPr>
        <p:grpSp>
          <p:nvGrpSpPr>
            <p:cNvPr id="22" name="Group 22"/>
            <p:cNvGrpSpPr/>
            <p:nvPr/>
          </p:nvGrpSpPr>
          <p:grpSpPr>
            <a:xfrm>
              <a:off x="0" y="0"/>
              <a:ext cx="10720896" cy="9380784"/>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D9483"/>
              </a:solidFill>
            </p:spPr>
            <p:txBody>
              <a:bodyPr/>
              <a:lstStyle/>
              <a:p>
                <a:endParaRPr lang="en-US"/>
              </a:p>
            </p:txBody>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996768" y="23690"/>
              <a:ext cx="6727360" cy="5886440"/>
              <a:chOff x="0" y="0"/>
              <a:chExt cx="812800" cy="711200"/>
            </a:xfrm>
          </p:grpSpPr>
          <p:sp>
            <p:nvSpPr>
              <p:cNvPr id="26" name="Freeform 2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D97E4"/>
              </a:solidFill>
            </p:spPr>
            <p:txBody>
              <a:bodyPr/>
              <a:lstStyle/>
              <a:p>
                <a:endParaRPr lang="en-US"/>
              </a:p>
            </p:txBody>
          </p:sp>
          <p:sp>
            <p:nvSpPr>
              <p:cNvPr id="27" name="TextBox 27"/>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3303048" y="0"/>
              <a:ext cx="4114800" cy="3600450"/>
              <a:chOff x="0" y="0"/>
              <a:chExt cx="812800" cy="711200"/>
            </a:xfrm>
          </p:grpSpPr>
          <p:sp>
            <p:nvSpPr>
              <p:cNvPr id="29" name="Freeform 2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C58A2"/>
              </a:solidFill>
            </p:spPr>
            <p:txBody>
              <a:bodyPr/>
              <a:lstStyle/>
              <a:p>
                <a:endParaRPr lang="en-US"/>
              </a:p>
            </p:txBody>
          </p:sp>
          <p:sp>
            <p:nvSpPr>
              <p:cNvPr id="30" name="TextBox 30"/>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3975007" y="7434863"/>
              <a:ext cx="2770882" cy="1686068"/>
            </a:xfrm>
            <a:prstGeom prst="rect">
              <a:avLst/>
            </a:prstGeom>
          </p:spPr>
          <p:txBody>
            <a:bodyPr lIns="0" tIns="0" rIns="0" bIns="0" rtlCol="0" anchor="t">
              <a:spAutoFit/>
            </a:bodyPr>
            <a:lstStyle/>
            <a:p>
              <a:pPr algn="ctr">
                <a:lnSpc>
                  <a:spcPts val="10403"/>
                </a:lnSpc>
              </a:pPr>
              <a:r>
                <a:rPr lang="en-US" sz="7431">
                  <a:solidFill>
                    <a:srgbClr val="FFFFFF"/>
                  </a:solidFill>
                  <a:latin typeface="Sailors"/>
                </a:rPr>
                <a:t>Tier I</a:t>
              </a:r>
            </a:p>
          </p:txBody>
        </p:sp>
        <p:sp>
          <p:nvSpPr>
            <p:cNvPr id="32" name="TextBox 32"/>
            <p:cNvSpPr txBox="1"/>
            <p:nvPr/>
          </p:nvSpPr>
          <p:spPr>
            <a:xfrm>
              <a:off x="4297747" y="4713830"/>
              <a:ext cx="2125402" cy="1172610"/>
            </a:xfrm>
            <a:prstGeom prst="rect">
              <a:avLst/>
            </a:prstGeom>
          </p:spPr>
          <p:txBody>
            <a:bodyPr lIns="0" tIns="0" rIns="0" bIns="0" rtlCol="0" anchor="t">
              <a:spAutoFit/>
            </a:bodyPr>
            <a:lstStyle/>
            <a:p>
              <a:pPr algn="ctr">
                <a:lnSpc>
                  <a:spcPts val="7275"/>
                </a:lnSpc>
              </a:pPr>
              <a:r>
                <a:rPr lang="en-US" sz="5196">
                  <a:solidFill>
                    <a:srgbClr val="FFFFFF"/>
                  </a:solidFill>
                  <a:latin typeface="Sailors"/>
                </a:rPr>
                <a:t>Tier II</a:t>
              </a:r>
            </a:p>
          </p:txBody>
        </p:sp>
        <p:sp>
          <p:nvSpPr>
            <p:cNvPr id="33" name="TextBox 33"/>
            <p:cNvSpPr txBox="1"/>
            <p:nvPr/>
          </p:nvSpPr>
          <p:spPr>
            <a:xfrm>
              <a:off x="4659467" y="2556700"/>
              <a:ext cx="1401961" cy="725170"/>
            </a:xfrm>
            <a:prstGeom prst="rect">
              <a:avLst/>
            </a:prstGeom>
          </p:spPr>
          <p:txBody>
            <a:bodyPr lIns="0" tIns="0" rIns="0" bIns="0" rtlCol="0" anchor="t">
              <a:spAutoFit/>
            </a:bodyPr>
            <a:lstStyle/>
            <a:p>
              <a:pPr algn="ctr">
                <a:lnSpc>
                  <a:spcPts val="4409"/>
                </a:lnSpc>
              </a:pPr>
              <a:r>
                <a:rPr lang="en-US" sz="3150">
                  <a:solidFill>
                    <a:srgbClr val="FFFFFF"/>
                  </a:solidFill>
                  <a:latin typeface="Sailors"/>
                </a:rPr>
                <a:t>Tier III</a:t>
              </a:r>
            </a:p>
          </p:txBody>
        </p:sp>
      </p:grpSp>
      <p:sp>
        <p:nvSpPr>
          <p:cNvPr id="34" name="Freeform 34"/>
          <p:cNvSpPr/>
          <p:nvPr/>
        </p:nvSpPr>
        <p:spPr>
          <a:xfrm rot="-5400000">
            <a:off x="-1720245" y="4676373"/>
            <a:ext cx="7035588" cy="2128265"/>
          </a:xfrm>
          <a:custGeom>
            <a:avLst/>
            <a:gdLst/>
            <a:ahLst/>
            <a:cxnLst/>
            <a:rect l="l" t="t" r="r" b="b"/>
            <a:pathLst>
              <a:path w="7035588" h="2128265">
                <a:moveTo>
                  <a:pt x="0" y="0"/>
                </a:moveTo>
                <a:lnTo>
                  <a:pt x="7035588" y="0"/>
                </a:lnTo>
                <a:lnTo>
                  <a:pt x="7035588" y="2128266"/>
                </a:lnTo>
                <a:lnTo>
                  <a:pt x="0" y="2128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TextBox 35"/>
          <p:cNvSpPr txBox="1"/>
          <p:nvPr/>
        </p:nvSpPr>
        <p:spPr>
          <a:xfrm>
            <a:off x="6476024" y="971550"/>
            <a:ext cx="10783276" cy="971550"/>
          </a:xfrm>
          <a:prstGeom prst="rect">
            <a:avLst/>
          </a:prstGeom>
        </p:spPr>
        <p:txBody>
          <a:bodyPr lIns="0" tIns="0" rIns="0" bIns="0" rtlCol="0" anchor="t">
            <a:spAutoFit/>
          </a:bodyPr>
          <a:lstStyle/>
          <a:p>
            <a:pPr algn="r">
              <a:lnSpc>
                <a:spcPts val="7800"/>
              </a:lnSpc>
            </a:pPr>
            <a:r>
              <a:rPr lang="en-US" sz="6000">
                <a:solidFill>
                  <a:srgbClr val="393838"/>
                </a:solidFill>
                <a:latin typeface="Garet 1 Bold"/>
              </a:rPr>
              <a:t>Tiered Supports for ADHD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49799" y="-801937"/>
            <a:ext cx="9828788" cy="11803708"/>
          </a:xfrm>
          <a:prstGeom prst="rect">
            <a:avLst/>
          </a:prstGeom>
        </p:spPr>
      </p:pic>
      <p:grpSp>
        <p:nvGrpSpPr>
          <p:cNvPr id="3" name="Group 3"/>
          <p:cNvGrpSpPr/>
          <p:nvPr/>
        </p:nvGrpSpPr>
        <p:grpSpPr>
          <a:xfrm>
            <a:off x="13705433" y="7311372"/>
            <a:ext cx="3553867" cy="1946928"/>
            <a:chOff x="0" y="0"/>
            <a:chExt cx="935998" cy="512771"/>
          </a:xfrm>
        </p:grpSpPr>
        <p:sp>
          <p:nvSpPr>
            <p:cNvPr id="4" name="Freeform 4"/>
            <p:cNvSpPr/>
            <p:nvPr/>
          </p:nvSpPr>
          <p:spPr>
            <a:xfrm>
              <a:off x="0" y="0"/>
              <a:ext cx="935998" cy="512771"/>
            </a:xfrm>
            <a:custGeom>
              <a:avLst/>
              <a:gdLst/>
              <a:ahLst/>
              <a:cxnLst/>
              <a:rect l="l" t="t" r="r" b="b"/>
              <a:pathLst>
                <a:path w="935998" h="512771">
                  <a:moveTo>
                    <a:pt x="111101" y="0"/>
                  </a:moveTo>
                  <a:lnTo>
                    <a:pt x="824897" y="0"/>
                  </a:lnTo>
                  <a:cubicBezTo>
                    <a:pt x="854363" y="0"/>
                    <a:pt x="882622" y="11705"/>
                    <a:pt x="903457" y="32541"/>
                  </a:cubicBezTo>
                  <a:cubicBezTo>
                    <a:pt x="924293" y="53376"/>
                    <a:pt x="935998" y="81635"/>
                    <a:pt x="935998" y="111101"/>
                  </a:cubicBezTo>
                  <a:lnTo>
                    <a:pt x="935998" y="401670"/>
                  </a:lnTo>
                  <a:cubicBezTo>
                    <a:pt x="935998" y="463030"/>
                    <a:pt x="886256" y="512771"/>
                    <a:pt x="824897" y="512771"/>
                  </a:cubicBezTo>
                  <a:lnTo>
                    <a:pt x="111101" y="512771"/>
                  </a:lnTo>
                  <a:cubicBezTo>
                    <a:pt x="81635" y="512771"/>
                    <a:pt x="53376" y="501066"/>
                    <a:pt x="32541" y="480230"/>
                  </a:cubicBezTo>
                  <a:cubicBezTo>
                    <a:pt x="11705" y="459395"/>
                    <a:pt x="0" y="431136"/>
                    <a:pt x="0" y="401670"/>
                  </a:cubicBezTo>
                  <a:lnTo>
                    <a:pt x="0" y="111101"/>
                  </a:lnTo>
                  <a:cubicBezTo>
                    <a:pt x="0" y="49742"/>
                    <a:pt x="49742" y="0"/>
                    <a:pt x="111101" y="0"/>
                  </a:cubicBezTo>
                  <a:close/>
                </a:path>
              </a:pathLst>
            </a:custGeom>
            <a:solidFill>
              <a:srgbClr val="E86424"/>
            </a:solidFill>
          </p:spPr>
          <p:txBody>
            <a:bodyPr/>
            <a:lstStyle/>
            <a:p>
              <a:endParaRPr lang="en-US"/>
            </a:p>
          </p:txBody>
        </p:sp>
        <p:sp>
          <p:nvSpPr>
            <p:cNvPr id="5" name="TextBox 5"/>
            <p:cNvSpPr txBox="1"/>
            <p:nvPr/>
          </p:nvSpPr>
          <p:spPr>
            <a:xfrm>
              <a:off x="0" y="-47625"/>
              <a:ext cx="935998" cy="56039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20415" y="3728084"/>
            <a:ext cx="2438204" cy="349250"/>
          </a:xfrm>
          <a:prstGeom prst="rect">
            <a:avLst/>
          </a:prstGeom>
        </p:spPr>
        <p:txBody>
          <a:bodyPr lIns="0" tIns="0" rIns="0" bIns="0" rtlCol="0" anchor="t">
            <a:spAutoFit/>
          </a:bodyPr>
          <a:lstStyle/>
          <a:p>
            <a:pPr algn="ctr">
              <a:lnSpc>
                <a:spcPts val="2800"/>
              </a:lnSpc>
            </a:pPr>
            <a:r>
              <a:rPr lang="en-US" sz="2000" dirty="0">
                <a:solidFill>
                  <a:srgbClr val="000000"/>
                </a:solidFill>
                <a:latin typeface="Helveticish"/>
              </a:rPr>
              <a:t>Fabiano et al., 2021</a:t>
            </a:r>
          </a:p>
        </p:txBody>
      </p:sp>
      <p:sp>
        <p:nvSpPr>
          <p:cNvPr id="7" name="TextBox 7"/>
          <p:cNvSpPr txBox="1"/>
          <p:nvPr/>
        </p:nvSpPr>
        <p:spPr>
          <a:xfrm>
            <a:off x="1028700" y="515991"/>
            <a:ext cx="4021634" cy="544380"/>
          </a:xfrm>
          <a:prstGeom prst="rect">
            <a:avLst/>
          </a:prstGeom>
        </p:spPr>
        <p:txBody>
          <a:bodyPr lIns="0" tIns="0" rIns="0" bIns="0" rtlCol="0" anchor="t">
            <a:spAutoFit/>
          </a:bodyPr>
          <a:lstStyle/>
          <a:p>
            <a:pPr algn="ctr">
              <a:lnSpc>
                <a:spcPts val="4409"/>
              </a:lnSpc>
            </a:pPr>
            <a:r>
              <a:rPr lang="en-US" sz="3150" dirty="0">
                <a:solidFill>
                  <a:srgbClr val="000000"/>
                </a:solidFill>
                <a:latin typeface="Heebo"/>
              </a:rPr>
              <a:t>Impact on Functioning</a:t>
            </a:r>
            <a:endParaRPr lang="en-US" sz="3150" dirty="0">
              <a:solidFill>
                <a:srgbClr val="000000"/>
              </a:solidFill>
              <a:latin typeface="Heebo Bold"/>
            </a:endParaRPr>
          </a:p>
        </p:txBody>
      </p:sp>
      <p:sp>
        <p:nvSpPr>
          <p:cNvPr id="8" name="TextBox 8"/>
          <p:cNvSpPr txBox="1"/>
          <p:nvPr/>
        </p:nvSpPr>
        <p:spPr>
          <a:xfrm>
            <a:off x="13935026" y="7602211"/>
            <a:ext cx="3094682" cy="1308100"/>
          </a:xfrm>
          <a:prstGeom prst="rect">
            <a:avLst/>
          </a:prstGeom>
        </p:spPr>
        <p:txBody>
          <a:bodyPr lIns="0" tIns="0" rIns="0" bIns="0" rtlCol="0" anchor="t">
            <a:spAutoFit/>
          </a:bodyPr>
          <a:lstStyle/>
          <a:p>
            <a:pPr algn="ctr">
              <a:lnSpc>
                <a:spcPts val="3499"/>
              </a:lnSpc>
            </a:pPr>
            <a:r>
              <a:rPr lang="en-US" sz="2499">
                <a:solidFill>
                  <a:srgbClr val="FFFFFF"/>
                </a:solidFill>
                <a:latin typeface="Helveticish Bold"/>
              </a:rPr>
              <a:t>Invest in interventions that are worth your time!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794780" y="517785"/>
            <a:ext cx="8562157" cy="8250806"/>
          </a:xfrm>
          <a:custGeom>
            <a:avLst/>
            <a:gdLst/>
            <a:ahLst/>
            <a:cxnLst/>
            <a:rect l="l" t="t" r="r" b="b"/>
            <a:pathLst>
              <a:path w="8562157" h="8250806">
                <a:moveTo>
                  <a:pt x="0" y="0"/>
                </a:moveTo>
                <a:lnTo>
                  <a:pt x="8562157" y="0"/>
                </a:lnTo>
                <a:lnTo>
                  <a:pt x="8562157" y="8250806"/>
                </a:lnTo>
                <a:lnTo>
                  <a:pt x="0" y="825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676962" y="666324"/>
            <a:ext cx="6994350" cy="13235418"/>
          </a:xfrm>
          <a:prstGeom prst="rect">
            <a:avLst/>
          </a:prstGeom>
        </p:spPr>
        <p:txBody>
          <a:bodyPr wrap="square" lIns="0" tIns="0" rIns="0" bIns="0" rtlCol="0" anchor="t">
            <a:spAutoFit/>
          </a:bodyPr>
          <a:lstStyle/>
          <a:p>
            <a:pPr>
              <a:lnSpc>
                <a:spcPts val="8640"/>
              </a:lnSpc>
            </a:pPr>
            <a:endParaRPr lang="en-US" sz="2800">
              <a:solidFill>
                <a:srgbClr val="3E76BA"/>
              </a:solidFill>
              <a:latin typeface="HK Grotesk Bold"/>
            </a:endParaRPr>
          </a:p>
          <a:p>
            <a:pPr>
              <a:lnSpc>
                <a:spcPts val="8640"/>
              </a:lnSpc>
            </a:pPr>
            <a:r>
              <a:rPr lang="en-US" sz="2800">
                <a:solidFill>
                  <a:srgbClr val="3E76BA"/>
                </a:solidFill>
                <a:latin typeface="HK Grotesk Bold"/>
              </a:rPr>
              <a:t>Clear Expectations</a:t>
            </a:r>
          </a:p>
          <a:p>
            <a:pPr>
              <a:lnSpc>
                <a:spcPts val="8640"/>
              </a:lnSpc>
            </a:pPr>
            <a:r>
              <a:rPr lang="en-US" sz="2800">
                <a:solidFill>
                  <a:srgbClr val="C00000"/>
                </a:solidFill>
                <a:latin typeface="HK Grotesk Bold"/>
              </a:rPr>
              <a:t>Labeled Praise</a:t>
            </a:r>
          </a:p>
          <a:p>
            <a:pPr>
              <a:lnSpc>
                <a:spcPts val="8640"/>
              </a:lnSpc>
            </a:pPr>
            <a:r>
              <a:rPr lang="en-US" sz="2800">
                <a:solidFill>
                  <a:srgbClr val="3E76BA"/>
                </a:solidFill>
                <a:latin typeface="HK Grotesk Bold"/>
              </a:rPr>
              <a:t>Effective Commands</a:t>
            </a:r>
          </a:p>
          <a:p>
            <a:pPr>
              <a:lnSpc>
                <a:spcPts val="8640"/>
              </a:lnSpc>
            </a:pPr>
            <a:r>
              <a:rPr lang="en-US" sz="2800">
                <a:solidFill>
                  <a:srgbClr val="C00000"/>
                </a:solidFill>
                <a:latin typeface="HK Grotesk Bold"/>
              </a:rPr>
              <a:t>Premack Contingencies</a:t>
            </a:r>
          </a:p>
          <a:p>
            <a:pPr>
              <a:lnSpc>
                <a:spcPts val="8640"/>
              </a:lnSpc>
            </a:pPr>
            <a:r>
              <a:rPr lang="en-US" sz="2800">
                <a:solidFill>
                  <a:srgbClr val="3E76BA"/>
                </a:solidFill>
                <a:latin typeface="HK Grotesk Bold"/>
              </a:rPr>
              <a:t>Transitional Warnings</a:t>
            </a:r>
          </a:p>
          <a:p>
            <a:pPr>
              <a:lnSpc>
                <a:spcPts val="8640"/>
              </a:lnSpc>
            </a:pPr>
            <a:r>
              <a:rPr lang="en-US" sz="2800">
                <a:solidFill>
                  <a:schemeClr val="accent2"/>
                </a:solidFill>
                <a:latin typeface="HK Grotesk Bold"/>
              </a:rPr>
              <a:t>Effective Instruction</a:t>
            </a:r>
          </a:p>
          <a:p>
            <a:pPr>
              <a:lnSpc>
                <a:spcPts val="8640"/>
              </a:lnSpc>
            </a:pPr>
            <a:endParaRPr lang="en-US" sz="2800">
              <a:solidFill>
                <a:srgbClr val="3E76BA"/>
              </a:solidFill>
              <a:latin typeface="HK Grotesk Bold"/>
            </a:endParaRPr>
          </a:p>
          <a:p>
            <a:pPr>
              <a:lnSpc>
                <a:spcPts val="8640"/>
              </a:lnSpc>
            </a:pPr>
            <a:endParaRPr lang="en-US" sz="7200">
              <a:solidFill>
                <a:srgbClr val="D73739"/>
              </a:solidFill>
              <a:latin typeface="HK Grotesk Bold"/>
            </a:endParaRPr>
          </a:p>
          <a:p>
            <a:pPr>
              <a:lnSpc>
                <a:spcPts val="8640"/>
              </a:lnSpc>
            </a:pPr>
            <a:endParaRPr lang="en-US" sz="7200">
              <a:solidFill>
                <a:srgbClr val="3E76BA"/>
              </a:solidFill>
              <a:latin typeface="HK Grotesk Bold"/>
            </a:endParaRPr>
          </a:p>
          <a:p>
            <a:pPr>
              <a:lnSpc>
                <a:spcPts val="8640"/>
              </a:lnSpc>
            </a:pPr>
            <a:endParaRPr lang="en-US" sz="7200">
              <a:solidFill>
                <a:srgbClr val="D73739"/>
              </a:solidFill>
              <a:latin typeface="HK Grotesk Bold"/>
            </a:endParaRPr>
          </a:p>
          <a:p>
            <a:pPr>
              <a:lnSpc>
                <a:spcPts val="8640"/>
              </a:lnSpc>
            </a:pPr>
            <a:endParaRPr lang="en-US" sz="7200">
              <a:solidFill>
                <a:srgbClr val="3E76BA"/>
              </a:solidFill>
              <a:latin typeface="HK Grotesk Bold"/>
            </a:endParaRPr>
          </a:p>
        </p:txBody>
      </p:sp>
      <p:sp>
        <p:nvSpPr>
          <p:cNvPr id="7" name="Freeform 7"/>
          <p:cNvSpPr/>
          <p:nvPr/>
        </p:nvSpPr>
        <p:spPr>
          <a:xfrm>
            <a:off x="11234894" y="9258300"/>
            <a:ext cx="1304612" cy="1382537"/>
          </a:xfrm>
          <a:custGeom>
            <a:avLst/>
            <a:gdLst/>
            <a:ahLst/>
            <a:cxnLst/>
            <a:rect l="l" t="t" r="r" b="b"/>
            <a:pathLst>
              <a:path w="1304612" h="1382537">
                <a:moveTo>
                  <a:pt x="0" y="0"/>
                </a:moveTo>
                <a:lnTo>
                  <a:pt x="1304612" y="0"/>
                </a:lnTo>
                <a:lnTo>
                  <a:pt x="1304612" y="1382537"/>
                </a:lnTo>
                <a:lnTo>
                  <a:pt x="0" y="1382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317012" y="-1029065"/>
            <a:ext cx="1848574" cy="2058129"/>
          </a:xfrm>
          <a:custGeom>
            <a:avLst/>
            <a:gdLst/>
            <a:ahLst/>
            <a:cxnLst/>
            <a:rect l="l" t="t" r="r" b="b"/>
            <a:pathLst>
              <a:path w="1848574" h="2058129">
                <a:moveTo>
                  <a:pt x="0" y="0"/>
                </a:moveTo>
                <a:lnTo>
                  <a:pt x="1848574" y="0"/>
                </a:lnTo>
                <a:lnTo>
                  <a:pt x="1848574" y="2058130"/>
                </a:lnTo>
                <a:lnTo>
                  <a:pt x="0" y="2058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028700" y="8278882"/>
            <a:ext cx="979418" cy="979418"/>
            <a:chOff x="0" y="0"/>
            <a:chExt cx="1305890" cy="1305890"/>
          </a:xfrm>
        </p:grpSpPr>
        <p:grpSp>
          <p:nvGrpSpPr>
            <p:cNvPr id="10" name="Group 10"/>
            <p:cNvGrpSpPr>
              <a:grpSpLocks noChangeAspect="1"/>
            </p:cNvGrpSpPr>
            <p:nvPr/>
          </p:nvGrpSpPr>
          <p:grpSpPr>
            <a:xfrm>
              <a:off x="0" y="0"/>
              <a:ext cx="1305890" cy="130589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E76BA"/>
              </a:solidFill>
            </p:spPr>
            <p:txBody>
              <a:bodyPr/>
              <a:lstStyle/>
              <a:p>
                <a:endParaRPr lang="en-US"/>
              </a:p>
            </p:txBody>
          </p:sp>
        </p:grpSp>
        <p:sp>
          <p:nvSpPr>
            <p:cNvPr id="12" name="TextBox 12"/>
            <p:cNvSpPr txBox="1"/>
            <p:nvPr/>
          </p:nvSpPr>
          <p:spPr>
            <a:xfrm>
              <a:off x="177360" y="458805"/>
              <a:ext cx="951170" cy="416855"/>
            </a:xfrm>
            <a:prstGeom prst="rect">
              <a:avLst/>
            </a:prstGeom>
          </p:spPr>
          <p:txBody>
            <a:bodyPr lIns="0" tIns="0" rIns="0" bIns="0" rtlCol="0" anchor="t">
              <a:spAutoFit/>
            </a:bodyPr>
            <a:lstStyle/>
            <a:p>
              <a:pPr algn="ctr">
                <a:lnSpc>
                  <a:spcPts val="2420"/>
                </a:lnSpc>
              </a:pPr>
              <a:r>
                <a:rPr lang="en-US" sz="2200" u="sng">
                  <a:solidFill>
                    <a:srgbClr val="3E76BA"/>
                  </a:solidFill>
                  <a:latin typeface="Heebo Ultra-Bold"/>
                </a:rPr>
                <a:t>PBIS</a:t>
              </a:r>
            </a:p>
          </p:txBody>
        </p:sp>
      </p:grpSp>
      <p:sp>
        <p:nvSpPr>
          <p:cNvPr id="3" name="TextBox 2">
            <a:extLst>
              <a:ext uri="{FF2B5EF4-FFF2-40B4-BE49-F238E27FC236}">
                <a16:creationId xmlns:a16="http://schemas.microsoft.com/office/drawing/2014/main" id="{E016A0C0-ED93-8772-3BE3-EC4EEE2017B9}"/>
              </a:ext>
            </a:extLst>
          </p:cNvPr>
          <p:cNvSpPr txBox="1"/>
          <p:nvPr/>
        </p:nvSpPr>
        <p:spPr>
          <a:xfrm>
            <a:off x="3338623" y="3019647"/>
            <a:ext cx="4231758" cy="2308324"/>
          </a:xfrm>
          <a:prstGeom prst="rect">
            <a:avLst/>
          </a:prstGeom>
          <a:noFill/>
        </p:spPr>
        <p:txBody>
          <a:bodyPr wrap="square" rtlCol="0">
            <a:spAutoFit/>
          </a:bodyPr>
          <a:lstStyle/>
          <a:p>
            <a:pPr algn="ctr"/>
            <a:r>
              <a:rPr lang="en-US" sz="7200"/>
              <a:t>TIER 1 Strategies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3ADC2FB5-4654-C91D-E5F7-9FC9DF349A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8BB8B4-BF61-7384-1314-7DA415579929}"/>
              </a:ext>
            </a:extLst>
          </p:cNvPr>
          <p:cNvSpPr/>
          <p:nvPr/>
        </p:nvSpPr>
        <p:spPr>
          <a:xfrm rot="5400000" flipV="1">
            <a:off x="13144500" y="5143500"/>
            <a:ext cx="5486400" cy="2743200"/>
          </a:xfrm>
          <a:custGeom>
            <a:avLst/>
            <a:gdLst/>
            <a:ahLst/>
            <a:cxnLst/>
            <a:rect l="l" t="t" r="r" b="b"/>
            <a:pathLst>
              <a:path w="5486400" h="2743200">
                <a:moveTo>
                  <a:pt x="0" y="2743200"/>
                </a:moveTo>
                <a:lnTo>
                  <a:pt x="5486400" y="2743200"/>
                </a:lnTo>
                <a:lnTo>
                  <a:pt x="5486400" y="0"/>
                </a:lnTo>
                <a:lnTo>
                  <a:pt x="0" y="0"/>
                </a:lnTo>
                <a:lnTo>
                  <a:pt x="0" y="27432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22A3715-0022-60D2-8D1E-FB3A52726EC2}"/>
              </a:ext>
            </a:extLst>
          </p:cNvPr>
          <p:cNvSpPr/>
          <p:nvPr/>
        </p:nvSpPr>
        <p:spPr>
          <a:xfrm flipH="1">
            <a:off x="11772900" y="1028700"/>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C1FEC7CC-6DCE-46FC-A067-B67E08D7CB44}"/>
              </a:ext>
            </a:extLst>
          </p:cNvPr>
          <p:cNvSpPr/>
          <p:nvPr/>
        </p:nvSpPr>
        <p:spPr>
          <a:xfrm flipV="1">
            <a:off x="11772900" y="3752850"/>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1FD72E47-7D3D-A3CC-D4AE-8B5C1D052AE3}"/>
              </a:ext>
            </a:extLst>
          </p:cNvPr>
          <p:cNvGrpSpPr/>
          <p:nvPr/>
        </p:nvGrpSpPr>
        <p:grpSpPr>
          <a:xfrm>
            <a:off x="14313345" y="1047750"/>
            <a:ext cx="2917380" cy="2917380"/>
            <a:chOff x="0" y="0"/>
            <a:chExt cx="6350000" cy="6350000"/>
          </a:xfrm>
        </p:grpSpPr>
        <p:sp>
          <p:nvSpPr>
            <p:cNvPr id="6" name="Freeform 6">
              <a:extLst>
                <a:ext uri="{FF2B5EF4-FFF2-40B4-BE49-F238E27FC236}">
                  <a16:creationId xmlns:a16="http://schemas.microsoft.com/office/drawing/2014/main" id="{CBDFDAC6-FFAF-C5D6-8B46-4CDD63ECF1C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grpSp>
        <p:nvGrpSpPr>
          <p:cNvPr id="7" name="Group 7">
            <a:extLst>
              <a:ext uri="{FF2B5EF4-FFF2-40B4-BE49-F238E27FC236}">
                <a16:creationId xmlns:a16="http://schemas.microsoft.com/office/drawing/2014/main" id="{9C599F67-0A2F-B408-CEE5-7CEE70D93AC6}"/>
              </a:ext>
            </a:extLst>
          </p:cNvPr>
          <p:cNvGrpSpPr/>
          <p:nvPr/>
        </p:nvGrpSpPr>
        <p:grpSpPr>
          <a:xfrm>
            <a:off x="11499270" y="6232061"/>
            <a:ext cx="3026239" cy="3026239"/>
            <a:chOff x="0" y="0"/>
            <a:chExt cx="6350000" cy="6350000"/>
          </a:xfrm>
        </p:grpSpPr>
        <p:sp>
          <p:nvSpPr>
            <p:cNvPr id="8" name="Freeform 8">
              <a:extLst>
                <a:ext uri="{FF2B5EF4-FFF2-40B4-BE49-F238E27FC236}">
                  <a16:creationId xmlns:a16="http://schemas.microsoft.com/office/drawing/2014/main" id="{FFA7C5A3-8681-3308-8E27-1455755840D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D9483"/>
            </a:solidFill>
          </p:spPr>
          <p:txBody>
            <a:bodyPr/>
            <a:lstStyle/>
            <a:p>
              <a:endParaRPr lang="en-US"/>
            </a:p>
          </p:txBody>
        </p:sp>
      </p:grpSp>
      <p:grpSp>
        <p:nvGrpSpPr>
          <p:cNvPr id="11" name="Group 11">
            <a:extLst>
              <a:ext uri="{FF2B5EF4-FFF2-40B4-BE49-F238E27FC236}">
                <a16:creationId xmlns:a16="http://schemas.microsoft.com/office/drawing/2014/main" id="{F1EA9046-2B9F-6588-233B-CC60A58BCB65}"/>
              </a:ext>
            </a:extLst>
          </p:cNvPr>
          <p:cNvGrpSpPr>
            <a:grpSpLocks noChangeAspect="1"/>
          </p:cNvGrpSpPr>
          <p:nvPr/>
        </p:nvGrpSpPr>
        <p:grpSpPr>
          <a:xfrm>
            <a:off x="1028700" y="1028700"/>
            <a:ext cx="646514" cy="560028"/>
            <a:chOff x="0" y="0"/>
            <a:chExt cx="5791200" cy="5016500"/>
          </a:xfrm>
        </p:grpSpPr>
        <p:sp>
          <p:nvSpPr>
            <p:cNvPr id="12" name="Freeform 12">
              <a:extLst>
                <a:ext uri="{FF2B5EF4-FFF2-40B4-BE49-F238E27FC236}">
                  <a16:creationId xmlns:a16="http://schemas.microsoft.com/office/drawing/2014/main" id="{19DB62A4-59CE-9141-DA93-3920E6F89805}"/>
                </a:ext>
              </a:extLst>
            </p:cNvPr>
            <p:cNvSpPr/>
            <p:nvPr/>
          </p:nvSpPr>
          <p:spPr>
            <a:xfrm>
              <a:off x="29210" y="2374900"/>
              <a:ext cx="5746750" cy="2523490"/>
            </a:xfrm>
            <a:custGeom>
              <a:avLst/>
              <a:gdLst/>
              <a:ahLst/>
              <a:cxnLst/>
              <a:rect l="l" t="t" r="r" b="b"/>
              <a:pathLst>
                <a:path w="5746750" h="2523490">
                  <a:moveTo>
                    <a:pt x="190500" y="152400"/>
                  </a:moveTo>
                  <a:cubicBezTo>
                    <a:pt x="190500" y="152400"/>
                    <a:pt x="2416810" y="0"/>
                    <a:pt x="2432050" y="2393950"/>
                  </a:cubicBezTo>
                  <a:cubicBezTo>
                    <a:pt x="36830" y="2378710"/>
                    <a:pt x="190500" y="152400"/>
                    <a:pt x="190500" y="152400"/>
                  </a:cubicBezTo>
                  <a:close/>
                  <a:moveTo>
                    <a:pt x="2561590" y="2523490"/>
                  </a:moveTo>
                  <a:lnTo>
                    <a:pt x="2430780" y="2522220"/>
                  </a:lnTo>
                  <a:cubicBezTo>
                    <a:pt x="1658620" y="2517140"/>
                    <a:pt x="1057910" y="2289810"/>
                    <a:pt x="645160" y="1845310"/>
                  </a:cubicBezTo>
                  <a:cubicBezTo>
                    <a:pt x="0" y="1149350"/>
                    <a:pt x="58420" y="184150"/>
                    <a:pt x="60960" y="143510"/>
                  </a:cubicBezTo>
                  <a:lnTo>
                    <a:pt x="68580" y="31750"/>
                  </a:lnTo>
                  <a:lnTo>
                    <a:pt x="181610" y="24130"/>
                  </a:lnTo>
                  <a:cubicBezTo>
                    <a:pt x="181610" y="24130"/>
                    <a:pt x="213360" y="21590"/>
                    <a:pt x="269240" y="21590"/>
                  </a:cubicBezTo>
                  <a:cubicBezTo>
                    <a:pt x="648970" y="21590"/>
                    <a:pt x="2546350" y="135890"/>
                    <a:pt x="2561590" y="2393950"/>
                  </a:cubicBezTo>
                  <a:lnTo>
                    <a:pt x="2561590" y="2523490"/>
                  </a:lnTo>
                  <a:close/>
                  <a:moveTo>
                    <a:pt x="318770" y="280670"/>
                  </a:moveTo>
                  <a:cubicBezTo>
                    <a:pt x="326390" y="544830"/>
                    <a:pt x="391160" y="1193800"/>
                    <a:pt x="836930" y="1672590"/>
                  </a:cubicBezTo>
                  <a:cubicBezTo>
                    <a:pt x="1174750" y="2035810"/>
                    <a:pt x="1666240" y="2233930"/>
                    <a:pt x="2298700" y="2261870"/>
                  </a:cubicBezTo>
                  <a:cubicBezTo>
                    <a:pt x="2221230" y="486410"/>
                    <a:pt x="829310" y="290830"/>
                    <a:pt x="318770" y="280670"/>
                  </a:cubicBezTo>
                  <a:close/>
                  <a:moveTo>
                    <a:pt x="3314700" y="2393950"/>
                  </a:moveTo>
                  <a:cubicBezTo>
                    <a:pt x="3329940" y="0"/>
                    <a:pt x="5556250" y="152400"/>
                    <a:pt x="5556250" y="152400"/>
                  </a:cubicBezTo>
                  <a:cubicBezTo>
                    <a:pt x="5556250" y="152400"/>
                    <a:pt x="5708650" y="2378710"/>
                    <a:pt x="3314700" y="2393950"/>
                  </a:cubicBezTo>
                  <a:close/>
                  <a:moveTo>
                    <a:pt x="3185160" y="2392680"/>
                  </a:moveTo>
                  <a:cubicBezTo>
                    <a:pt x="3199130" y="134620"/>
                    <a:pt x="5096510" y="20320"/>
                    <a:pt x="5477510" y="20320"/>
                  </a:cubicBezTo>
                  <a:cubicBezTo>
                    <a:pt x="5533390" y="20320"/>
                    <a:pt x="5565140" y="22860"/>
                    <a:pt x="5565140" y="22860"/>
                  </a:cubicBezTo>
                  <a:lnTo>
                    <a:pt x="5678170" y="30480"/>
                  </a:lnTo>
                  <a:lnTo>
                    <a:pt x="5685790" y="142240"/>
                  </a:lnTo>
                  <a:cubicBezTo>
                    <a:pt x="5688330" y="182880"/>
                    <a:pt x="5746749" y="1149350"/>
                    <a:pt x="5101590" y="1844040"/>
                  </a:cubicBezTo>
                  <a:cubicBezTo>
                    <a:pt x="4688840" y="2288540"/>
                    <a:pt x="4088129" y="2515870"/>
                    <a:pt x="3315970" y="2520950"/>
                  </a:cubicBezTo>
                  <a:lnTo>
                    <a:pt x="3185159" y="2522220"/>
                  </a:lnTo>
                  <a:lnTo>
                    <a:pt x="3185159" y="2392680"/>
                  </a:lnTo>
                  <a:close/>
                  <a:moveTo>
                    <a:pt x="3446780" y="2260600"/>
                  </a:moveTo>
                  <a:cubicBezTo>
                    <a:pt x="4079240" y="2232660"/>
                    <a:pt x="4570730" y="2034540"/>
                    <a:pt x="4908550" y="1671320"/>
                  </a:cubicBezTo>
                  <a:cubicBezTo>
                    <a:pt x="5354320" y="1192530"/>
                    <a:pt x="5419090" y="543560"/>
                    <a:pt x="5426710" y="279400"/>
                  </a:cubicBezTo>
                  <a:cubicBezTo>
                    <a:pt x="4916170" y="290830"/>
                    <a:pt x="3524250" y="486410"/>
                    <a:pt x="3446780" y="2260600"/>
                  </a:cubicBezTo>
                  <a:close/>
                </a:path>
              </a:pathLst>
            </a:custGeom>
            <a:solidFill>
              <a:srgbClr val="393838"/>
            </a:solidFill>
          </p:spPr>
          <p:txBody>
            <a:bodyPr/>
            <a:lstStyle/>
            <a:p>
              <a:endParaRPr lang="en-US"/>
            </a:p>
          </p:txBody>
        </p:sp>
        <p:sp>
          <p:nvSpPr>
            <p:cNvPr id="13" name="Freeform 13">
              <a:extLst>
                <a:ext uri="{FF2B5EF4-FFF2-40B4-BE49-F238E27FC236}">
                  <a16:creationId xmlns:a16="http://schemas.microsoft.com/office/drawing/2014/main" id="{49B6530A-13C1-8BA9-A4F1-78465F876FE4}"/>
                </a:ext>
              </a:extLst>
            </p:cNvPr>
            <p:cNvSpPr/>
            <p:nvPr/>
          </p:nvSpPr>
          <p:spPr>
            <a:xfrm>
              <a:off x="1188720" y="0"/>
              <a:ext cx="3362960" cy="3525520"/>
            </a:xfrm>
            <a:custGeom>
              <a:avLst/>
              <a:gdLst/>
              <a:ahLst/>
              <a:cxnLst/>
              <a:rect l="l" t="t" r="r" b="b"/>
              <a:pathLst>
                <a:path w="3362960" h="3525520">
                  <a:moveTo>
                    <a:pt x="1681480" y="171450"/>
                  </a:moveTo>
                  <a:cubicBezTo>
                    <a:pt x="1681480" y="171450"/>
                    <a:pt x="3362960" y="1637030"/>
                    <a:pt x="1681480" y="3341370"/>
                  </a:cubicBezTo>
                  <a:cubicBezTo>
                    <a:pt x="0" y="1638300"/>
                    <a:pt x="1681480" y="171450"/>
                    <a:pt x="1681480" y="171450"/>
                  </a:cubicBezTo>
                  <a:close/>
                  <a:moveTo>
                    <a:pt x="1681480" y="3525520"/>
                  </a:moveTo>
                  <a:lnTo>
                    <a:pt x="1590040" y="3432810"/>
                  </a:lnTo>
                  <a:cubicBezTo>
                    <a:pt x="1047750" y="2882900"/>
                    <a:pt x="783590" y="2297430"/>
                    <a:pt x="806450" y="1691640"/>
                  </a:cubicBezTo>
                  <a:cubicBezTo>
                    <a:pt x="842010" y="742950"/>
                    <a:pt x="1565910" y="101600"/>
                    <a:pt x="1596390" y="74930"/>
                  </a:cubicBezTo>
                  <a:lnTo>
                    <a:pt x="1681480" y="0"/>
                  </a:lnTo>
                  <a:lnTo>
                    <a:pt x="1766570" y="73660"/>
                  </a:lnTo>
                  <a:cubicBezTo>
                    <a:pt x="1797050" y="100330"/>
                    <a:pt x="2522220" y="742950"/>
                    <a:pt x="2556510" y="1690370"/>
                  </a:cubicBezTo>
                  <a:cubicBezTo>
                    <a:pt x="2579370" y="2296160"/>
                    <a:pt x="2315210" y="2881630"/>
                    <a:pt x="1772920" y="3431540"/>
                  </a:cubicBezTo>
                  <a:lnTo>
                    <a:pt x="1681480" y="3525520"/>
                  </a:lnTo>
                  <a:close/>
                  <a:moveTo>
                    <a:pt x="1681480" y="353060"/>
                  </a:moveTo>
                  <a:cubicBezTo>
                    <a:pt x="1499870" y="544830"/>
                    <a:pt x="1088390" y="1050290"/>
                    <a:pt x="1064260" y="1703070"/>
                  </a:cubicBezTo>
                  <a:cubicBezTo>
                    <a:pt x="1046480" y="2199640"/>
                    <a:pt x="1253490" y="2687320"/>
                    <a:pt x="1681480" y="3153410"/>
                  </a:cubicBezTo>
                  <a:cubicBezTo>
                    <a:pt x="2109470" y="2687320"/>
                    <a:pt x="2316480" y="2199640"/>
                    <a:pt x="2298700" y="1703070"/>
                  </a:cubicBezTo>
                  <a:cubicBezTo>
                    <a:pt x="2275840" y="1050290"/>
                    <a:pt x="1864360" y="544830"/>
                    <a:pt x="1681480" y="353060"/>
                  </a:cubicBezTo>
                  <a:close/>
                </a:path>
              </a:pathLst>
            </a:custGeom>
            <a:solidFill>
              <a:srgbClr val="393838"/>
            </a:solidFill>
          </p:spPr>
          <p:txBody>
            <a:bodyPr/>
            <a:lstStyle/>
            <a:p>
              <a:endParaRPr lang="en-US"/>
            </a:p>
          </p:txBody>
        </p:sp>
      </p:grpSp>
      <p:grpSp>
        <p:nvGrpSpPr>
          <p:cNvPr id="19" name="Group 19">
            <a:extLst>
              <a:ext uri="{FF2B5EF4-FFF2-40B4-BE49-F238E27FC236}">
                <a16:creationId xmlns:a16="http://schemas.microsoft.com/office/drawing/2014/main" id="{F0484386-FED6-68DF-AD60-3A71B113E77E}"/>
              </a:ext>
            </a:extLst>
          </p:cNvPr>
          <p:cNvGrpSpPr/>
          <p:nvPr/>
        </p:nvGrpSpPr>
        <p:grpSpPr>
          <a:xfrm>
            <a:off x="911469" y="2359873"/>
            <a:ext cx="10117225" cy="1788412"/>
            <a:chOff x="0" y="0"/>
            <a:chExt cx="13489633" cy="2384549"/>
          </a:xfrm>
        </p:grpSpPr>
        <p:sp>
          <p:nvSpPr>
            <p:cNvPr id="20" name="TextBox 20">
              <a:extLst>
                <a:ext uri="{FF2B5EF4-FFF2-40B4-BE49-F238E27FC236}">
                  <a16:creationId xmlns:a16="http://schemas.microsoft.com/office/drawing/2014/main" id="{49880CD8-43FC-6B17-37BD-5D8742FCACF9}"/>
                </a:ext>
              </a:extLst>
            </p:cNvPr>
            <p:cNvSpPr txBox="1"/>
            <p:nvPr/>
          </p:nvSpPr>
          <p:spPr>
            <a:xfrm>
              <a:off x="0" y="0"/>
              <a:ext cx="13489633" cy="1436290"/>
            </a:xfrm>
            <a:prstGeom prst="rect">
              <a:avLst/>
            </a:prstGeom>
          </p:spPr>
          <p:txBody>
            <a:bodyPr lIns="0" tIns="0" rIns="0" bIns="0" rtlCol="0" anchor="t">
              <a:spAutoFit/>
            </a:bodyPr>
            <a:lstStyle/>
            <a:p>
              <a:pPr>
                <a:lnSpc>
                  <a:spcPts val="8399"/>
                </a:lnSpc>
              </a:pPr>
              <a:r>
                <a:rPr lang="en-US" sz="6999" dirty="0">
                  <a:solidFill>
                    <a:srgbClr val="393838"/>
                  </a:solidFill>
                  <a:latin typeface="Garet 1 Bold"/>
                </a:rPr>
                <a:t>Presentation aims</a:t>
              </a:r>
            </a:p>
          </p:txBody>
        </p:sp>
        <p:sp>
          <p:nvSpPr>
            <p:cNvPr id="21" name="TextBox 21">
              <a:extLst>
                <a:ext uri="{FF2B5EF4-FFF2-40B4-BE49-F238E27FC236}">
                  <a16:creationId xmlns:a16="http://schemas.microsoft.com/office/drawing/2014/main" id="{12947996-611B-E0A0-B9D1-BA71625CB06C}"/>
                </a:ext>
              </a:extLst>
            </p:cNvPr>
            <p:cNvSpPr txBox="1"/>
            <p:nvPr/>
          </p:nvSpPr>
          <p:spPr>
            <a:xfrm>
              <a:off x="0" y="1717799"/>
              <a:ext cx="13489633" cy="666750"/>
            </a:xfrm>
            <a:prstGeom prst="rect">
              <a:avLst/>
            </a:prstGeom>
          </p:spPr>
          <p:txBody>
            <a:bodyPr lIns="0" tIns="0" rIns="0" bIns="0" rtlCol="0" anchor="t">
              <a:spAutoFit/>
            </a:bodyPr>
            <a:lstStyle/>
            <a:p>
              <a:pPr marL="0" lvl="0" indent="0" algn="l">
                <a:lnSpc>
                  <a:spcPts val="4200"/>
                </a:lnSpc>
                <a:spcBef>
                  <a:spcPct val="0"/>
                </a:spcBef>
              </a:pPr>
              <a:endParaRPr/>
            </a:p>
          </p:txBody>
        </p:sp>
      </p:grpSp>
      <p:sp>
        <p:nvSpPr>
          <p:cNvPr id="23" name="TextBox 22">
            <a:extLst>
              <a:ext uri="{FF2B5EF4-FFF2-40B4-BE49-F238E27FC236}">
                <a16:creationId xmlns:a16="http://schemas.microsoft.com/office/drawing/2014/main" id="{40D2F2C8-E55B-6A61-BB02-5DE5D4573497}"/>
              </a:ext>
            </a:extLst>
          </p:cNvPr>
          <p:cNvSpPr txBox="1"/>
          <p:nvPr/>
        </p:nvSpPr>
        <p:spPr>
          <a:xfrm>
            <a:off x="992026" y="4146429"/>
            <a:ext cx="11046150" cy="3785652"/>
          </a:xfrm>
          <a:prstGeom prst="rect">
            <a:avLst/>
          </a:prstGeom>
          <a:noFill/>
        </p:spPr>
        <p:txBody>
          <a:bodyPr wrap="square" lIns="91440" tIns="45720" rIns="91440" bIns="45720" rtlCol="0" anchor="t">
            <a:spAutoFit/>
          </a:bodyPr>
          <a:lstStyle/>
          <a:p>
            <a:pPr marL="571500" indent="-571500" fontAlgn="base">
              <a:buFont typeface="Arial" panose="020B0604020202020204" pitchFamily="34" charset="0"/>
              <a:buChar char="•"/>
            </a:pPr>
            <a:r>
              <a:rPr lang="en-US" sz="4000" dirty="0"/>
              <a:t>A brief review of psycho education about ADHD</a:t>
            </a:r>
          </a:p>
          <a:p>
            <a:pPr marL="571500" indent="-571500" fontAlgn="base">
              <a:buFont typeface="Arial" panose="020B0604020202020204" pitchFamily="34" charset="0"/>
              <a:buChar char="•"/>
            </a:pPr>
            <a:r>
              <a:rPr lang="en-US" sz="4000" dirty="0"/>
              <a:t>Common myths and misconceptions about ADHD</a:t>
            </a:r>
          </a:p>
          <a:p>
            <a:pPr marL="571500" indent="-571500" fontAlgn="base">
              <a:buFont typeface="Arial" panose="020B0604020202020204" pitchFamily="34" charset="0"/>
              <a:buChar char="•"/>
            </a:pPr>
            <a:r>
              <a:rPr lang="en-US" sz="4000" dirty="0"/>
              <a:t>Provide an overview of effective behavioral and environmental strategies</a:t>
            </a:r>
          </a:p>
          <a:p>
            <a:pPr marL="571500" indent="-571500" fontAlgn="base">
              <a:buFont typeface="Arial" panose="020B0604020202020204" pitchFamily="34" charset="0"/>
              <a:buChar char="•"/>
            </a:pPr>
            <a:r>
              <a:rPr lang="en-US" sz="4000" dirty="0"/>
              <a:t>A review of strategies to engage students in the classroom</a:t>
            </a:r>
          </a:p>
        </p:txBody>
      </p:sp>
    </p:spTree>
    <p:extLst>
      <p:ext uri="{BB962C8B-B14F-4D97-AF65-F5344CB8AC3E}">
        <p14:creationId xmlns:p14="http://schemas.microsoft.com/office/powerpoint/2010/main" val="3453794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986260" y="1524090"/>
            <a:ext cx="6658142" cy="7210146"/>
            <a:chOff x="0" y="0"/>
            <a:chExt cx="8877522" cy="9613528"/>
          </a:xfrm>
        </p:grpSpPr>
        <p:sp>
          <p:nvSpPr>
            <p:cNvPr id="3" name="TextBox 3"/>
            <p:cNvSpPr txBox="1"/>
            <p:nvPr/>
          </p:nvSpPr>
          <p:spPr>
            <a:xfrm>
              <a:off x="0" y="-9525"/>
              <a:ext cx="8877522" cy="2933687"/>
            </a:xfrm>
            <a:prstGeom prst="rect">
              <a:avLst/>
            </a:prstGeom>
          </p:spPr>
          <p:txBody>
            <a:bodyPr lIns="0" tIns="0" rIns="0" bIns="0" rtlCol="0" anchor="t">
              <a:spAutoFit/>
            </a:bodyPr>
            <a:lstStyle/>
            <a:p>
              <a:pPr>
                <a:lnSpc>
                  <a:spcPts val="8640"/>
                </a:lnSpc>
              </a:pPr>
              <a:r>
                <a:rPr lang="en-US" sz="7200">
                  <a:solidFill>
                    <a:srgbClr val="D73739"/>
                  </a:solidFill>
                  <a:latin typeface="HK Grotesk Bold"/>
                </a:rPr>
                <a:t>Home-School Communication</a:t>
              </a:r>
            </a:p>
          </p:txBody>
        </p:sp>
        <p:sp>
          <p:nvSpPr>
            <p:cNvPr id="4" name="TextBox 4"/>
            <p:cNvSpPr txBox="1"/>
            <p:nvPr/>
          </p:nvSpPr>
          <p:spPr>
            <a:xfrm>
              <a:off x="0" y="3577950"/>
              <a:ext cx="8143063" cy="1075944"/>
            </a:xfrm>
            <a:prstGeom prst="rect">
              <a:avLst/>
            </a:prstGeom>
          </p:spPr>
          <p:txBody>
            <a:bodyPr lIns="0" tIns="0" rIns="0" bIns="0" rtlCol="0" anchor="t">
              <a:spAutoFit/>
            </a:bodyPr>
            <a:lstStyle/>
            <a:p>
              <a:pPr>
                <a:lnSpc>
                  <a:spcPts val="3360"/>
                </a:lnSpc>
              </a:pPr>
              <a:r>
                <a:rPr lang="en-US" sz="2400" spc="120">
                  <a:solidFill>
                    <a:srgbClr val="292828"/>
                  </a:solidFill>
                  <a:latin typeface="Heebo"/>
                </a:rPr>
                <a:t>PARENTS ARE ESSENTIAL TO BEHAVIORAL SUCCESS!</a:t>
              </a:r>
            </a:p>
          </p:txBody>
        </p:sp>
        <p:sp>
          <p:nvSpPr>
            <p:cNvPr id="5" name="TextBox 5"/>
            <p:cNvSpPr txBox="1"/>
            <p:nvPr/>
          </p:nvSpPr>
          <p:spPr>
            <a:xfrm>
              <a:off x="0" y="5298157"/>
              <a:ext cx="8143063" cy="4315371"/>
            </a:xfrm>
            <a:prstGeom prst="rect">
              <a:avLst/>
            </a:prstGeom>
          </p:spPr>
          <p:txBody>
            <a:bodyPr lIns="0" tIns="0" rIns="0" bIns="0" rtlCol="0" anchor="t">
              <a:spAutoFit/>
            </a:bodyPr>
            <a:lstStyle/>
            <a:p>
              <a:pPr>
                <a:lnSpc>
                  <a:spcPts val="2660"/>
                </a:lnSpc>
              </a:pPr>
              <a:r>
                <a:rPr lang="en-US" sz="1900" spc="19">
                  <a:solidFill>
                    <a:srgbClr val="292828"/>
                  </a:solidFill>
                  <a:latin typeface="Heebo Light"/>
                </a:rPr>
                <a:t>Whether through an app like Class Dojo or Remind, or through daily or weekly notes, parents should be updated regularly about their child's behavior - and yes, even at Tier I! Some ideas for home-school communication:</a:t>
              </a:r>
            </a:p>
            <a:p>
              <a:pPr marL="410210" lvl="1" indent="-205105">
                <a:lnSpc>
                  <a:spcPts val="2660"/>
                </a:lnSpc>
                <a:buFont typeface="Arial"/>
                <a:buChar char="•"/>
              </a:pPr>
              <a:r>
                <a:rPr lang="en-US" sz="1900" spc="19">
                  <a:solidFill>
                    <a:srgbClr val="292828"/>
                  </a:solidFill>
                  <a:latin typeface="Heebo Light"/>
                </a:rPr>
                <a:t>Apps with daily points, feedback, pictures</a:t>
              </a:r>
            </a:p>
            <a:p>
              <a:pPr marL="410210" lvl="1" indent="-205105">
                <a:lnSpc>
                  <a:spcPts val="2660"/>
                </a:lnSpc>
                <a:buFont typeface="Arial"/>
                <a:buChar char="•"/>
              </a:pPr>
              <a:r>
                <a:rPr lang="en-US" sz="1900" spc="19">
                  <a:solidFill>
                    <a:srgbClr val="292828"/>
                  </a:solidFill>
                  <a:latin typeface="Heebo Light"/>
                </a:rPr>
                <a:t>Weekly "Good News" emails</a:t>
              </a:r>
            </a:p>
            <a:p>
              <a:pPr marL="410210" lvl="1" indent="-205105">
                <a:lnSpc>
                  <a:spcPts val="2660"/>
                </a:lnSpc>
                <a:buFont typeface="Arial"/>
                <a:buChar char="•"/>
              </a:pPr>
              <a:r>
                <a:rPr lang="en-US" sz="1900" spc="19">
                  <a:solidFill>
                    <a:srgbClr val="292828"/>
                  </a:solidFill>
                  <a:latin typeface="Heebo Light"/>
                </a:rPr>
                <a:t>Weekly "Good News" letters</a:t>
              </a:r>
            </a:p>
            <a:p>
              <a:pPr marL="410210" lvl="1" indent="-205105">
                <a:lnSpc>
                  <a:spcPts val="2660"/>
                </a:lnSpc>
                <a:buFont typeface="Arial"/>
                <a:buChar char="•"/>
              </a:pPr>
              <a:r>
                <a:rPr lang="en-US" sz="1900" spc="19">
                  <a:solidFill>
                    <a:srgbClr val="292828"/>
                  </a:solidFill>
                  <a:latin typeface="Heebo Light"/>
                </a:rPr>
                <a:t>Color-coded daily planner (Red, Yellow, Green)</a:t>
              </a:r>
            </a:p>
            <a:p>
              <a:pPr marL="410210" lvl="1" indent="-205105">
                <a:lnSpc>
                  <a:spcPts val="2660"/>
                </a:lnSpc>
                <a:buFont typeface="Arial"/>
                <a:buChar char="•"/>
              </a:pPr>
              <a:r>
                <a:rPr lang="en-US" sz="1900" spc="19">
                  <a:solidFill>
                    <a:srgbClr val="292828"/>
                  </a:solidFill>
                  <a:latin typeface="Heebo Light"/>
                </a:rPr>
                <a:t>Home-School Communication Log</a:t>
              </a:r>
            </a:p>
          </p:txBody>
        </p:sp>
      </p:grpSp>
      <p:sp>
        <p:nvSpPr>
          <p:cNvPr id="6" name="Freeform 6"/>
          <p:cNvSpPr/>
          <p:nvPr/>
        </p:nvSpPr>
        <p:spPr>
          <a:xfrm rot="-1065054">
            <a:off x="13580880" y="4788854"/>
            <a:ext cx="5218241" cy="5498146"/>
          </a:xfrm>
          <a:custGeom>
            <a:avLst/>
            <a:gdLst/>
            <a:ahLst/>
            <a:cxnLst/>
            <a:rect l="l" t="t" r="r" b="b"/>
            <a:pathLst>
              <a:path w="5218241" h="5498146">
                <a:moveTo>
                  <a:pt x="0" y="0"/>
                </a:moveTo>
                <a:lnTo>
                  <a:pt x="5218240" y="0"/>
                </a:lnTo>
                <a:lnTo>
                  <a:pt x="5218240" y="5498146"/>
                </a:lnTo>
                <a:lnTo>
                  <a:pt x="0" y="5498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381000" y="7537927"/>
            <a:ext cx="1110111" cy="1176418"/>
          </a:xfrm>
          <a:custGeom>
            <a:avLst/>
            <a:gdLst/>
            <a:ahLst/>
            <a:cxnLst/>
            <a:rect l="l" t="t" r="r" b="b"/>
            <a:pathLst>
              <a:path w="1110111" h="1176418">
                <a:moveTo>
                  <a:pt x="0" y="0"/>
                </a:moveTo>
                <a:lnTo>
                  <a:pt x="1110111" y="0"/>
                </a:lnTo>
                <a:lnTo>
                  <a:pt x="1110111" y="1176418"/>
                </a:lnTo>
                <a:lnTo>
                  <a:pt x="0" y="1176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324600" y="-403699"/>
            <a:ext cx="1905000" cy="1991920"/>
          </a:xfrm>
          <a:custGeom>
            <a:avLst/>
            <a:gdLst/>
            <a:ahLst/>
            <a:cxnLst/>
            <a:rect l="l" t="t" r="r" b="b"/>
            <a:pathLst>
              <a:path w="1905000" h="1991920">
                <a:moveTo>
                  <a:pt x="0" y="0"/>
                </a:moveTo>
                <a:lnTo>
                  <a:pt x="1905000" y="0"/>
                </a:lnTo>
                <a:lnTo>
                  <a:pt x="1905000" y="1991920"/>
                </a:lnTo>
                <a:lnTo>
                  <a:pt x="0" y="1991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6279882" y="1028700"/>
            <a:ext cx="979418" cy="979418"/>
            <a:chOff x="0" y="0"/>
            <a:chExt cx="1305890" cy="1305890"/>
          </a:xfrm>
        </p:grpSpPr>
        <p:grpSp>
          <p:nvGrpSpPr>
            <p:cNvPr id="10" name="Group 10"/>
            <p:cNvGrpSpPr>
              <a:grpSpLocks noChangeAspect="1"/>
            </p:cNvGrpSpPr>
            <p:nvPr/>
          </p:nvGrpSpPr>
          <p:grpSpPr>
            <a:xfrm>
              <a:off x="0" y="0"/>
              <a:ext cx="1305890" cy="130589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E76BA"/>
              </a:solidFill>
            </p:spPr>
            <p:txBody>
              <a:bodyPr/>
              <a:lstStyle/>
              <a:p>
                <a:endParaRPr lang="en-US"/>
              </a:p>
            </p:txBody>
          </p:sp>
        </p:grpSp>
        <p:sp>
          <p:nvSpPr>
            <p:cNvPr id="12" name="TextBox 12"/>
            <p:cNvSpPr txBox="1"/>
            <p:nvPr/>
          </p:nvSpPr>
          <p:spPr>
            <a:xfrm>
              <a:off x="177360" y="458805"/>
              <a:ext cx="951170" cy="416855"/>
            </a:xfrm>
            <a:prstGeom prst="rect">
              <a:avLst/>
            </a:prstGeom>
          </p:spPr>
          <p:txBody>
            <a:bodyPr lIns="0" tIns="0" rIns="0" bIns="0" rtlCol="0" anchor="t">
              <a:spAutoFit/>
            </a:bodyPr>
            <a:lstStyle/>
            <a:p>
              <a:pPr algn="ctr">
                <a:lnSpc>
                  <a:spcPts val="2420"/>
                </a:lnSpc>
              </a:pPr>
              <a:r>
                <a:rPr lang="en-US" sz="2200" u="sng">
                  <a:solidFill>
                    <a:srgbClr val="3E76BA"/>
                  </a:solidFill>
                  <a:latin typeface="Heebo Ultra-Bold"/>
                </a:rPr>
                <a:t>PBIS</a:t>
              </a:r>
            </a:p>
          </p:txBody>
        </p:sp>
      </p:grpSp>
      <p:grpSp>
        <p:nvGrpSpPr>
          <p:cNvPr id="13" name="Group 13"/>
          <p:cNvGrpSpPr>
            <a:grpSpLocks noChangeAspect="1"/>
          </p:cNvGrpSpPr>
          <p:nvPr/>
        </p:nvGrpSpPr>
        <p:grpSpPr>
          <a:xfrm>
            <a:off x="9674144" y="2762944"/>
            <a:ext cx="5878232" cy="5657850"/>
            <a:chOff x="30480" y="591820"/>
            <a:chExt cx="12736830" cy="12259310"/>
          </a:xfrm>
        </p:grpSpPr>
        <p:sp>
          <p:nvSpPr>
            <p:cNvPr id="14" name="Freeform 1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19307" t="-5134" r="-18820" b="5134"/>
              </a:stretch>
            </a:blipFill>
          </p:spPr>
          <p:txBody>
            <a:bodyPr/>
            <a:lstStyle/>
            <a:p>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p:nvPr/>
        </p:nvGrpSpPr>
        <p:grpSpPr>
          <a:xfrm>
            <a:off x="4571239" y="1006734"/>
            <a:ext cx="13012739" cy="6797113"/>
            <a:chOff x="0" y="-66675"/>
            <a:chExt cx="13189557" cy="9062820"/>
          </a:xfrm>
        </p:grpSpPr>
        <p:sp>
          <p:nvSpPr>
            <p:cNvPr id="3" name="TextBox 3"/>
            <p:cNvSpPr txBox="1"/>
            <p:nvPr/>
          </p:nvSpPr>
          <p:spPr>
            <a:xfrm>
              <a:off x="0" y="-66675"/>
              <a:ext cx="13189557" cy="3000821"/>
            </a:xfrm>
            <a:prstGeom prst="rect">
              <a:avLst/>
            </a:prstGeom>
          </p:spPr>
          <p:txBody>
            <a:bodyPr lIns="0" tIns="0" rIns="0" bIns="0" rtlCol="0" anchor="t">
              <a:spAutoFit/>
            </a:bodyPr>
            <a:lstStyle/>
            <a:p>
              <a:r>
                <a:rPr lang="en-US" sz="7200" dirty="0">
                  <a:latin typeface="HK Grotesk Bold"/>
                </a:rPr>
                <a:t>Daily Report Card (DRC)</a:t>
              </a:r>
            </a:p>
            <a:p>
              <a:pPr>
                <a:lnSpc>
                  <a:spcPts val="9099"/>
                </a:lnSpc>
              </a:pPr>
              <a:endParaRPr lang="en-US" sz="6950" dirty="0">
                <a:solidFill>
                  <a:srgbClr val="393838"/>
                </a:solidFill>
                <a:latin typeface="Garet 1"/>
              </a:endParaRPr>
            </a:p>
          </p:txBody>
        </p:sp>
        <p:sp>
          <p:nvSpPr>
            <p:cNvPr id="4" name="TextBox 4"/>
            <p:cNvSpPr txBox="1"/>
            <p:nvPr/>
          </p:nvSpPr>
          <p:spPr>
            <a:xfrm>
              <a:off x="0" y="1825804"/>
              <a:ext cx="13189557" cy="7170341"/>
            </a:xfrm>
            <a:prstGeom prst="rect">
              <a:avLst/>
            </a:prstGeom>
          </p:spPr>
          <p:txBody>
            <a:bodyPr lIns="0" tIns="0" rIns="0" bIns="0" rtlCol="0" anchor="t">
              <a:spAutoFit/>
            </a:bodyPr>
            <a:lstStyle/>
            <a:p>
              <a:pPr>
                <a:lnSpc>
                  <a:spcPts val="3510"/>
                </a:lnSpc>
              </a:pPr>
              <a:r>
                <a:rPr lang="en-US" sz="2700" dirty="0">
                  <a:solidFill>
                    <a:srgbClr val="393838"/>
                  </a:solidFill>
                  <a:latin typeface="Garet 1 Bold"/>
                </a:rPr>
                <a:t>A DRC is an effective tool that provides a way for daily communication between teachers and parents. It focuses on strengthening desired behaviors, while reducing the need for notes or phone calls to parents about problem behaviors.</a:t>
              </a:r>
              <a:endParaRPr lang="en-US" dirty="0"/>
            </a:p>
            <a:p>
              <a:pPr>
                <a:lnSpc>
                  <a:spcPts val="3510"/>
                </a:lnSpc>
              </a:pPr>
              <a:endParaRPr lang="en-US" sz="2700" dirty="0">
                <a:solidFill>
                  <a:srgbClr val="393838"/>
                </a:solidFill>
                <a:latin typeface="Garet 1 Bold"/>
              </a:endParaRPr>
            </a:p>
            <a:p>
              <a:pPr>
                <a:lnSpc>
                  <a:spcPts val="3510"/>
                </a:lnSpc>
              </a:pPr>
              <a:r>
                <a:rPr lang="en-US" sz="2700" dirty="0">
                  <a:solidFill>
                    <a:srgbClr val="393838"/>
                  </a:solidFill>
                  <a:latin typeface="Garet 1 Bold"/>
                </a:rPr>
                <a:t>Once in place, a DRC often </a:t>
              </a:r>
              <a:r>
                <a:rPr lang="en-US" sz="2700" dirty="0">
                  <a:solidFill>
                    <a:srgbClr val="FF0000"/>
                  </a:solidFill>
                  <a:latin typeface="Garet 1 Bold"/>
                </a:rPr>
                <a:t>reduces</a:t>
              </a:r>
              <a:r>
                <a:rPr lang="en-US" sz="2700" dirty="0">
                  <a:solidFill>
                    <a:srgbClr val="393838"/>
                  </a:solidFill>
                  <a:latin typeface="Garet 1 Bold"/>
                </a:rPr>
                <a:t> the amount of time that teachers spend dealing with a child's problem behaviors, allowing more time to focus on promoting learning and positive behaviors.</a:t>
              </a:r>
            </a:p>
            <a:p>
              <a:pPr>
                <a:lnSpc>
                  <a:spcPts val="3510"/>
                </a:lnSpc>
              </a:pPr>
              <a:endParaRPr lang="en-US" sz="2700" dirty="0">
                <a:solidFill>
                  <a:srgbClr val="393838"/>
                </a:solidFill>
                <a:latin typeface="Garet 1 Bold"/>
              </a:endParaRPr>
            </a:p>
            <a:p>
              <a:pPr>
                <a:lnSpc>
                  <a:spcPts val="3510"/>
                </a:lnSpc>
              </a:pPr>
              <a:r>
                <a:rPr lang="en-US" sz="2700" dirty="0">
                  <a:solidFill>
                    <a:srgbClr val="393838"/>
                  </a:solidFill>
                  <a:latin typeface="Garet 1 Bold"/>
                </a:rPr>
                <a:t>DRCs provide a tool for maintaining positive behaviors and monitoring of a child's progress over time.</a:t>
              </a:r>
            </a:p>
            <a:p>
              <a:pPr>
                <a:lnSpc>
                  <a:spcPts val="3510"/>
                </a:lnSpc>
              </a:pPr>
              <a:endParaRPr lang="en-US" sz="2700" dirty="0">
                <a:solidFill>
                  <a:srgbClr val="393838"/>
                </a:solidFill>
                <a:latin typeface="Garet 1 Bold"/>
              </a:endParaRPr>
            </a:p>
          </p:txBody>
        </p:sp>
      </p:grpSp>
      <p:sp>
        <p:nvSpPr>
          <p:cNvPr id="5" name="Freeform 5"/>
          <p:cNvSpPr/>
          <p:nvPr/>
        </p:nvSpPr>
        <p:spPr>
          <a:xfrm rot="8286739">
            <a:off x="-1518997" y="2923740"/>
            <a:ext cx="5616378" cy="2808189"/>
          </a:xfrm>
          <a:custGeom>
            <a:avLst/>
            <a:gdLst/>
            <a:ahLst/>
            <a:cxnLst/>
            <a:rect l="l" t="t" r="r" b="b"/>
            <a:pathLst>
              <a:path w="5616378" h="2808189">
                <a:moveTo>
                  <a:pt x="0" y="0"/>
                </a:moveTo>
                <a:lnTo>
                  <a:pt x="5616379" y="0"/>
                </a:lnTo>
                <a:lnTo>
                  <a:pt x="5616379" y="2808190"/>
                </a:lnTo>
                <a:lnTo>
                  <a:pt x="0" y="2808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82876" y="4321465"/>
            <a:ext cx="2423218" cy="24232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C58A2"/>
            </a:solidFill>
          </p:spPr>
          <p:txBody>
            <a:bodyPr/>
            <a:lstStyle/>
            <a:p>
              <a:endParaRPr lang="en-US"/>
            </a:p>
          </p:txBody>
        </p:sp>
      </p:grpSp>
    </p:spTree>
    <p:extLst>
      <p:ext uri="{BB962C8B-B14F-4D97-AF65-F5344CB8AC3E}">
        <p14:creationId xmlns:p14="http://schemas.microsoft.com/office/powerpoint/2010/main" val="52006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p:nvPr/>
        </p:nvGrpSpPr>
        <p:grpSpPr>
          <a:xfrm>
            <a:off x="4571239" y="1006734"/>
            <a:ext cx="13012739" cy="7694794"/>
            <a:chOff x="0" y="-66675"/>
            <a:chExt cx="13189557" cy="10259729"/>
          </a:xfrm>
        </p:grpSpPr>
        <p:sp>
          <p:nvSpPr>
            <p:cNvPr id="3" name="TextBox 3"/>
            <p:cNvSpPr txBox="1"/>
            <p:nvPr/>
          </p:nvSpPr>
          <p:spPr>
            <a:xfrm>
              <a:off x="0" y="-66675"/>
              <a:ext cx="13189557" cy="3000821"/>
            </a:xfrm>
            <a:prstGeom prst="rect">
              <a:avLst/>
            </a:prstGeom>
          </p:spPr>
          <p:txBody>
            <a:bodyPr lIns="0" tIns="0" rIns="0" bIns="0" rtlCol="0" anchor="t">
              <a:spAutoFit/>
            </a:bodyPr>
            <a:lstStyle/>
            <a:p>
              <a:r>
                <a:rPr lang="en-US" sz="7200">
                  <a:latin typeface="HK Grotesk Bold"/>
                </a:rPr>
                <a:t>Daily Report Card (DRC)</a:t>
              </a:r>
            </a:p>
            <a:p>
              <a:pPr>
                <a:lnSpc>
                  <a:spcPts val="9099"/>
                </a:lnSpc>
              </a:pPr>
              <a:endParaRPr lang="en-US" sz="6950">
                <a:solidFill>
                  <a:srgbClr val="393838"/>
                </a:solidFill>
                <a:latin typeface="Garet 1"/>
              </a:endParaRPr>
            </a:p>
          </p:txBody>
        </p:sp>
        <p:sp>
          <p:nvSpPr>
            <p:cNvPr id="4" name="TextBox 4"/>
            <p:cNvSpPr txBox="1"/>
            <p:nvPr/>
          </p:nvSpPr>
          <p:spPr>
            <a:xfrm>
              <a:off x="0" y="1825804"/>
              <a:ext cx="13189557" cy="8367250"/>
            </a:xfrm>
            <a:prstGeom prst="rect">
              <a:avLst/>
            </a:prstGeom>
          </p:spPr>
          <p:txBody>
            <a:bodyPr lIns="0" tIns="0" rIns="0" bIns="0" rtlCol="0" anchor="t">
              <a:spAutoFit/>
            </a:bodyPr>
            <a:lstStyle/>
            <a:p>
              <a:pPr>
                <a:lnSpc>
                  <a:spcPts val="3510"/>
                </a:lnSpc>
              </a:pPr>
              <a:endParaRPr lang="en-US" sz="2700">
                <a:solidFill>
                  <a:srgbClr val="000000"/>
                </a:solidFill>
                <a:latin typeface="Garet 1 Bold"/>
              </a:endParaRPr>
            </a:p>
            <a:p>
              <a:pPr>
                <a:lnSpc>
                  <a:spcPts val="3510"/>
                </a:lnSpc>
              </a:pPr>
              <a:r>
                <a:rPr lang="en-US" sz="2700">
                  <a:solidFill>
                    <a:srgbClr val="393838"/>
                  </a:solidFill>
                  <a:latin typeface="Garet 1 Bold"/>
                </a:rPr>
                <a:t>Many studies have shown that DRCs are more effective in changing the problematic classroom behaviors of a child who has ADHD than typical "charts" or "logs."</a:t>
              </a:r>
              <a:endParaRPr lang="en-US" sz="2700">
                <a:latin typeface="Garet 1 Bold"/>
              </a:endParaRPr>
            </a:p>
            <a:p>
              <a:pPr>
                <a:lnSpc>
                  <a:spcPts val="3510"/>
                </a:lnSpc>
              </a:pPr>
              <a:endParaRPr lang="en-US" sz="2700">
                <a:solidFill>
                  <a:srgbClr val="000000"/>
                </a:solidFill>
                <a:latin typeface="Garet 1 Bold"/>
              </a:endParaRPr>
            </a:p>
            <a:p>
              <a:pPr>
                <a:lnSpc>
                  <a:spcPts val="3510"/>
                </a:lnSpc>
              </a:pPr>
              <a:r>
                <a:rPr lang="en-US" sz="2700">
                  <a:solidFill>
                    <a:srgbClr val="393838"/>
                  </a:solidFill>
                  <a:latin typeface="Garet 1 Bold"/>
                </a:rPr>
                <a:t>What makes a DRC effective?</a:t>
              </a:r>
              <a:endParaRPr lang="en-US" sz="2700">
                <a:solidFill>
                  <a:srgbClr val="000000"/>
                </a:solidFill>
                <a:latin typeface="Garet 1 Bold"/>
              </a:endParaRPr>
            </a:p>
            <a:p>
              <a:pPr marL="514350" indent="-514350">
                <a:lnSpc>
                  <a:spcPts val="3510"/>
                </a:lnSpc>
                <a:buAutoNum type="arabicPeriod"/>
              </a:pPr>
              <a:r>
                <a:rPr lang="en-US" sz="2700">
                  <a:solidFill>
                    <a:srgbClr val="393838"/>
                  </a:solidFill>
                  <a:latin typeface="Garet 1 Bold"/>
                </a:rPr>
                <a:t>Clearly defined behaviors</a:t>
              </a:r>
              <a:endParaRPr lang="en-US" sz="2700">
                <a:solidFill>
                  <a:srgbClr val="000000"/>
                </a:solidFill>
                <a:latin typeface="Garet 1 Bold"/>
              </a:endParaRPr>
            </a:p>
            <a:p>
              <a:pPr marL="514350" indent="-514350">
                <a:lnSpc>
                  <a:spcPts val="3510"/>
                </a:lnSpc>
                <a:buAutoNum type="arabicPeriod"/>
              </a:pPr>
              <a:r>
                <a:rPr lang="en-US" sz="2700">
                  <a:solidFill>
                    <a:srgbClr val="393838"/>
                  </a:solidFill>
                  <a:latin typeface="Garet 1 Bold"/>
                </a:rPr>
                <a:t>Use of prompts/reminders</a:t>
              </a:r>
              <a:endParaRPr lang="en-US" sz="2700">
                <a:solidFill>
                  <a:srgbClr val="000000"/>
                </a:solidFill>
                <a:latin typeface="Garet 1 Bold"/>
              </a:endParaRPr>
            </a:p>
            <a:p>
              <a:pPr marL="514350" indent="-514350">
                <a:lnSpc>
                  <a:spcPts val="3510"/>
                </a:lnSpc>
                <a:buAutoNum type="arabicPeriod"/>
              </a:pPr>
              <a:r>
                <a:rPr lang="en-US" sz="2700">
                  <a:solidFill>
                    <a:srgbClr val="393838"/>
                  </a:solidFill>
                  <a:latin typeface="Garet 1 Bold"/>
                </a:rPr>
                <a:t>Feedback and encouragement at regular intervals throughout the day</a:t>
              </a:r>
              <a:endParaRPr lang="en-US" sz="2700">
                <a:solidFill>
                  <a:srgbClr val="000000"/>
                </a:solidFill>
                <a:latin typeface="Garet 1 Bold"/>
              </a:endParaRPr>
            </a:p>
            <a:p>
              <a:pPr marL="514350" indent="-514350">
                <a:lnSpc>
                  <a:spcPts val="3510"/>
                </a:lnSpc>
                <a:buAutoNum type="arabicPeriod"/>
              </a:pPr>
              <a:r>
                <a:rPr lang="en-US" sz="2700">
                  <a:solidFill>
                    <a:srgbClr val="393838"/>
                  </a:solidFill>
                  <a:latin typeface="Garet 1 Bold"/>
                </a:rPr>
                <a:t>Goals based on performance over shorter periods of time</a:t>
              </a:r>
              <a:endParaRPr lang="en-US" sz="2700">
                <a:solidFill>
                  <a:srgbClr val="000000"/>
                </a:solidFill>
                <a:latin typeface="Garet 1 Bold"/>
              </a:endParaRPr>
            </a:p>
            <a:p>
              <a:pPr marL="514350" indent="-514350">
                <a:lnSpc>
                  <a:spcPts val="3510"/>
                </a:lnSpc>
                <a:buAutoNum type="arabicPeriod"/>
              </a:pPr>
              <a:endParaRPr lang="en-US" sz="2700">
                <a:solidFill>
                  <a:srgbClr val="000000"/>
                </a:solidFill>
                <a:latin typeface="Garet 1 Bold"/>
              </a:endParaRPr>
            </a:p>
            <a:p>
              <a:pPr>
                <a:lnSpc>
                  <a:spcPts val="3510"/>
                </a:lnSpc>
              </a:pPr>
              <a:endParaRPr lang="en-US" sz="2700">
                <a:solidFill>
                  <a:srgbClr val="000000"/>
                </a:solidFill>
                <a:latin typeface="Garet 1 Bold"/>
              </a:endParaRPr>
            </a:p>
            <a:p>
              <a:pPr>
                <a:lnSpc>
                  <a:spcPts val="3510"/>
                </a:lnSpc>
              </a:pPr>
              <a:endParaRPr lang="en-US" sz="2700">
                <a:solidFill>
                  <a:srgbClr val="393838"/>
                </a:solidFill>
                <a:latin typeface="Garet 1 Bold"/>
              </a:endParaRPr>
            </a:p>
          </p:txBody>
        </p:sp>
      </p:grpSp>
      <p:sp>
        <p:nvSpPr>
          <p:cNvPr id="5" name="Freeform 5"/>
          <p:cNvSpPr/>
          <p:nvPr/>
        </p:nvSpPr>
        <p:spPr>
          <a:xfrm rot="8286739">
            <a:off x="-1518997" y="2923740"/>
            <a:ext cx="5616378" cy="2808189"/>
          </a:xfrm>
          <a:custGeom>
            <a:avLst/>
            <a:gdLst/>
            <a:ahLst/>
            <a:cxnLst/>
            <a:rect l="l" t="t" r="r" b="b"/>
            <a:pathLst>
              <a:path w="5616378" h="2808189">
                <a:moveTo>
                  <a:pt x="0" y="0"/>
                </a:moveTo>
                <a:lnTo>
                  <a:pt x="5616379" y="0"/>
                </a:lnTo>
                <a:lnTo>
                  <a:pt x="5616379" y="2808190"/>
                </a:lnTo>
                <a:lnTo>
                  <a:pt x="0" y="2808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82876" y="4321465"/>
            <a:ext cx="2423218" cy="24232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C58A2"/>
            </a:solidFill>
          </p:spPr>
          <p:txBody>
            <a:bodyPr/>
            <a:lstStyle/>
            <a:p>
              <a:endParaRPr lang="en-US"/>
            </a:p>
          </p:txBody>
        </p:sp>
      </p:grpSp>
    </p:spTree>
    <p:extLst>
      <p:ext uri="{BB962C8B-B14F-4D97-AF65-F5344CB8AC3E}">
        <p14:creationId xmlns:p14="http://schemas.microsoft.com/office/powerpoint/2010/main" val="3844354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p:nvPr/>
        </p:nvGrpSpPr>
        <p:grpSpPr>
          <a:xfrm>
            <a:off x="4571239" y="1006734"/>
            <a:ext cx="13012739" cy="8592477"/>
            <a:chOff x="0" y="-66675"/>
            <a:chExt cx="13189557" cy="11456638"/>
          </a:xfrm>
        </p:grpSpPr>
        <p:sp>
          <p:nvSpPr>
            <p:cNvPr id="3" name="TextBox 3"/>
            <p:cNvSpPr txBox="1"/>
            <p:nvPr/>
          </p:nvSpPr>
          <p:spPr>
            <a:xfrm>
              <a:off x="0" y="-66675"/>
              <a:ext cx="13189557" cy="3000821"/>
            </a:xfrm>
            <a:prstGeom prst="rect">
              <a:avLst/>
            </a:prstGeom>
          </p:spPr>
          <p:txBody>
            <a:bodyPr lIns="0" tIns="0" rIns="0" bIns="0" rtlCol="0" anchor="t">
              <a:spAutoFit/>
            </a:bodyPr>
            <a:lstStyle/>
            <a:p>
              <a:r>
                <a:rPr lang="en-US" sz="7200">
                  <a:latin typeface="HK Grotesk Bold"/>
                </a:rPr>
                <a:t>6 Steps to Establishing a DRC</a:t>
              </a:r>
              <a:endParaRPr lang="en-US">
                <a:ea typeface="Calibri"/>
                <a:cs typeface="Calibri"/>
              </a:endParaRPr>
            </a:p>
            <a:p>
              <a:pPr>
                <a:lnSpc>
                  <a:spcPts val="9099"/>
                </a:lnSpc>
              </a:pPr>
              <a:endParaRPr lang="en-US" sz="6950">
                <a:solidFill>
                  <a:srgbClr val="393838"/>
                </a:solidFill>
                <a:latin typeface="Garet 1"/>
              </a:endParaRPr>
            </a:p>
          </p:txBody>
        </p:sp>
        <p:sp>
          <p:nvSpPr>
            <p:cNvPr id="4" name="TextBox 4"/>
            <p:cNvSpPr txBox="1"/>
            <p:nvPr/>
          </p:nvSpPr>
          <p:spPr>
            <a:xfrm>
              <a:off x="0" y="1825804"/>
              <a:ext cx="13189557" cy="9564159"/>
            </a:xfrm>
            <a:prstGeom prst="rect">
              <a:avLst/>
            </a:prstGeom>
          </p:spPr>
          <p:txBody>
            <a:bodyPr lIns="0" tIns="0" rIns="0" bIns="0" rtlCol="0" anchor="t">
              <a:spAutoFit/>
            </a:bodyPr>
            <a:lstStyle/>
            <a:p>
              <a:pPr marL="514350" indent="-514350">
                <a:lnSpc>
                  <a:spcPts val="3510"/>
                </a:lnSpc>
                <a:buAutoNum type="arabicPeriod"/>
              </a:pPr>
              <a:r>
                <a:rPr lang="en-US" sz="2700">
                  <a:latin typeface="Garet 1 Bold"/>
                </a:rPr>
                <a:t>Select the areas for improvement</a:t>
              </a:r>
            </a:p>
            <a:p>
              <a:pPr marL="971550" lvl="1" indent="-514350">
                <a:lnSpc>
                  <a:spcPts val="3510"/>
                </a:lnSpc>
                <a:buFont typeface="Courier New"/>
                <a:buChar char="o"/>
              </a:pPr>
              <a:r>
                <a:rPr lang="en-US" sz="2700">
                  <a:solidFill>
                    <a:srgbClr val="000000"/>
                  </a:solidFill>
                  <a:latin typeface="Garet 2 Light"/>
                </a:rPr>
                <a:t>What are the greatest areas of impairment? </a:t>
              </a:r>
            </a:p>
            <a:p>
              <a:pPr marL="971550" lvl="1" indent="-514350">
                <a:lnSpc>
                  <a:spcPts val="3510"/>
                </a:lnSpc>
                <a:buFont typeface="Courier New"/>
                <a:buChar char="o"/>
              </a:pPr>
              <a:endParaRPr lang="en-US" sz="2700">
                <a:solidFill>
                  <a:srgbClr val="000000"/>
                </a:solidFill>
                <a:latin typeface="Garet 2 Light"/>
              </a:endParaRPr>
            </a:p>
            <a:p>
              <a:pPr marL="514350" indent="-514350">
                <a:lnSpc>
                  <a:spcPts val="3510"/>
                </a:lnSpc>
                <a:buAutoNum type="arabicPeriod"/>
              </a:pPr>
              <a:r>
                <a:rPr lang="en-US" sz="2700">
                  <a:solidFill>
                    <a:srgbClr val="000000"/>
                  </a:solidFill>
                  <a:latin typeface="Garet 1 Bold"/>
                </a:rPr>
                <a:t>Determine how the goals will be defined</a:t>
              </a:r>
            </a:p>
            <a:p>
              <a:pPr marL="971550" lvl="1" indent="-514350">
                <a:lnSpc>
                  <a:spcPts val="3510"/>
                </a:lnSpc>
                <a:buFont typeface="Courier New"/>
                <a:buChar char="o"/>
              </a:pPr>
              <a:r>
                <a:rPr lang="en-US" sz="2700">
                  <a:solidFill>
                    <a:srgbClr val="000000"/>
                  </a:solidFill>
                  <a:latin typeface="Garet 2 Light"/>
                </a:rPr>
                <a:t>What are specific (clearly defined, observable) behaviors that can be changed to make progress towards the goals? </a:t>
              </a:r>
            </a:p>
            <a:p>
              <a:pPr lvl="1">
                <a:lnSpc>
                  <a:spcPts val="3510"/>
                </a:lnSpc>
              </a:pPr>
              <a:endParaRPr lang="en-US" sz="2700">
                <a:solidFill>
                  <a:srgbClr val="000000"/>
                </a:solidFill>
                <a:latin typeface="Garet 2 Light"/>
              </a:endParaRPr>
            </a:p>
            <a:p>
              <a:pPr marL="514350" indent="-514350">
                <a:lnSpc>
                  <a:spcPts val="3510"/>
                </a:lnSpc>
                <a:buAutoNum type="arabicPeriod"/>
              </a:pPr>
              <a:r>
                <a:rPr lang="en-US" sz="2700">
                  <a:solidFill>
                    <a:srgbClr val="000000"/>
                  </a:solidFill>
                  <a:latin typeface="Garet 1 Bold"/>
                </a:rPr>
                <a:t>Decide on 1-3 goal behaviors and criteria for the DRC</a:t>
              </a:r>
            </a:p>
            <a:p>
              <a:pPr marL="971550" lvl="1" indent="-514350">
                <a:lnSpc>
                  <a:spcPts val="3510"/>
                </a:lnSpc>
                <a:buFont typeface="Courier New"/>
                <a:buChar char="o"/>
              </a:pPr>
              <a:r>
                <a:rPr lang="en-US" sz="2700">
                  <a:solidFill>
                    <a:srgbClr val="000000"/>
                  </a:solidFill>
                  <a:latin typeface="Garet 2 Light"/>
                </a:rPr>
                <a:t>How often is the child currently doing the goal behavior? </a:t>
              </a:r>
              <a:endParaRPr lang="en-US"/>
            </a:p>
            <a:p>
              <a:pPr marL="971550" lvl="1" indent="-514350">
                <a:lnSpc>
                  <a:spcPts val="3510"/>
                </a:lnSpc>
                <a:buFont typeface="Courier New"/>
                <a:buChar char="o"/>
              </a:pPr>
              <a:r>
                <a:rPr lang="en-US" sz="2700">
                  <a:solidFill>
                    <a:srgbClr val="000000"/>
                  </a:solidFill>
                  <a:latin typeface="Garet 2 Light"/>
                </a:rPr>
                <a:t>What is the rating period? When can the child receive feedback about their performance?</a:t>
              </a:r>
            </a:p>
            <a:p>
              <a:pPr marL="971550" lvl="1" indent="-514350">
                <a:lnSpc>
                  <a:spcPts val="3510"/>
                </a:lnSpc>
                <a:buFont typeface="Courier New"/>
                <a:buChar char="o"/>
              </a:pPr>
              <a:r>
                <a:rPr lang="en-US" sz="2700">
                  <a:solidFill>
                    <a:srgbClr val="000000"/>
                  </a:solidFill>
                  <a:latin typeface="Garet 2 Light"/>
                </a:rPr>
                <a:t>What is a reasonable criterion for success for each behavior during the rating period</a:t>
              </a:r>
            </a:p>
            <a:p>
              <a:pPr marL="1428750" lvl="2" indent="-514350">
                <a:lnSpc>
                  <a:spcPts val="3510"/>
                </a:lnSpc>
                <a:buFont typeface="Wingdings"/>
                <a:buChar char="§"/>
              </a:pPr>
              <a:r>
                <a:rPr lang="en-US" sz="2700">
                  <a:solidFill>
                    <a:srgbClr val="000000"/>
                  </a:solidFill>
                  <a:latin typeface="Garet 2 Light"/>
                </a:rPr>
                <a:t>Maximum number of prompts/reminders in a rating period</a:t>
              </a:r>
              <a:endParaRPr lang="en-US" sz="2700">
                <a:latin typeface="Garet 2 Light"/>
              </a:endParaRPr>
            </a:p>
            <a:p>
              <a:pPr marL="1428750" lvl="2" indent="-514350">
                <a:lnSpc>
                  <a:spcPts val="3510"/>
                </a:lnSpc>
                <a:buFont typeface="Wingdings"/>
                <a:buChar char="§"/>
              </a:pPr>
              <a:r>
                <a:rPr lang="en-US" sz="2700">
                  <a:solidFill>
                    <a:srgbClr val="000000"/>
                  </a:solidFill>
                  <a:latin typeface="Garet 2 Light"/>
                </a:rPr>
                <a:t>Good initial criterion is one the child can successfully meet at least 66-75% of the rating periods</a:t>
              </a:r>
            </a:p>
          </p:txBody>
        </p:sp>
      </p:grpSp>
      <p:sp>
        <p:nvSpPr>
          <p:cNvPr id="5" name="Freeform 5"/>
          <p:cNvSpPr/>
          <p:nvPr/>
        </p:nvSpPr>
        <p:spPr>
          <a:xfrm rot="8286739">
            <a:off x="-1518997" y="2923740"/>
            <a:ext cx="5616378" cy="2808189"/>
          </a:xfrm>
          <a:custGeom>
            <a:avLst/>
            <a:gdLst/>
            <a:ahLst/>
            <a:cxnLst/>
            <a:rect l="l" t="t" r="r" b="b"/>
            <a:pathLst>
              <a:path w="5616378" h="2808189">
                <a:moveTo>
                  <a:pt x="0" y="0"/>
                </a:moveTo>
                <a:lnTo>
                  <a:pt x="5616379" y="0"/>
                </a:lnTo>
                <a:lnTo>
                  <a:pt x="5616379" y="2808190"/>
                </a:lnTo>
                <a:lnTo>
                  <a:pt x="0" y="2808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82876" y="4321465"/>
            <a:ext cx="2423218" cy="24232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C58A2"/>
            </a:solidFill>
          </p:spPr>
          <p:txBody>
            <a:bodyPr/>
            <a:lstStyle/>
            <a:p>
              <a:endParaRPr lang="en-US"/>
            </a:p>
          </p:txBody>
        </p:sp>
      </p:grpSp>
    </p:spTree>
    <p:extLst>
      <p:ext uri="{BB962C8B-B14F-4D97-AF65-F5344CB8AC3E}">
        <p14:creationId xmlns:p14="http://schemas.microsoft.com/office/powerpoint/2010/main" val="4184998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p:nvPr/>
        </p:nvGrpSpPr>
        <p:grpSpPr>
          <a:xfrm>
            <a:off x="4571239" y="1006734"/>
            <a:ext cx="13012739" cy="10836681"/>
            <a:chOff x="0" y="-66675"/>
            <a:chExt cx="13189557" cy="14448911"/>
          </a:xfrm>
        </p:grpSpPr>
        <p:sp>
          <p:nvSpPr>
            <p:cNvPr id="3" name="TextBox 3"/>
            <p:cNvSpPr txBox="1"/>
            <p:nvPr/>
          </p:nvSpPr>
          <p:spPr>
            <a:xfrm>
              <a:off x="0" y="-66675"/>
              <a:ext cx="13189557" cy="3000821"/>
            </a:xfrm>
            <a:prstGeom prst="rect">
              <a:avLst/>
            </a:prstGeom>
          </p:spPr>
          <p:txBody>
            <a:bodyPr lIns="0" tIns="0" rIns="0" bIns="0" rtlCol="0" anchor="t">
              <a:spAutoFit/>
            </a:bodyPr>
            <a:lstStyle/>
            <a:p>
              <a:r>
                <a:rPr lang="en-US" sz="7200">
                  <a:latin typeface="HK Grotesk Bold"/>
                </a:rPr>
                <a:t>6 Steps to Establishing a DRC</a:t>
              </a:r>
              <a:endParaRPr lang="en-US">
                <a:ea typeface="Calibri"/>
                <a:cs typeface="Calibri"/>
              </a:endParaRPr>
            </a:p>
            <a:p>
              <a:pPr>
                <a:lnSpc>
                  <a:spcPts val="9099"/>
                </a:lnSpc>
              </a:pPr>
              <a:endParaRPr lang="en-US" sz="6950">
                <a:solidFill>
                  <a:srgbClr val="393838"/>
                </a:solidFill>
                <a:latin typeface="Garet 1"/>
              </a:endParaRPr>
            </a:p>
          </p:txBody>
        </p:sp>
        <p:sp>
          <p:nvSpPr>
            <p:cNvPr id="4" name="TextBox 4"/>
            <p:cNvSpPr txBox="1"/>
            <p:nvPr/>
          </p:nvSpPr>
          <p:spPr>
            <a:xfrm>
              <a:off x="0" y="1825804"/>
              <a:ext cx="13189557" cy="12556432"/>
            </a:xfrm>
            <a:prstGeom prst="rect">
              <a:avLst/>
            </a:prstGeom>
          </p:spPr>
          <p:txBody>
            <a:bodyPr lIns="0" tIns="0" rIns="0" bIns="0" rtlCol="0" anchor="t">
              <a:spAutoFit/>
            </a:bodyPr>
            <a:lstStyle/>
            <a:p>
              <a:pPr>
                <a:lnSpc>
                  <a:spcPts val="3510"/>
                </a:lnSpc>
              </a:pPr>
              <a:r>
                <a:rPr lang="en-US" sz="2700">
                  <a:solidFill>
                    <a:srgbClr val="000000"/>
                  </a:solidFill>
                  <a:latin typeface="Garet 1 Bold"/>
                </a:rPr>
                <a:t>4. Explain the DRC to the child</a:t>
              </a:r>
              <a:endParaRPr lang="en-US" sz="2700">
                <a:latin typeface="Garet 2 Light"/>
                <a:ea typeface="Calibri"/>
                <a:cs typeface="Calibri"/>
              </a:endParaRPr>
            </a:p>
            <a:p>
              <a:pPr lvl="1">
                <a:lnSpc>
                  <a:spcPts val="3510"/>
                </a:lnSpc>
              </a:pPr>
              <a:endParaRPr lang="en-US" sz="2700">
                <a:solidFill>
                  <a:srgbClr val="000000"/>
                </a:solidFill>
                <a:latin typeface="Garet 2 Light"/>
              </a:endParaRPr>
            </a:p>
            <a:p>
              <a:pPr>
                <a:lnSpc>
                  <a:spcPts val="3510"/>
                </a:lnSpc>
              </a:pPr>
              <a:r>
                <a:rPr lang="en-US" sz="2700">
                  <a:solidFill>
                    <a:srgbClr val="000000"/>
                  </a:solidFill>
                  <a:latin typeface="Garet 1 Bold"/>
                </a:rPr>
                <a:t>5. Establish a reward system in school</a:t>
              </a:r>
            </a:p>
            <a:p>
              <a:pPr marL="971550" lvl="1" indent="-514350">
                <a:lnSpc>
                  <a:spcPts val="3510"/>
                </a:lnSpc>
                <a:buFont typeface="Courier New"/>
                <a:buChar char="o"/>
              </a:pPr>
              <a:r>
                <a:rPr lang="en-US" sz="2700">
                  <a:solidFill>
                    <a:srgbClr val="000000"/>
                  </a:solidFill>
                  <a:latin typeface="Garet 2 Light"/>
                </a:rPr>
                <a:t>What rewards can the child receive for meeting goals?</a:t>
              </a:r>
            </a:p>
            <a:p>
              <a:pPr marL="971550" lvl="1" indent="-514350">
                <a:lnSpc>
                  <a:spcPts val="3510"/>
                </a:lnSpc>
                <a:buFont typeface="Courier New"/>
                <a:buChar char="o"/>
              </a:pPr>
              <a:r>
                <a:rPr lang="en-US" sz="2700">
                  <a:solidFill>
                    <a:srgbClr val="000000"/>
                  </a:solidFill>
                  <a:latin typeface="Garet 2 Light"/>
                </a:rPr>
                <a:t>Provide the child with feedback about their performance at the end of each rating period.</a:t>
              </a:r>
              <a:endParaRPr lang="en-US"/>
            </a:p>
            <a:p>
              <a:pPr lvl="1">
                <a:lnSpc>
                  <a:spcPts val="3510"/>
                </a:lnSpc>
              </a:pPr>
              <a:endParaRPr lang="en-US" sz="2700">
                <a:solidFill>
                  <a:srgbClr val="000000"/>
                </a:solidFill>
                <a:latin typeface="Garet 1 Bold"/>
              </a:endParaRPr>
            </a:p>
            <a:p>
              <a:pPr>
                <a:lnSpc>
                  <a:spcPts val="3510"/>
                </a:lnSpc>
              </a:pPr>
              <a:r>
                <a:rPr lang="en-US" sz="2700">
                  <a:solidFill>
                    <a:srgbClr val="000000"/>
                  </a:solidFill>
                  <a:latin typeface="Garet 1 Bold"/>
                </a:rPr>
                <a:t>6. Monitor, modify, and maintain the DRC</a:t>
              </a:r>
            </a:p>
            <a:p>
              <a:pPr marL="971550" lvl="1" indent="-514350">
                <a:lnSpc>
                  <a:spcPts val="3510"/>
                </a:lnSpc>
                <a:buFont typeface="Courier New"/>
                <a:buChar char="o"/>
              </a:pPr>
              <a:r>
                <a:rPr lang="en-US" sz="2700">
                  <a:solidFill>
                    <a:srgbClr val="000000"/>
                  </a:solidFill>
                  <a:latin typeface="Garet 2 Light"/>
                </a:rPr>
                <a:t>When should we modify goal criteria?</a:t>
              </a:r>
            </a:p>
            <a:p>
              <a:pPr marL="1428750" lvl="2" indent="-514350">
                <a:lnSpc>
                  <a:spcPts val="3510"/>
                </a:lnSpc>
                <a:buFont typeface="Wingdings"/>
                <a:buChar char="§"/>
              </a:pPr>
              <a:r>
                <a:rPr lang="en-US" sz="2700">
                  <a:solidFill>
                    <a:srgbClr val="000000"/>
                  </a:solidFill>
                  <a:latin typeface="Garet 2 Light"/>
                </a:rPr>
                <a:t>Make it harder once they meet the criterion regularly (e.g., meets goal &gt;90% of the time for at least 5-7 consecutive school days)</a:t>
              </a:r>
            </a:p>
            <a:p>
              <a:pPr marL="1428750" lvl="2" indent="-514350">
                <a:lnSpc>
                  <a:spcPts val="3510"/>
                </a:lnSpc>
                <a:buFont typeface="Wingdings"/>
                <a:buChar char="§"/>
              </a:pPr>
              <a:r>
                <a:rPr lang="en-US" sz="2700">
                  <a:solidFill>
                    <a:srgbClr val="000000"/>
                  </a:solidFill>
                  <a:latin typeface="Garet 2 Light"/>
                </a:rPr>
                <a:t>Make it easier if they regularly fail to meet criteria.</a:t>
              </a:r>
              <a:endParaRPr lang="en-US" sz="2700">
                <a:latin typeface="Garet 2 Light"/>
                <a:ea typeface="Calibri"/>
                <a:cs typeface="Calibri"/>
              </a:endParaRPr>
            </a:p>
            <a:p>
              <a:pPr marL="1428750" lvl="2" indent="-514350">
                <a:lnSpc>
                  <a:spcPts val="3510"/>
                </a:lnSpc>
                <a:buFont typeface="Wingdings"/>
                <a:buChar char="§"/>
              </a:pPr>
              <a:r>
                <a:rPr lang="en-US" sz="2700">
                  <a:solidFill>
                    <a:srgbClr val="000000"/>
                  </a:solidFill>
                  <a:latin typeface="Garet 2 Light"/>
                </a:rPr>
                <a:t>Remove the goal when the behavior is at an acceptable level and child is consistently meeting their goal. If behavior decreases, readd the behavior to the DRC.</a:t>
              </a:r>
            </a:p>
            <a:p>
              <a:pPr marL="971550" lvl="1" indent="-514350">
                <a:lnSpc>
                  <a:spcPts val="3510"/>
                </a:lnSpc>
                <a:buFont typeface="Courier New"/>
                <a:buChar char="o"/>
              </a:pPr>
              <a:endParaRPr lang="en-US" sz="2700">
                <a:solidFill>
                  <a:srgbClr val="000000"/>
                </a:solidFill>
                <a:latin typeface="Garet 2 Light"/>
              </a:endParaRPr>
            </a:p>
            <a:p>
              <a:pPr marL="971550" lvl="1" indent="-514350">
                <a:lnSpc>
                  <a:spcPts val="3510"/>
                </a:lnSpc>
                <a:buFont typeface="Courier New"/>
                <a:buChar char="o"/>
              </a:pPr>
              <a:endParaRPr lang="en-US" sz="2700">
                <a:solidFill>
                  <a:srgbClr val="000000"/>
                </a:solidFill>
                <a:latin typeface="Garet 1 Bold"/>
              </a:endParaRPr>
            </a:p>
            <a:p>
              <a:pPr marL="514350" indent="-514350">
                <a:lnSpc>
                  <a:spcPts val="3510"/>
                </a:lnSpc>
                <a:buFont typeface="Arial"/>
                <a:buChar char="•"/>
              </a:pPr>
              <a:endParaRPr lang="en-US" sz="2700">
                <a:solidFill>
                  <a:srgbClr val="000000"/>
                </a:solidFill>
                <a:latin typeface="Garet 1 Bold"/>
              </a:endParaRPr>
            </a:p>
            <a:p>
              <a:pPr>
                <a:lnSpc>
                  <a:spcPts val="3510"/>
                </a:lnSpc>
              </a:pPr>
              <a:endParaRPr lang="en-US" sz="2700">
                <a:solidFill>
                  <a:srgbClr val="000000"/>
                </a:solidFill>
                <a:latin typeface="Garet 1 Bold"/>
              </a:endParaRPr>
            </a:p>
            <a:p>
              <a:pPr>
                <a:lnSpc>
                  <a:spcPts val="3510"/>
                </a:lnSpc>
              </a:pPr>
              <a:endParaRPr lang="en-US" sz="2700">
                <a:solidFill>
                  <a:srgbClr val="393838"/>
                </a:solidFill>
                <a:latin typeface="Garet 1 Bold"/>
              </a:endParaRPr>
            </a:p>
          </p:txBody>
        </p:sp>
      </p:grpSp>
      <p:sp>
        <p:nvSpPr>
          <p:cNvPr id="5" name="Freeform 5"/>
          <p:cNvSpPr/>
          <p:nvPr/>
        </p:nvSpPr>
        <p:spPr>
          <a:xfrm rot="8286739">
            <a:off x="-1518997" y="2923740"/>
            <a:ext cx="5616378" cy="2808189"/>
          </a:xfrm>
          <a:custGeom>
            <a:avLst/>
            <a:gdLst/>
            <a:ahLst/>
            <a:cxnLst/>
            <a:rect l="l" t="t" r="r" b="b"/>
            <a:pathLst>
              <a:path w="5616378" h="2808189">
                <a:moveTo>
                  <a:pt x="0" y="0"/>
                </a:moveTo>
                <a:lnTo>
                  <a:pt x="5616379" y="0"/>
                </a:lnTo>
                <a:lnTo>
                  <a:pt x="5616379" y="2808190"/>
                </a:lnTo>
                <a:lnTo>
                  <a:pt x="0" y="2808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82876" y="4321465"/>
            <a:ext cx="2423218" cy="24232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C58A2"/>
            </a:solidFill>
          </p:spPr>
          <p:txBody>
            <a:bodyPr/>
            <a:lstStyle/>
            <a:p>
              <a:endParaRPr lang="en-US"/>
            </a:p>
          </p:txBody>
        </p:sp>
      </p:grpSp>
    </p:spTree>
    <p:extLst>
      <p:ext uri="{BB962C8B-B14F-4D97-AF65-F5344CB8AC3E}">
        <p14:creationId xmlns:p14="http://schemas.microsoft.com/office/powerpoint/2010/main" val="1062727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sp>
        <p:nvSpPr>
          <p:cNvPr id="2" name="Freeform 2"/>
          <p:cNvSpPr/>
          <p:nvPr/>
        </p:nvSpPr>
        <p:spPr>
          <a:xfrm>
            <a:off x="1530140" y="1028700"/>
            <a:ext cx="15227720" cy="8229600"/>
          </a:xfrm>
          <a:custGeom>
            <a:avLst/>
            <a:gdLst/>
            <a:ahLst/>
            <a:cxnLst/>
            <a:rect l="l" t="t" r="r" b="b"/>
            <a:pathLst>
              <a:path w="15227720" h="8229600">
                <a:moveTo>
                  <a:pt x="0" y="0"/>
                </a:moveTo>
                <a:lnTo>
                  <a:pt x="15227720" y="0"/>
                </a:lnTo>
                <a:lnTo>
                  <a:pt x="15227720"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sp>
        <p:nvSpPr>
          <p:cNvPr id="2" name="Freeform 2"/>
          <p:cNvSpPr/>
          <p:nvPr/>
        </p:nvSpPr>
        <p:spPr>
          <a:xfrm>
            <a:off x="1629030" y="362810"/>
            <a:ext cx="15029939" cy="9561380"/>
          </a:xfrm>
          <a:custGeom>
            <a:avLst/>
            <a:gdLst/>
            <a:ahLst/>
            <a:cxnLst/>
            <a:rect l="l" t="t" r="r" b="b"/>
            <a:pathLst>
              <a:path w="15029939" h="9561380">
                <a:moveTo>
                  <a:pt x="0" y="0"/>
                </a:moveTo>
                <a:lnTo>
                  <a:pt x="15029940" y="0"/>
                </a:lnTo>
                <a:lnTo>
                  <a:pt x="15029940" y="9561380"/>
                </a:lnTo>
                <a:lnTo>
                  <a:pt x="0" y="956138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D1631A8-6945-06A5-4983-1E28B3A46F44}"/>
              </a:ext>
            </a:extLst>
          </p:cNvPr>
          <p:cNvSpPr txBox="1"/>
          <p:nvPr/>
        </p:nvSpPr>
        <p:spPr>
          <a:xfrm>
            <a:off x="1921200" y="1718795"/>
            <a:ext cx="6658142" cy="110389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640"/>
              </a:lnSpc>
            </a:pPr>
            <a:r>
              <a:rPr lang="en-US" sz="7200" dirty="0">
                <a:solidFill>
                  <a:srgbClr val="D73739"/>
                </a:solidFill>
                <a:latin typeface="HK Grotesk Bold"/>
              </a:rPr>
              <a:t>Case Example</a:t>
            </a:r>
          </a:p>
        </p:txBody>
      </p:sp>
      <p:sp>
        <p:nvSpPr>
          <p:cNvPr id="3" name="Freeform 6">
            <a:extLst>
              <a:ext uri="{FF2B5EF4-FFF2-40B4-BE49-F238E27FC236}">
                <a16:creationId xmlns:a16="http://schemas.microsoft.com/office/drawing/2014/main" id="{9398E9A6-EBC9-3C93-221B-BBF7095F287F}"/>
              </a:ext>
            </a:extLst>
          </p:cNvPr>
          <p:cNvSpPr/>
          <p:nvPr/>
        </p:nvSpPr>
        <p:spPr>
          <a:xfrm rot="20534946">
            <a:off x="13515820" y="4990703"/>
            <a:ext cx="5218241" cy="5498146"/>
          </a:xfrm>
          <a:custGeom>
            <a:avLst/>
            <a:gdLst/>
            <a:ahLst/>
            <a:cxnLst/>
            <a:rect l="l" t="t" r="r" b="b"/>
            <a:pathLst>
              <a:path w="5218241" h="5498146">
                <a:moveTo>
                  <a:pt x="0" y="0"/>
                </a:moveTo>
                <a:lnTo>
                  <a:pt x="5218240" y="0"/>
                </a:lnTo>
                <a:lnTo>
                  <a:pt x="5218240" y="5498146"/>
                </a:lnTo>
                <a:lnTo>
                  <a:pt x="0" y="5498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Freeform 7">
            <a:extLst>
              <a:ext uri="{FF2B5EF4-FFF2-40B4-BE49-F238E27FC236}">
                <a16:creationId xmlns:a16="http://schemas.microsoft.com/office/drawing/2014/main" id="{929F87C8-6F6C-5EBE-A07B-484CF8E3271F}"/>
              </a:ext>
            </a:extLst>
          </p:cNvPr>
          <p:cNvSpPr/>
          <p:nvPr/>
        </p:nvSpPr>
        <p:spPr>
          <a:xfrm>
            <a:off x="-446060" y="7739776"/>
            <a:ext cx="1110111" cy="1176418"/>
          </a:xfrm>
          <a:custGeom>
            <a:avLst/>
            <a:gdLst/>
            <a:ahLst/>
            <a:cxnLst/>
            <a:rect l="l" t="t" r="r" b="b"/>
            <a:pathLst>
              <a:path w="1110111" h="1176418">
                <a:moveTo>
                  <a:pt x="0" y="0"/>
                </a:moveTo>
                <a:lnTo>
                  <a:pt x="1110111" y="0"/>
                </a:lnTo>
                <a:lnTo>
                  <a:pt x="1110111" y="1176418"/>
                </a:lnTo>
                <a:lnTo>
                  <a:pt x="0" y="1176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reeform 8">
            <a:extLst>
              <a:ext uri="{FF2B5EF4-FFF2-40B4-BE49-F238E27FC236}">
                <a16:creationId xmlns:a16="http://schemas.microsoft.com/office/drawing/2014/main" id="{0C38D6D6-E626-4883-C8F4-E3284417A0B5}"/>
              </a:ext>
            </a:extLst>
          </p:cNvPr>
          <p:cNvSpPr/>
          <p:nvPr/>
        </p:nvSpPr>
        <p:spPr>
          <a:xfrm>
            <a:off x="6259540" y="-201850"/>
            <a:ext cx="1905000" cy="1991920"/>
          </a:xfrm>
          <a:custGeom>
            <a:avLst/>
            <a:gdLst/>
            <a:ahLst/>
            <a:cxnLst/>
            <a:rect l="l" t="t" r="r" b="b"/>
            <a:pathLst>
              <a:path w="1905000" h="1991920">
                <a:moveTo>
                  <a:pt x="0" y="0"/>
                </a:moveTo>
                <a:lnTo>
                  <a:pt x="1905000" y="0"/>
                </a:lnTo>
                <a:lnTo>
                  <a:pt x="1905000" y="1991920"/>
                </a:lnTo>
                <a:lnTo>
                  <a:pt x="0" y="1991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 name="Group 5">
            <a:extLst>
              <a:ext uri="{FF2B5EF4-FFF2-40B4-BE49-F238E27FC236}">
                <a16:creationId xmlns:a16="http://schemas.microsoft.com/office/drawing/2014/main" id="{13CEE5DC-6B9B-C6D0-9506-152C2E94D7E0}"/>
              </a:ext>
            </a:extLst>
          </p:cNvPr>
          <p:cNvGrpSpPr>
            <a:grpSpLocks noChangeAspect="1"/>
          </p:cNvGrpSpPr>
          <p:nvPr/>
        </p:nvGrpSpPr>
        <p:grpSpPr>
          <a:xfrm>
            <a:off x="9609084" y="2964793"/>
            <a:ext cx="5878232" cy="5657850"/>
            <a:chOff x="30480" y="591820"/>
            <a:chExt cx="12736830" cy="12259310"/>
          </a:xfrm>
        </p:grpSpPr>
        <p:sp>
          <p:nvSpPr>
            <p:cNvPr id="8" name="Freeform 14">
              <a:extLst>
                <a:ext uri="{FF2B5EF4-FFF2-40B4-BE49-F238E27FC236}">
                  <a16:creationId xmlns:a16="http://schemas.microsoft.com/office/drawing/2014/main" id="{28A15DDA-BA75-60AF-55F4-EBF542C2B81D}"/>
                </a:ext>
              </a:extLst>
            </p:cNvPr>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19307" t="-5134" r="-18820" b="5134"/>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 name="TextBox 5">
            <a:extLst>
              <a:ext uri="{FF2B5EF4-FFF2-40B4-BE49-F238E27FC236}">
                <a16:creationId xmlns:a16="http://schemas.microsoft.com/office/drawing/2014/main" id="{469E7833-0967-80F9-B3BF-BEC225354F46}"/>
              </a:ext>
            </a:extLst>
          </p:cNvPr>
          <p:cNvSpPr txBox="1"/>
          <p:nvPr/>
        </p:nvSpPr>
        <p:spPr>
          <a:xfrm>
            <a:off x="1503915" y="3195843"/>
            <a:ext cx="7486154" cy="280653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60"/>
              </a:lnSpc>
            </a:pPr>
            <a:r>
              <a:rPr lang="en-US" sz="3200" spc="19" dirty="0">
                <a:solidFill>
                  <a:srgbClr val="292828"/>
                </a:solidFill>
                <a:latin typeface="Heebo Light"/>
                <a:cs typeface="Heebo Light"/>
              </a:rPr>
              <a:t>Johnny is in 1st grade. He is very social and a good friend, but he often talks to his peers when the teacher is talking. He loves contributing to class but frequently blurts out answers before being called on. In addition, when faced with challenging work, Johnny often gets frustrated and rips up his worksheets.</a:t>
            </a:r>
          </a:p>
        </p:txBody>
      </p:sp>
    </p:spTree>
    <p:extLst>
      <p:ext uri="{BB962C8B-B14F-4D97-AF65-F5344CB8AC3E}">
        <p14:creationId xmlns:p14="http://schemas.microsoft.com/office/powerpoint/2010/main" val="2324345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tudents looking through a microscope">
            <a:extLst>
              <a:ext uri="{FF2B5EF4-FFF2-40B4-BE49-F238E27FC236}">
                <a16:creationId xmlns:a16="http://schemas.microsoft.com/office/drawing/2014/main" id="{406BDF3C-4DBD-B8E3-F893-E79934BF2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02" y="1681316"/>
            <a:ext cx="45339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07F726-92A9-297A-043D-E2C07A1BE83C}"/>
              </a:ext>
            </a:extLst>
          </p:cNvPr>
          <p:cNvSpPr txBox="1"/>
          <p:nvPr/>
        </p:nvSpPr>
        <p:spPr>
          <a:xfrm>
            <a:off x="2852383" y="3412593"/>
            <a:ext cx="9144000" cy="4154984"/>
          </a:xfrm>
          <a:prstGeom prst="rect">
            <a:avLst/>
          </a:prstGeom>
          <a:noFill/>
        </p:spPr>
        <p:txBody>
          <a:bodyPr wrap="square">
            <a:spAutoFit/>
          </a:bodyPr>
          <a:lstStyle/>
          <a:p>
            <a:r>
              <a:rPr lang="en-US" sz="4400" b="0" i="0" u="none" strike="noStrike" dirty="0">
                <a:solidFill>
                  <a:srgbClr val="292828"/>
                </a:solidFill>
                <a:effectLst/>
                <a:latin typeface="Heebo Light" pitchFamily="2" charset="-79"/>
              </a:rPr>
              <a:t>Carol is in 8th grade. She is very smart, but her grades do not reflect this because she often forgets to turn in her homework. She often comes to class unprepared without her laptop or textbooks.</a:t>
            </a:r>
            <a:endParaRPr lang="en-US" sz="4400" dirty="0"/>
          </a:p>
        </p:txBody>
      </p:sp>
      <p:sp>
        <p:nvSpPr>
          <p:cNvPr id="7" name="TextBox 6">
            <a:extLst>
              <a:ext uri="{FF2B5EF4-FFF2-40B4-BE49-F238E27FC236}">
                <a16:creationId xmlns:a16="http://schemas.microsoft.com/office/drawing/2014/main" id="{C4DE6502-3E7F-1ABA-2918-3732FF473628}"/>
              </a:ext>
            </a:extLst>
          </p:cNvPr>
          <p:cNvSpPr txBox="1"/>
          <p:nvPr/>
        </p:nvSpPr>
        <p:spPr>
          <a:xfrm>
            <a:off x="3257143" y="1484592"/>
            <a:ext cx="9144000" cy="1173206"/>
          </a:xfrm>
          <a:prstGeom prst="rect">
            <a:avLst/>
          </a:prstGeom>
          <a:noFill/>
        </p:spPr>
        <p:txBody>
          <a:bodyPr wrap="square">
            <a:spAutoFit/>
          </a:bodyPr>
          <a:lstStyle/>
          <a:p>
            <a:pPr algn="ctr">
              <a:lnSpc>
                <a:spcPts val="8640"/>
              </a:lnSpc>
            </a:pPr>
            <a:r>
              <a:rPr lang="en-US" sz="6600" dirty="0">
                <a:solidFill>
                  <a:srgbClr val="D73739"/>
                </a:solidFill>
                <a:latin typeface="HK Grotesk Bold"/>
              </a:rPr>
              <a:t>Case Example</a:t>
            </a:r>
          </a:p>
        </p:txBody>
      </p:sp>
      <p:sp>
        <p:nvSpPr>
          <p:cNvPr id="8" name="Freeform 8">
            <a:extLst>
              <a:ext uri="{FF2B5EF4-FFF2-40B4-BE49-F238E27FC236}">
                <a16:creationId xmlns:a16="http://schemas.microsoft.com/office/drawing/2014/main" id="{18DD6134-3FC5-720B-F361-A2B30E42E0CF}"/>
              </a:ext>
            </a:extLst>
          </p:cNvPr>
          <p:cNvSpPr/>
          <p:nvPr/>
        </p:nvSpPr>
        <p:spPr>
          <a:xfrm>
            <a:off x="1209868" y="1075235"/>
            <a:ext cx="1905000" cy="1991920"/>
          </a:xfrm>
          <a:custGeom>
            <a:avLst/>
            <a:gdLst/>
            <a:ahLst/>
            <a:cxnLst/>
            <a:rect l="l" t="t" r="r" b="b"/>
            <a:pathLst>
              <a:path w="1905000" h="1991920">
                <a:moveTo>
                  <a:pt x="0" y="0"/>
                </a:moveTo>
                <a:lnTo>
                  <a:pt x="1905000" y="0"/>
                </a:lnTo>
                <a:lnTo>
                  <a:pt x="1905000" y="1991920"/>
                </a:lnTo>
                <a:lnTo>
                  <a:pt x="0" y="1991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6">
            <a:extLst>
              <a:ext uri="{FF2B5EF4-FFF2-40B4-BE49-F238E27FC236}">
                <a16:creationId xmlns:a16="http://schemas.microsoft.com/office/drawing/2014/main" id="{DC3A5A46-596A-CA0D-70FA-F220D3D9F730}"/>
              </a:ext>
            </a:extLst>
          </p:cNvPr>
          <p:cNvSpPr/>
          <p:nvPr/>
        </p:nvSpPr>
        <p:spPr>
          <a:xfrm rot="20534946">
            <a:off x="12587772" y="4676805"/>
            <a:ext cx="5218241" cy="5498146"/>
          </a:xfrm>
          <a:custGeom>
            <a:avLst/>
            <a:gdLst/>
            <a:ahLst/>
            <a:cxnLst/>
            <a:rect l="l" t="t" r="r" b="b"/>
            <a:pathLst>
              <a:path w="5218241" h="5498146">
                <a:moveTo>
                  <a:pt x="0" y="0"/>
                </a:moveTo>
                <a:lnTo>
                  <a:pt x="5218240" y="0"/>
                </a:lnTo>
                <a:lnTo>
                  <a:pt x="5218240" y="5498146"/>
                </a:lnTo>
                <a:lnTo>
                  <a:pt x="0" y="54981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894237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sp>
        <p:nvSpPr>
          <p:cNvPr id="2" name="AutoShape 2"/>
          <p:cNvSpPr/>
          <p:nvPr/>
        </p:nvSpPr>
        <p:spPr>
          <a:xfrm>
            <a:off x="9580723" y="7114447"/>
            <a:ext cx="5534725" cy="2143853"/>
          </a:xfrm>
          <a:prstGeom prst="rect">
            <a:avLst/>
          </a:prstGeom>
          <a:solidFill>
            <a:srgbClr val="98BD5B"/>
          </a:solidFill>
        </p:spPr>
        <p:txBody>
          <a:bodyPr/>
          <a:lstStyle/>
          <a:p>
            <a:endParaRPr lang="en-US"/>
          </a:p>
        </p:txBody>
      </p:sp>
      <p:grpSp>
        <p:nvGrpSpPr>
          <p:cNvPr id="3" name="Group 3"/>
          <p:cNvGrpSpPr/>
          <p:nvPr/>
        </p:nvGrpSpPr>
        <p:grpSpPr>
          <a:xfrm>
            <a:off x="6850679" y="6907888"/>
            <a:ext cx="1214819" cy="121481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DE7"/>
            </a:solidFill>
          </p:spPr>
          <p:txBody>
            <a:bodyPr/>
            <a:lstStyle/>
            <a:p>
              <a:endParaRPr lang="en-US"/>
            </a:p>
          </p:txBody>
        </p:sp>
      </p:grpSp>
      <p:sp>
        <p:nvSpPr>
          <p:cNvPr id="5" name="TextBox 5"/>
          <p:cNvSpPr txBox="1"/>
          <p:nvPr/>
        </p:nvSpPr>
        <p:spPr>
          <a:xfrm>
            <a:off x="1028700" y="962025"/>
            <a:ext cx="14977264" cy="1156335"/>
          </a:xfrm>
          <a:prstGeom prst="rect">
            <a:avLst/>
          </a:prstGeom>
        </p:spPr>
        <p:txBody>
          <a:bodyPr lIns="0" tIns="0" rIns="0" bIns="0" rtlCol="0" anchor="t">
            <a:spAutoFit/>
          </a:bodyPr>
          <a:lstStyle/>
          <a:p>
            <a:pPr>
              <a:lnSpc>
                <a:spcPts val="9360"/>
              </a:lnSpc>
            </a:pPr>
            <a:r>
              <a:rPr lang="en-US" sz="7200">
                <a:solidFill>
                  <a:srgbClr val="393838"/>
                </a:solidFill>
                <a:latin typeface="Garet 1"/>
              </a:rPr>
              <a:t>Most Common Roadblocks</a:t>
            </a:r>
          </a:p>
        </p:txBody>
      </p:sp>
      <p:sp>
        <p:nvSpPr>
          <p:cNvPr id="6" name="TextBox 6"/>
          <p:cNvSpPr txBox="1"/>
          <p:nvPr/>
        </p:nvSpPr>
        <p:spPr>
          <a:xfrm>
            <a:off x="1028700" y="4409119"/>
            <a:ext cx="2655794" cy="2331720"/>
          </a:xfrm>
          <a:prstGeom prst="rect">
            <a:avLst/>
          </a:prstGeom>
        </p:spPr>
        <p:txBody>
          <a:bodyPr lIns="0" tIns="0" rIns="0" bIns="0" rtlCol="0" anchor="t">
            <a:spAutoFit/>
          </a:bodyPr>
          <a:lstStyle/>
          <a:p>
            <a:pPr>
              <a:lnSpc>
                <a:spcPts val="3120"/>
              </a:lnSpc>
            </a:pPr>
            <a:r>
              <a:rPr lang="en-US" sz="2400">
                <a:solidFill>
                  <a:srgbClr val="393838"/>
                </a:solidFill>
                <a:latin typeface="Garet 1"/>
              </a:rPr>
              <a:t>Teacher Implementation (regular feedback from teacher to child is key)</a:t>
            </a:r>
          </a:p>
        </p:txBody>
      </p:sp>
      <p:sp>
        <p:nvSpPr>
          <p:cNvPr id="7" name="TextBox 7"/>
          <p:cNvSpPr txBox="1"/>
          <p:nvPr/>
        </p:nvSpPr>
        <p:spPr>
          <a:xfrm>
            <a:off x="7816103" y="4409119"/>
            <a:ext cx="2655794" cy="2331720"/>
          </a:xfrm>
          <a:prstGeom prst="rect">
            <a:avLst/>
          </a:prstGeom>
        </p:spPr>
        <p:txBody>
          <a:bodyPr lIns="0" tIns="0" rIns="0" bIns="0" rtlCol="0" anchor="t">
            <a:spAutoFit/>
          </a:bodyPr>
          <a:lstStyle/>
          <a:p>
            <a:pPr>
              <a:lnSpc>
                <a:spcPts val="3120"/>
              </a:lnSpc>
            </a:pPr>
            <a:r>
              <a:rPr lang="en-US" sz="2400">
                <a:solidFill>
                  <a:srgbClr val="393838"/>
                </a:solidFill>
                <a:latin typeface="Garet 1"/>
              </a:rPr>
              <a:t>Intervals between feedback too long (child loses interval and crashes)</a:t>
            </a:r>
          </a:p>
        </p:txBody>
      </p:sp>
      <p:sp>
        <p:nvSpPr>
          <p:cNvPr id="8" name="TextBox 8"/>
          <p:cNvSpPr txBox="1"/>
          <p:nvPr/>
        </p:nvSpPr>
        <p:spPr>
          <a:xfrm>
            <a:off x="4422402" y="4409119"/>
            <a:ext cx="2655794" cy="1550670"/>
          </a:xfrm>
          <a:prstGeom prst="rect">
            <a:avLst/>
          </a:prstGeom>
        </p:spPr>
        <p:txBody>
          <a:bodyPr lIns="0" tIns="0" rIns="0" bIns="0" rtlCol="0" anchor="t">
            <a:spAutoFit/>
          </a:bodyPr>
          <a:lstStyle/>
          <a:p>
            <a:pPr>
              <a:lnSpc>
                <a:spcPts val="3120"/>
              </a:lnSpc>
            </a:pPr>
            <a:r>
              <a:rPr lang="en-US" sz="2400">
                <a:solidFill>
                  <a:srgbClr val="393838"/>
                </a:solidFill>
                <a:latin typeface="Garet 1"/>
              </a:rPr>
              <a:t>Goals are un-achievable (warning sign is all red days)</a:t>
            </a:r>
          </a:p>
        </p:txBody>
      </p:sp>
      <p:sp>
        <p:nvSpPr>
          <p:cNvPr id="9" name="TextBox 9"/>
          <p:cNvSpPr txBox="1"/>
          <p:nvPr/>
        </p:nvSpPr>
        <p:spPr>
          <a:xfrm>
            <a:off x="11209805" y="4409119"/>
            <a:ext cx="2655794" cy="1550670"/>
          </a:xfrm>
          <a:prstGeom prst="rect">
            <a:avLst/>
          </a:prstGeom>
        </p:spPr>
        <p:txBody>
          <a:bodyPr lIns="0" tIns="0" rIns="0" bIns="0" rtlCol="0" anchor="t">
            <a:spAutoFit/>
          </a:bodyPr>
          <a:lstStyle/>
          <a:p>
            <a:pPr>
              <a:lnSpc>
                <a:spcPts val="3120"/>
              </a:lnSpc>
            </a:pPr>
            <a:r>
              <a:rPr lang="en-US" sz="2400">
                <a:solidFill>
                  <a:srgbClr val="393838"/>
                </a:solidFill>
                <a:latin typeface="Garet 1"/>
              </a:rPr>
              <a:t>Rewards unattainable (too many big-ticket items)</a:t>
            </a:r>
          </a:p>
        </p:txBody>
      </p:sp>
      <p:sp>
        <p:nvSpPr>
          <p:cNvPr id="10" name="TextBox 10"/>
          <p:cNvSpPr txBox="1"/>
          <p:nvPr/>
        </p:nvSpPr>
        <p:spPr>
          <a:xfrm>
            <a:off x="14603506" y="4409119"/>
            <a:ext cx="2655794" cy="1980670"/>
          </a:xfrm>
          <a:prstGeom prst="rect">
            <a:avLst/>
          </a:prstGeom>
        </p:spPr>
        <p:txBody>
          <a:bodyPr lIns="0" tIns="0" rIns="0" bIns="0" rtlCol="0" anchor="t">
            <a:spAutoFit/>
          </a:bodyPr>
          <a:lstStyle/>
          <a:p>
            <a:pPr>
              <a:lnSpc>
                <a:spcPts val="3120"/>
              </a:lnSpc>
            </a:pPr>
            <a:r>
              <a:rPr lang="en-US" sz="2400" dirty="0">
                <a:solidFill>
                  <a:srgbClr val="393838"/>
                </a:solidFill>
                <a:latin typeface="Garet 1"/>
              </a:rPr>
              <a:t>Parents not delivering rewards at home in a timely manner</a:t>
            </a:r>
          </a:p>
        </p:txBody>
      </p:sp>
      <p:sp>
        <p:nvSpPr>
          <p:cNvPr id="11" name="Freeform 11"/>
          <p:cNvSpPr/>
          <p:nvPr/>
        </p:nvSpPr>
        <p:spPr>
          <a:xfrm flipH="1" flipV="1">
            <a:off x="15105922" y="7114447"/>
            <a:ext cx="2155610" cy="2143853"/>
          </a:xfrm>
          <a:custGeom>
            <a:avLst/>
            <a:gdLst/>
            <a:ahLst/>
            <a:cxnLst/>
            <a:rect l="l" t="t" r="r" b="b"/>
            <a:pathLst>
              <a:path w="2155610" h="2143853">
                <a:moveTo>
                  <a:pt x="2155611" y="2143853"/>
                </a:moveTo>
                <a:lnTo>
                  <a:pt x="0" y="2143853"/>
                </a:lnTo>
                <a:lnTo>
                  <a:pt x="0" y="0"/>
                </a:lnTo>
                <a:lnTo>
                  <a:pt x="2155611" y="0"/>
                </a:lnTo>
                <a:lnTo>
                  <a:pt x="2155611" y="21438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flipV="1">
            <a:off x="3170384" y="7114447"/>
            <a:ext cx="4287705" cy="2143853"/>
          </a:xfrm>
          <a:custGeom>
            <a:avLst/>
            <a:gdLst/>
            <a:ahLst/>
            <a:cxnLst/>
            <a:rect l="l" t="t" r="r" b="b"/>
            <a:pathLst>
              <a:path w="4287705" h="2143853">
                <a:moveTo>
                  <a:pt x="0" y="2143853"/>
                </a:moveTo>
                <a:lnTo>
                  <a:pt x="4287705" y="2143853"/>
                </a:lnTo>
                <a:lnTo>
                  <a:pt x="4287705" y="0"/>
                </a:lnTo>
                <a:lnTo>
                  <a:pt x="0" y="0"/>
                </a:lnTo>
                <a:lnTo>
                  <a:pt x="0" y="214385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5400000">
            <a:off x="1038225" y="7126141"/>
            <a:ext cx="2132159" cy="2132159"/>
          </a:xfrm>
          <a:custGeom>
            <a:avLst/>
            <a:gdLst/>
            <a:ahLst/>
            <a:cxnLst/>
            <a:rect l="l" t="t" r="r" b="b"/>
            <a:pathLst>
              <a:path w="2132159" h="2132159">
                <a:moveTo>
                  <a:pt x="0" y="0"/>
                </a:moveTo>
                <a:lnTo>
                  <a:pt x="2132159" y="0"/>
                </a:lnTo>
                <a:lnTo>
                  <a:pt x="2132159" y="2132159"/>
                </a:lnTo>
                <a:lnTo>
                  <a:pt x="0" y="2132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7448564" y="7114447"/>
            <a:ext cx="2143853" cy="2143853"/>
          </a:xfrm>
          <a:custGeom>
            <a:avLst/>
            <a:gdLst/>
            <a:ahLst/>
            <a:cxnLst/>
            <a:rect l="l" t="t" r="r" b="b"/>
            <a:pathLst>
              <a:path w="2143853" h="2143853">
                <a:moveTo>
                  <a:pt x="0" y="0"/>
                </a:moveTo>
                <a:lnTo>
                  <a:pt x="2143853" y="0"/>
                </a:lnTo>
                <a:lnTo>
                  <a:pt x="2143853" y="2143853"/>
                </a:lnTo>
                <a:lnTo>
                  <a:pt x="0" y="2143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5"/>
          <p:cNvPicPr>
            <a:picLocks noChangeAspect="1"/>
          </p:cNvPicPr>
          <p:nvPr/>
        </p:nvPicPr>
        <p:blipFill>
          <a:blip r:embed="rId10"/>
          <a:srcRect/>
          <a:stretch>
            <a:fillRect/>
          </a:stretch>
        </p:blipFill>
        <p:spPr>
          <a:xfrm>
            <a:off x="1092882" y="3519145"/>
            <a:ext cx="653444" cy="598927"/>
          </a:xfrm>
          <a:prstGeom prst="rect">
            <a:avLst/>
          </a:prstGeom>
        </p:spPr>
      </p:pic>
      <p:pic>
        <p:nvPicPr>
          <p:cNvPr id="16" name="Picture 16"/>
          <p:cNvPicPr>
            <a:picLocks noChangeAspect="1"/>
          </p:cNvPicPr>
          <p:nvPr/>
        </p:nvPicPr>
        <p:blipFill>
          <a:blip r:embed="rId11"/>
          <a:srcRect/>
          <a:stretch>
            <a:fillRect/>
          </a:stretch>
        </p:blipFill>
        <p:spPr>
          <a:xfrm>
            <a:off x="4422402" y="3494684"/>
            <a:ext cx="653444" cy="647851"/>
          </a:xfrm>
          <a:prstGeom prst="rect">
            <a:avLst/>
          </a:prstGeom>
        </p:spPr>
      </p:pic>
      <p:pic>
        <p:nvPicPr>
          <p:cNvPr id="17" name="Picture 17"/>
          <p:cNvPicPr>
            <a:picLocks noChangeAspect="1"/>
          </p:cNvPicPr>
          <p:nvPr/>
        </p:nvPicPr>
        <p:blipFill>
          <a:blip r:embed="rId12"/>
          <a:srcRect/>
          <a:stretch>
            <a:fillRect/>
          </a:stretch>
        </p:blipFill>
        <p:spPr>
          <a:xfrm>
            <a:off x="11209805" y="3536406"/>
            <a:ext cx="584317" cy="564405"/>
          </a:xfrm>
          <a:prstGeom prst="rect">
            <a:avLst/>
          </a:prstGeom>
        </p:spPr>
      </p:pic>
      <p:pic>
        <p:nvPicPr>
          <p:cNvPr id="18" name="Picture 18"/>
          <p:cNvPicPr>
            <a:picLocks noChangeAspect="1"/>
          </p:cNvPicPr>
          <p:nvPr/>
        </p:nvPicPr>
        <p:blipFill>
          <a:blip r:embed="rId13"/>
          <a:srcRect/>
          <a:stretch>
            <a:fillRect/>
          </a:stretch>
        </p:blipFill>
        <p:spPr>
          <a:xfrm>
            <a:off x="7816103" y="3632462"/>
            <a:ext cx="735077" cy="468349"/>
          </a:xfrm>
          <a:prstGeom prst="rect">
            <a:avLst/>
          </a:prstGeom>
        </p:spPr>
      </p:pic>
      <p:pic>
        <p:nvPicPr>
          <p:cNvPr id="19" name="Picture 19"/>
          <p:cNvPicPr>
            <a:picLocks noChangeAspect="1"/>
          </p:cNvPicPr>
          <p:nvPr/>
        </p:nvPicPr>
        <p:blipFill>
          <a:blip r:embed="rId14"/>
          <a:srcRect/>
          <a:stretch>
            <a:fillRect/>
          </a:stretch>
        </p:blipFill>
        <p:spPr>
          <a:xfrm>
            <a:off x="14603506" y="3413813"/>
            <a:ext cx="781808" cy="8095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grpSp>
        <p:nvGrpSpPr>
          <p:cNvPr id="2" name="Group 2"/>
          <p:cNvGrpSpPr/>
          <p:nvPr/>
        </p:nvGrpSpPr>
        <p:grpSpPr>
          <a:xfrm>
            <a:off x="1814642" y="3688346"/>
            <a:ext cx="7523166" cy="3492591"/>
            <a:chOff x="0" y="0"/>
            <a:chExt cx="10030888" cy="4656788"/>
          </a:xfrm>
        </p:grpSpPr>
        <p:sp>
          <p:nvSpPr>
            <p:cNvPr id="3" name="TextBox 3"/>
            <p:cNvSpPr txBox="1"/>
            <p:nvPr/>
          </p:nvSpPr>
          <p:spPr>
            <a:xfrm>
              <a:off x="0" y="0"/>
              <a:ext cx="10030888" cy="2921000"/>
            </a:xfrm>
            <a:prstGeom prst="rect">
              <a:avLst/>
            </a:prstGeom>
          </p:spPr>
          <p:txBody>
            <a:bodyPr lIns="0" tIns="0" rIns="0" bIns="0" rtlCol="0" anchor="t">
              <a:spAutoFit/>
            </a:bodyPr>
            <a:lstStyle/>
            <a:p>
              <a:pPr algn="ctr">
                <a:lnSpc>
                  <a:spcPts val="8640"/>
                </a:lnSpc>
              </a:pPr>
              <a:r>
                <a:rPr lang="en-US" sz="7200">
                  <a:solidFill>
                    <a:srgbClr val="393838"/>
                  </a:solidFill>
                  <a:latin typeface="Garet 1"/>
                </a:rPr>
                <a:t>The Brain and ADHD</a:t>
              </a:r>
            </a:p>
          </p:txBody>
        </p:sp>
        <p:sp>
          <p:nvSpPr>
            <p:cNvPr id="4" name="TextBox 4"/>
            <p:cNvSpPr txBox="1"/>
            <p:nvPr/>
          </p:nvSpPr>
          <p:spPr>
            <a:xfrm>
              <a:off x="0" y="3163479"/>
              <a:ext cx="10030888" cy="1493308"/>
            </a:xfrm>
            <a:prstGeom prst="rect">
              <a:avLst/>
            </a:prstGeom>
          </p:spPr>
          <p:txBody>
            <a:bodyPr lIns="0" tIns="0" rIns="0" bIns="0" rtlCol="0" anchor="t">
              <a:spAutoFit/>
            </a:bodyPr>
            <a:lstStyle/>
            <a:p>
              <a:pPr algn="ctr">
                <a:lnSpc>
                  <a:spcPts val="4550"/>
                </a:lnSpc>
              </a:pPr>
              <a:r>
                <a:rPr lang="en-US" sz="3500">
                  <a:solidFill>
                    <a:srgbClr val="393838"/>
                  </a:solidFill>
                  <a:latin typeface="Garet 1"/>
                </a:rPr>
                <a:t>Behavioral Interventions can have a </a:t>
              </a:r>
              <a:r>
                <a:rPr lang="en-US" sz="3500">
                  <a:solidFill>
                    <a:srgbClr val="393838"/>
                  </a:solidFill>
                  <a:latin typeface="Garet 1 Bold"/>
                </a:rPr>
                <a:t>neurological</a:t>
              </a:r>
              <a:r>
                <a:rPr lang="en-US" sz="3500">
                  <a:solidFill>
                    <a:srgbClr val="393838"/>
                  </a:solidFill>
                  <a:latin typeface="Garet 1"/>
                </a:rPr>
                <a:t> impact</a:t>
              </a:r>
            </a:p>
          </p:txBody>
        </p:sp>
      </p:grpSp>
      <p:sp>
        <p:nvSpPr>
          <p:cNvPr id="5" name="Freeform 5"/>
          <p:cNvSpPr/>
          <p:nvPr/>
        </p:nvSpPr>
        <p:spPr>
          <a:xfrm flipH="1">
            <a:off x="10945868" y="2318311"/>
            <a:ext cx="2743200" cy="2743200"/>
          </a:xfrm>
          <a:custGeom>
            <a:avLst/>
            <a:gdLst/>
            <a:ahLst/>
            <a:cxnLst/>
            <a:rect l="l" t="t" r="r" b="b"/>
            <a:pathLst>
              <a:path w="2743200" h="2743200">
                <a:moveTo>
                  <a:pt x="2743200" y="0"/>
                </a:moveTo>
                <a:lnTo>
                  <a:pt x="0" y="0"/>
                </a:lnTo>
                <a:lnTo>
                  <a:pt x="0" y="2743200"/>
                </a:lnTo>
                <a:lnTo>
                  <a:pt x="2743200" y="2743200"/>
                </a:lnTo>
                <a:lnTo>
                  <a:pt x="2743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679543" y="2318311"/>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V="1">
            <a:off x="10945868" y="5042461"/>
            <a:ext cx="2743200" cy="2743200"/>
          </a:xfrm>
          <a:custGeom>
            <a:avLst/>
            <a:gdLst/>
            <a:ahLst/>
            <a:cxnLst/>
            <a:rect l="l" t="t" r="r" b="b"/>
            <a:pathLst>
              <a:path w="2743200" h="2743200">
                <a:moveTo>
                  <a:pt x="0" y="2743200"/>
                </a:moveTo>
                <a:lnTo>
                  <a:pt x="2743200" y="2743200"/>
                </a:lnTo>
                <a:lnTo>
                  <a:pt x="2743200" y="0"/>
                </a:lnTo>
                <a:lnTo>
                  <a:pt x="0" y="0"/>
                </a:lnTo>
                <a:lnTo>
                  <a:pt x="0" y="27432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flipV="1">
            <a:off x="13679543" y="5042461"/>
            <a:ext cx="2743200" cy="2743200"/>
          </a:xfrm>
          <a:custGeom>
            <a:avLst/>
            <a:gdLst/>
            <a:ahLst/>
            <a:cxnLst/>
            <a:rect l="l" t="t" r="r" b="b"/>
            <a:pathLst>
              <a:path w="2743200" h="2743200">
                <a:moveTo>
                  <a:pt x="2743200" y="2743200"/>
                </a:moveTo>
                <a:lnTo>
                  <a:pt x="0" y="2743200"/>
                </a:lnTo>
                <a:lnTo>
                  <a:pt x="0" y="0"/>
                </a:lnTo>
                <a:lnTo>
                  <a:pt x="2743200" y="0"/>
                </a:lnTo>
                <a:lnTo>
                  <a:pt x="2743200" y="27432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9"/>
          <p:cNvGrpSpPr/>
          <p:nvPr/>
        </p:nvGrpSpPr>
        <p:grpSpPr>
          <a:xfrm>
            <a:off x="12591648" y="1092272"/>
            <a:ext cx="2170150" cy="217015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
        <p:nvSpPr>
          <p:cNvPr id="11" name="Freeform 11"/>
          <p:cNvSpPr/>
          <p:nvPr/>
        </p:nvSpPr>
        <p:spPr>
          <a:xfrm rot="-10800000">
            <a:off x="12317468" y="7785661"/>
            <a:ext cx="2818133" cy="1409066"/>
          </a:xfrm>
          <a:custGeom>
            <a:avLst/>
            <a:gdLst/>
            <a:ahLst/>
            <a:cxnLst/>
            <a:rect l="l" t="t" r="r" b="b"/>
            <a:pathLst>
              <a:path w="2818133" h="1409066">
                <a:moveTo>
                  <a:pt x="0" y="0"/>
                </a:moveTo>
                <a:lnTo>
                  <a:pt x="2818133" y="0"/>
                </a:lnTo>
                <a:lnTo>
                  <a:pt x="2818133" y="1409067"/>
                </a:lnTo>
                <a:lnTo>
                  <a:pt x="0" y="1409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sp>
        <p:nvSpPr>
          <p:cNvPr id="2" name="AutoShape 2"/>
          <p:cNvSpPr/>
          <p:nvPr/>
        </p:nvSpPr>
        <p:spPr>
          <a:xfrm>
            <a:off x="9571198" y="650889"/>
            <a:ext cx="5534725" cy="2143853"/>
          </a:xfrm>
          <a:prstGeom prst="rect">
            <a:avLst/>
          </a:prstGeom>
          <a:solidFill>
            <a:srgbClr val="98BD5B"/>
          </a:solidFill>
        </p:spPr>
        <p:txBody>
          <a:bodyPr/>
          <a:lstStyle/>
          <a:p>
            <a:endParaRPr lang="en-US"/>
          </a:p>
        </p:txBody>
      </p:sp>
      <p:grpSp>
        <p:nvGrpSpPr>
          <p:cNvPr id="3" name="Group 3"/>
          <p:cNvGrpSpPr/>
          <p:nvPr/>
        </p:nvGrpSpPr>
        <p:grpSpPr>
          <a:xfrm>
            <a:off x="6841154" y="444330"/>
            <a:ext cx="1214819" cy="121481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DE7"/>
            </a:solidFill>
          </p:spPr>
          <p:txBody>
            <a:bodyPr/>
            <a:lstStyle/>
            <a:p>
              <a:endParaRPr lang="en-US"/>
            </a:p>
          </p:txBody>
        </p:sp>
      </p:grpSp>
      <p:sp>
        <p:nvSpPr>
          <p:cNvPr id="5" name="TextBox 5"/>
          <p:cNvSpPr txBox="1"/>
          <p:nvPr/>
        </p:nvSpPr>
        <p:spPr>
          <a:xfrm>
            <a:off x="954139" y="8247623"/>
            <a:ext cx="14977264" cy="1156335"/>
          </a:xfrm>
          <a:prstGeom prst="rect">
            <a:avLst/>
          </a:prstGeom>
        </p:spPr>
        <p:txBody>
          <a:bodyPr lIns="0" tIns="0" rIns="0" bIns="0" rtlCol="0" anchor="t">
            <a:spAutoFit/>
          </a:bodyPr>
          <a:lstStyle/>
          <a:p>
            <a:pPr>
              <a:lnSpc>
                <a:spcPts val="9360"/>
              </a:lnSpc>
            </a:pPr>
            <a:r>
              <a:rPr lang="en-US" sz="7200">
                <a:solidFill>
                  <a:srgbClr val="393838"/>
                </a:solidFill>
                <a:latin typeface="Garet 1"/>
              </a:rPr>
              <a:t>Roadblock Solutions</a:t>
            </a:r>
          </a:p>
        </p:txBody>
      </p:sp>
      <p:sp>
        <p:nvSpPr>
          <p:cNvPr id="6" name="TextBox 6"/>
          <p:cNvSpPr txBox="1"/>
          <p:nvPr/>
        </p:nvSpPr>
        <p:spPr>
          <a:xfrm>
            <a:off x="1028700" y="4813484"/>
            <a:ext cx="2655794" cy="2722245"/>
          </a:xfrm>
          <a:prstGeom prst="rect">
            <a:avLst/>
          </a:prstGeom>
        </p:spPr>
        <p:txBody>
          <a:bodyPr lIns="0" tIns="0" rIns="0" bIns="0" rtlCol="0" anchor="t">
            <a:spAutoFit/>
          </a:bodyPr>
          <a:lstStyle/>
          <a:p>
            <a:pPr>
              <a:lnSpc>
                <a:spcPts val="3120"/>
              </a:lnSpc>
            </a:pPr>
            <a:r>
              <a:rPr lang="en-US" sz="2400">
                <a:solidFill>
                  <a:srgbClr val="393838"/>
                </a:solidFill>
                <a:latin typeface="Garet 1"/>
              </a:rPr>
              <a:t>Have parent talk to teacher about giving feedback (bring in school psychologist or counselor)</a:t>
            </a:r>
          </a:p>
        </p:txBody>
      </p:sp>
      <p:sp>
        <p:nvSpPr>
          <p:cNvPr id="7" name="TextBox 7"/>
          <p:cNvSpPr txBox="1"/>
          <p:nvPr/>
        </p:nvSpPr>
        <p:spPr>
          <a:xfrm>
            <a:off x="7816103" y="4813484"/>
            <a:ext cx="2655794" cy="1941195"/>
          </a:xfrm>
          <a:prstGeom prst="rect">
            <a:avLst/>
          </a:prstGeom>
        </p:spPr>
        <p:txBody>
          <a:bodyPr lIns="0" tIns="0" rIns="0" bIns="0" rtlCol="0" anchor="t">
            <a:spAutoFit/>
          </a:bodyPr>
          <a:lstStyle/>
          <a:p>
            <a:pPr>
              <a:lnSpc>
                <a:spcPts val="3120"/>
              </a:lnSpc>
            </a:pPr>
            <a:r>
              <a:rPr lang="en-US" sz="2400">
                <a:solidFill>
                  <a:srgbClr val="393838"/>
                </a:solidFill>
                <a:latin typeface="Garet 1"/>
              </a:rPr>
              <a:t>Shorten intervals - provide feedback more frequently</a:t>
            </a:r>
          </a:p>
        </p:txBody>
      </p:sp>
      <p:sp>
        <p:nvSpPr>
          <p:cNvPr id="8" name="TextBox 8"/>
          <p:cNvSpPr txBox="1"/>
          <p:nvPr/>
        </p:nvSpPr>
        <p:spPr>
          <a:xfrm>
            <a:off x="4422402" y="4813484"/>
            <a:ext cx="2655794" cy="2722245"/>
          </a:xfrm>
          <a:prstGeom prst="rect">
            <a:avLst/>
          </a:prstGeom>
        </p:spPr>
        <p:txBody>
          <a:bodyPr lIns="0" tIns="0" rIns="0" bIns="0" rtlCol="0" anchor="t">
            <a:spAutoFit/>
          </a:bodyPr>
          <a:lstStyle/>
          <a:p>
            <a:pPr>
              <a:lnSpc>
                <a:spcPts val="3120"/>
              </a:lnSpc>
            </a:pPr>
            <a:r>
              <a:rPr lang="en-US" sz="2400">
                <a:solidFill>
                  <a:srgbClr val="393838"/>
                </a:solidFill>
                <a:latin typeface="Garet 1"/>
              </a:rPr>
              <a:t>Raise number of prompts allowed; decrease number of "Yes" needed for reward</a:t>
            </a:r>
          </a:p>
        </p:txBody>
      </p:sp>
      <p:sp>
        <p:nvSpPr>
          <p:cNvPr id="9" name="TextBox 9"/>
          <p:cNvSpPr txBox="1"/>
          <p:nvPr/>
        </p:nvSpPr>
        <p:spPr>
          <a:xfrm>
            <a:off x="11209805" y="4813484"/>
            <a:ext cx="2655794" cy="1160145"/>
          </a:xfrm>
          <a:prstGeom prst="rect">
            <a:avLst/>
          </a:prstGeom>
        </p:spPr>
        <p:txBody>
          <a:bodyPr lIns="0" tIns="0" rIns="0" bIns="0" rtlCol="0" anchor="t">
            <a:spAutoFit/>
          </a:bodyPr>
          <a:lstStyle/>
          <a:p>
            <a:pPr>
              <a:lnSpc>
                <a:spcPts val="3120"/>
              </a:lnSpc>
            </a:pPr>
            <a:r>
              <a:rPr lang="en-US" sz="2400">
                <a:solidFill>
                  <a:srgbClr val="393838"/>
                </a:solidFill>
                <a:latin typeface="Garet 1"/>
              </a:rPr>
              <a:t>Add small, daily rewards that are no or low-cost</a:t>
            </a:r>
          </a:p>
        </p:txBody>
      </p:sp>
      <p:sp>
        <p:nvSpPr>
          <p:cNvPr id="10" name="TextBox 10"/>
          <p:cNvSpPr txBox="1"/>
          <p:nvPr/>
        </p:nvSpPr>
        <p:spPr>
          <a:xfrm>
            <a:off x="14603506" y="4813484"/>
            <a:ext cx="2655794" cy="2331720"/>
          </a:xfrm>
          <a:prstGeom prst="rect">
            <a:avLst/>
          </a:prstGeom>
        </p:spPr>
        <p:txBody>
          <a:bodyPr lIns="0" tIns="0" rIns="0" bIns="0" rtlCol="0" anchor="t">
            <a:spAutoFit/>
          </a:bodyPr>
          <a:lstStyle/>
          <a:p>
            <a:pPr>
              <a:lnSpc>
                <a:spcPts val="3120"/>
              </a:lnSpc>
            </a:pPr>
            <a:r>
              <a:rPr lang="en-US" sz="2400">
                <a:solidFill>
                  <a:srgbClr val="393838"/>
                </a:solidFill>
                <a:latin typeface="Garet 1"/>
              </a:rPr>
              <a:t>Encourage parents to deliver rewards (frame like a paycheck for the child)</a:t>
            </a:r>
          </a:p>
        </p:txBody>
      </p:sp>
      <p:sp>
        <p:nvSpPr>
          <p:cNvPr id="11" name="Freeform 11"/>
          <p:cNvSpPr/>
          <p:nvPr/>
        </p:nvSpPr>
        <p:spPr>
          <a:xfrm flipH="1" flipV="1">
            <a:off x="15096397" y="650889"/>
            <a:ext cx="2155610" cy="2143853"/>
          </a:xfrm>
          <a:custGeom>
            <a:avLst/>
            <a:gdLst/>
            <a:ahLst/>
            <a:cxnLst/>
            <a:rect l="l" t="t" r="r" b="b"/>
            <a:pathLst>
              <a:path w="2155610" h="2143853">
                <a:moveTo>
                  <a:pt x="2155611" y="2143853"/>
                </a:moveTo>
                <a:lnTo>
                  <a:pt x="0" y="2143853"/>
                </a:lnTo>
                <a:lnTo>
                  <a:pt x="0" y="0"/>
                </a:lnTo>
                <a:lnTo>
                  <a:pt x="2155611" y="0"/>
                </a:lnTo>
                <a:lnTo>
                  <a:pt x="2155611" y="21438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flipV="1">
            <a:off x="3160859" y="650889"/>
            <a:ext cx="4287705" cy="2143853"/>
          </a:xfrm>
          <a:custGeom>
            <a:avLst/>
            <a:gdLst/>
            <a:ahLst/>
            <a:cxnLst/>
            <a:rect l="l" t="t" r="r" b="b"/>
            <a:pathLst>
              <a:path w="4287705" h="2143853">
                <a:moveTo>
                  <a:pt x="0" y="2143853"/>
                </a:moveTo>
                <a:lnTo>
                  <a:pt x="4287705" y="2143853"/>
                </a:lnTo>
                <a:lnTo>
                  <a:pt x="4287705" y="0"/>
                </a:lnTo>
                <a:lnTo>
                  <a:pt x="0" y="0"/>
                </a:lnTo>
                <a:lnTo>
                  <a:pt x="0" y="214385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5400000">
            <a:off x="1028700" y="662583"/>
            <a:ext cx="2132159" cy="2132159"/>
          </a:xfrm>
          <a:custGeom>
            <a:avLst/>
            <a:gdLst/>
            <a:ahLst/>
            <a:cxnLst/>
            <a:rect l="l" t="t" r="r" b="b"/>
            <a:pathLst>
              <a:path w="2132159" h="2132159">
                <a:moveTo>
                  <a:pt x="0" y="0"/>
                </a:moveTo>
                <a:lnTo>
                  <a:pt x="2132159" y="0"/>
                </a:lnTo>
                <a:lnTo>
                  <a:pt x="2132159" y="2132159"/>
                </a:lnTo>
                <a:lnTo>
                  <a:pt x="0" y="2132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7439039" y="650889"/>
            <a:ext cx="2143853" cy="2143853"/>
          </a:xfrm>
          <a:custGeom>
            <a:avLst/>
            <a:gdLst/>
            <a:ahLst/>
            <a:cxnLst/>
            <a:rect l="l" t="t" r="r" b="b"/>
            <a:pathLst>
              <a:path w="2143853" h="2143853">
                <a:moveTo>
                  <a:pt x="0" y="0"/>
                </a:moveTo>
                <a:lnTo>
                  <a:pt x="2143853" y="0"/>
                </a:lnTo>
                <a:lnTo>
                  <a:pt x="2143853" y="2143853"/>
                </a:lnTo>
                <a:lnTo>
                  <a:pt x="0" y="2143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5"/>
          <p:cNvPicPr>
            <a:picLocks noChangeAspect="1"/>
          </p:cNvPicPr>
          <p:nvPr/>
        </p:nvPicPr>
        <p:blipFill>
          <a:blip r:embed="rId10"/>
          <a:srcRect/>
          <a:stretch>
            <a:fillRect/>
          </a:stretch>
        </p:blipFill>
        <p:spPr>
          <a:xfrm>
            <a:off x="1092882" y="3923511"/>
            <a:ext cx="653444" cy="598927"/>
          </a:xfrm>
          <a:prstGeom prst="rect">
            <a:avLst/>
          </a:prstGeom>
        </p:spPr>
      </p:pic>
      <p:pic>
        <p:nvPicPr>
          <p:cNvPr id="16" name="Picture 16"/>
          <p:cNvPicPr>
            <a:picLocks noChangeAspect="1"/>
          </p:cNvPicPr>
          <p:nvPr/>
        </p:nvPicPr>
        <p:blipFill>
          <a:blip r:embed="rId11"/>
          <a:srcRect/>
          <a:stretch>
            <a:fillRect/>
          </a:stretch>
        </p:blipFill>
        <p:spPr>
          <a:xfrm>
            <a:off x="4422402" y="3899049"/>
            <a:ext cx="653444" cy="647851"/>
          </a:xfrm>
          <a:prstGeom prst="rect">
            <a:avLst/>
          </a:prstGeom>
        </p:spPr>
      </p:pic>
      <p:pic>
        <p:nvPicPr>
          <p:cNvPr id="17" name="Picture 17"/>
          <p:cNvPicPr>
            <a:picLocks noChangeAspect="1"/>
          </p:cNvPicPr>
          <p:nvPr/>
        </p:nvPicPr>
        <p:blipFill>
          <a:blip r:embed="rId12"/>
          <a:srcRect/>
          <a:stretch>
            <a:fillRect/>
          </a:stretch>
        </p:blipFill>
        <p:spPr>
          <a:xfrm>
            <a:off x="11209805" y="3940772"/>
            <a:ext cx="584317" cy="564405"/>
          </a:xfrm>
          <a:prstGeom prst="rect">
            <a:avLst/>
          </a:prstGeom>
        </p:spPr>
      </p:pic>
      <p:pic>
        <p:nvPicPr>
          <p:cNvPr id="18" name="Picture 18"/>
          <p:cNvPicPr>
            <a:picLocks noChangeAspect="1"/>
          </p:cNvPicPr>
          <p:nvPr/>
        </p:nvPicPr>
        <p:blipFill>
          <a:blip r:embed="rId13"/>
          <a:srcRect/>
          <a:stretch>
            <a:fillRect/>
          </a:stretch>
        </p:blipFill>
        <p:spPr>
          <a:xfrm>
            <a:off x="7816103" y="4036827"/>
            <a:ext cx="735077" cy="468349"/>
          </a:xfrm>
          <a:prstGeom prst="rect">
            <a:avLst/>
          </a:prstGeom>
        </p:spPr>
      </p:pic>
      <p:pic>
        <p:nvPicPr>
          <p:cNvPr id="19" name="Picture 19"/>
          <p:cNvPicPr>
            <a:picLocks noChangeAspect="1"/>
          </p:cNvPicPr>
          <p:nvPr/>
        </p:nvPicPr>
        <p:blipFill>
          <a:blip r:embed="rId14"/>
          <a:srcRect/>
          <a:stretch>
            <a:fillRect/>
          </a:stretch>
        </p:blipFill>
        <p:spPr>
          <a:xfrm>
            <a:off x="14603506" y="3818178"/>
            <a:ext cx="781808" cy="80959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D9483"/>
        </a:solidFill>
        <a:effectLst/>
      </p:bgPr>
    </p:bg>
    <p:spTree>
      <p:nvGrpSpPr>
        <p:cNvPr id="1" name=""/>
        <p:cNvGrpSpPr/>
        <p:nvPr/>
      </p:nvGrpSpPr>
      <p:grpSpPr>
        <a:xfrm>
          <a:off x="0" y="0"/>
          <a:ext cx="0" cy="0"/>
          <a:chOff x="0" y="0"/>
          <a:chExt cx="0" cy="0"/>
        </a:xfrm>
      </p:grpSpPr>
      <p:grpSp>
        <p:nvGrpSpPr>
          <p:cNvPr id="2" name="Group 2"/>
          <p:cNvGrpSpPr/>
          <p:nvPr/>
        </p:nvGrpSpPr>
        <p:grpSpPr>
          <a:xfrm>
            <a:off x="6776484" y="1995953"/>
            <a:ext cx="10923742" cy="5399458"/>
            <a:chOff x="0" y="0"/>
            <a:chExt cx="14564989" cy="7199277"/>
          </a:xfrm>
        </p:grpSpPr>
        <p:sp>
          <p:nvSpPr>
            <p:cNvPr id="3" name="TextBox 3"/>
            <p:cNvSpPr txBox="1"/>
            <p:nvPr/>
          </p:nvSpPr>
          <p:spPr>
            <a:xfrm>
              <a:off x="0" y="0"/>
              <a:ext cx="14564989" cy="1504685"/>
            </a:xfrm>
            <a:prstGeom prst="rect">
              <a:avLst/>
            </a:prstGeom>
          </p:spPr>
          <p:txBody>
            <a:bodyPr lIns="0" tIns="0" rIns="0" bIns="0" rtlCol="0" anchor="t">
              <a:spAutoFit/>
            </a:bodyPr>
            <a:lstStyle/>
            <a:p>
              <a:pPr>
                <a:lnSpc>
                  <a:spcPts val="8759"/>
                </a:lnSpc>
              </a:pPr>
              <a:r>
                <a:rPr lang="en-US" sz="7299" dirty="0">
                  <a:solidFill>
                    <a:srgbClr val="FFFDE7"/>
                  </a:solidFill>
                  <a:latin typeface="Garet 1"/>
                </a:rPr>
                <a:t>Additional Resources</a:t>
              </a:r>
            </a:p>
          </p:txBody>
        </p:sp>
        <p:sp>
          <p:nvSpPr>
            <p:cNvPr id="4" name="TextBox 4"/>
            <p:cNvSpPr txBox="1"/>
            <p:nvPr/>
          </p:nvSpPr>
          <p:spPr>
            <a:xfrm>
              <a:off x="9807" y="1877308"/>
              <a:ext cx="10441146" cy="5321969"/>
            </a:xfrm>
            <a:prstGeom prst="rect">
              <a:avLst/>
            </a:prstGeom>
          </p:spPr>
          <p:txBody>
            <a:bodyPr lIns="0" tIns="0" rIns="0" bIns="0" rtlCol="0" anchor="t">
              <a:spAutoFit/>
            </a:bodyPr>
            <a:lstStyle/>
            <a:p>
              <a:pPr>
                <a:lnSpc>
                  <a:spcPts val="3900"/>
                </a:lnSpc>
              </a:pPr>
              <a:r>
                <a:rPr lang="en-US" sz="3000" dirty="0">
                  <a:solidFill>
                    <a:srgbClr val="FFFDE7"/>
                  </a:solidFill>
                  <a:latin typeface="Garet 2 Light"/>
                </a:rPr>
                <a:t>Since this is short - here are ways to continue learning about ADHD and growing your toolkit: </a:t>
              </a:r>
            </a:p>
            <a:p>
              <a:pPr>
                <a:lnSpc>
                  <a:spcPts val="3900"/>
                </a:lnSpc>
              </a:pPr>
              <a:endParaRPr lang="en-US" sz="3000" dirty="0">
                <a:solidFill>
                  <a:srgbClr val="FFFDE7"/>
                </a:solidFill>
                <a:latin typeface="Garet 2 Light"/>
              </a:endParaRPr>
            </a:p>
            <a:p>
              <a:pPr marL="647700" lvl="1" indent="-323850">
                <a:lnSpc>
                  <a:spcPts val="3900"/>
                </a:lnSpc>
                <a:buFont typeface="Arial"/>
                <a:buChar char="•"/>
              </a:pPr>
              <a:r>
                <a:rPr lang="en-US" sz="3000" dirty="0">
                  <a:solidFill>
                    <a:srgbClr val="FFFDE7"/>
                  </a:solidFill>
                  <a:latin typeface="Garet 2 Light"/>
                </a:rPr>
                <a:t>Coursera: </a:t>
              </a:r>
              <a:r>
                <a:rPr lang="en-US" sz="3000" u="sng" dirty="0">
                  <a:solidFill>
                    <a:srgbClr val="FFFDE7"/>
                  </a:solidFill>
                  <a:latin typeface="Garet 2 Light"/>
                  <a:hlinkClick r:id="rId2" tooltip="https://www.coursera.org/learn/adhd-treatment"/>
                </a:rPr>
                <a:t>ADHD Everyday Strategies for Elementary Students</a:t>
              </a:r>
              <a:r>
                <a:rPr lang="en-US" sz="3000" u="sng" dirty="0">
                  <a:solidFill>
                    <a:srgbClr val="FFFDE7"/>
                  </a:solidFill>
                  <a:latin typeface="Garet 2 Light"/>
                </a:rPr>
                <a:t> </a:t>
              </a:r>
            </a:p>
            <a:p>
              <a:pPr marL="647700" lvl="1" indent="-323850">
                <a:lnSpc>
                  <a:spcPts val="3900"/>
                </a:lnSpc>
                <a:buFont typeface="Arial"/>
                <a:buChar char="•"/>
              </a:pPr>
              <a:r>
                <a:rPr lang="en-US" sz="3000" dirty="0">
                  <a:solidFill>
                    <a:srgbClr val="FFFDE7"/>
                  </a:solidFill>
                  <a:latin typeface="Garet 2"/>
                  <a:hlinkClick r:id="rId3"/>
                </a:rPr>
                <a:t>CHADD</a:t>
              </a:r>
              <a:r>
                <a:rPr lang="en-US" sz="3000" dirty="0">
                  <a:solidFill>
                    <a:srgbClr val="FFFDE7"/>
                  </a:solidFill>
                  <a:latin typeface="Garet 2"/>
                </a:rPr>
                <a:t> </a:t>
              </a:r>
            </a:p>
            <a:p>
              <a:pPr marL="647700" lvl="1" indent="-323850">
                <a:lnSpc>
                  <a:spcPts val="3900"/>
                </a:lnSpc>
                <a:buFont typeface="Arial"/>
                <a:buChar char="•"/>
              </a:pPr>
              <a:r>
                <a:rPr lang="en-US" sz="3000" u="sng" dirty="0">
                  <a:solidFill>
                    <a:srgbClr val="FFFDE7"/>
                  </a:solidFill>
                  <a:latin typeface="Garet 2"/>
                  <a:hlinkClick r:id="rId4" tooltip="https://chadd.org/teacher-to-teacher/"/>
                </a:rPr>
                <a:t>Positive Parenting Program</a:t>
              </a:r>
              <a:endParaRPr lang="en-US" sz="3000" u="sng" dirty="0">
                <a:solidFill>
                  <a:srgbClr val="FFFDE7"/>
                </a:solidFill>
                <a:latin typeface="Garet 2"/>
                <a:hlinkClick r:id="rId5" tooltip="https://chadd.org/teacher-to-teacher/"/>
              </a:endParaRPr>
            </a:p>
          </p:txBody>
        </p:sp>
      </p:grpSp>
      <p:sp>
        <p:nvSpPr>
          <p:cNvPr id="5" name="Freeform 5"/>
          <p:cNvSpPr/>
          <p:nvPr/>
        </p:nvSpPr>
        <p:spPr>
          <a:xfrm flipH="1">
            <a:off x="1028700" y="1995953"/>
            <a:ext cx="2164180" cy="2164180"/>
          </a:xfrm>
          <a:custGeom>
            <a:avLst/>
            <a:gdLst/>
            <a:ahLst/>
            <a:cxnLst/>
            <a:rect l="l" t="t" r="r" b="b"/>
            <a:pathLst>
              <a:path w="2164180" h="2164180">
                <a:moveTo>
                  <a:pt x="2164180" y="0"/>
                </a:moveTo>
                <a:lnTo>
                  <a:pt x="0" y="0"/>
                </a:lnTo>
                <a:lnTo>
                  <a:pt x="0" y="2164181"/>
                </a:lnTo>
                <a:lnTo>
                  <a:pt x="2164180" y="2164181"/>
                </a:lnTo>
                <a:lnTo>
                  <a:pt x="21641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185366" y="1995953"/>
            <a:ext cx="2164180" cy="2164180"/>
          </a:xfrm>
          <a:custGeom>
            <a:avLst/>
            <a:gdLst/>
            <a:ahLst/>
            <a:cxnLst/>
            <a:rect l="l" t="t" r="r" b="b"/>
            <a:pathLst>
              <a:path w="2164180" h="2164180">
                <a:moveTo>
                  <a:pt x="0" y="0"/>
                </a:moveTo>
                <a:lnTo>
                  <a:pt x="2164180" y="0"/>
                </a:lnTo>
                <a:lnTo>
                  <a:pt x="2164180" y="2164181"/>
                </a:lnTo>
                <a:lnTo>
                  <a:pt x="0" y="2164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2197374" y="898976"/>
            <a:ext cx="1971535" cy="1971535"/>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966"/>
            </a:solidFill>
          </p:spPr>
          <p:txBody>
            <a:bodyPr/>
            <a:lstStyle/>
            <a:p>
              <a:endParaRPr lang="en-US"/>
            </a:p>
          </p:txBody>
        </p:sp>
      </p:grpSp>
      <p:sp>
        <p:nvSpPr>
          <p:cNvPr id="9" name="Freeform 9"/>
          <p:cNvSpPr/>
          <p:nvPr/>
        </p:nvSpPr>
        <p:spPr>
          <a:xfrm flipV="1">
            <a:off x="1028700" y="4160134"/>
            <a:ext cx="4320846" cy="2160423"/>
          </a:xfrm>
          <a:custGeom>
            <a:avLst/>
            <a:gdLst/>
            <a:ahLst/>
            <a:cxnLst/>
            <a:rect l="l" t="t" r="r" b="b"/>
            <a:pathLst>
              <a:path w="4320846" h="2160423">
                <a:moveTo>
                  <a:pt x="0" y="2160423"/>
                </a:moveTo>
                <a:lnTo>
                  <a:pt x="4320846" y="2160423"/>
                </a:lnTo>
                <a:lnTo>
                  <a:pt x="4320846" y="0"/>
                </a:lnTo>
                <a:lnTo>
                  <a:pt x="0" y="0"/>
                </a:lnTo>
                <a:lnTo>
                  <a:pt x="0" y="2160423"/>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flipV="1">
            <a:off x="1028700" y="6323272"/>
            <a:ext cx="4320846" cy="2160423"/>
          </a:xfrm>
          <a:custGeom>
            <a:avLst/>
            <a:gdLst/>
            <a:ahLst/>
            <a:cxnLst/>
            <a:rect l="l" t="t" r="r" b="b"/>
            <a:pathLst>
              <a:path w="4320846" h="2160423">
                <a:moveTo>
                  <a:pt x="0" y="2160423"/>
                </a:moveTo>
                <a:lnTo>
                  <a:pt x="4320846" y="2160423"/>
                </a:lnTo>
                <a:lnTo>
                  <a:pt x="4320846" y="0"/>
                </a:lnTo>
                <a:lnTo>
                  <a:pt x="0" y="0"/>
                </a:lnTo>
                <a:lnTo>
                  <a:pt x="0" y="2160423"/>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AutoShape 11"/>
          <p:cNvSpPr/>
          <p:nvPr/>
        </p:nvSpPr>
        <p:spPr>
          <a:xfrm>
            <a:off x="1028700" y="8483695"/>
            <a:ext cx="4320846" cy="774605"/>
          </a:xfrm>
          <a:prstGeom prst="rect">
            <a:avLst/>
          </a:prstGeom>
          <a:solidFill>
            <a:srgbClr val="FFC966"/>
          </a:solid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grpSp>
        <p:nvGrpSpPr>
          <p:cNvPr id="2" name="Group 2"/>
          <p:cNvGrpSpPr/>
          <p:nvPr/>
        </p:nvGrpSpPr>
        <p:grpSpPr>
          <a:xfrm>
            <a:off x="6185953" y="1655454"/>
            <a:ext cx="9892168" cy="7928744"/>
            <a:chOff x="0" y="0"/>
            <a:chExt cx="13189557" cy="10571659"/>
          </a:xfrm>
        </p:grpSpPr>
        <p:sp>
          <p:nvSpPr>
            <p:cNvPr id="3" name="TextBox 3"/>
            <p:cNvSpPr txBox="1"/>
            <p:nvPr/>
          </p:nvSpPr>
          <p:spPr>
            <a:xfrm>
              <a:off x="0" y="-66675"/>
              <a:ext cx="13189557" cy="1484842"/>
            </a:xfrm>
            <a:prstGeom prst="rect">
              <a:avLst/>
            </a:prstGeom>
          </p:spPr>
          <p:txBody>
            <a:bodyPr lIns="0" tIns="0" rIns="0" bIns="0" rtlCol="0" anchor="t">
              <a:spAutoFit/>
            </a:bodyPr>
            <a:lstStyle/>
            <a:p>
              <a:pPr>
                <a:lnSpc>
                  <a:spcPts val="9099"/>
                </a:lnSpc>
              </a:pPr>
              <a:r>
                <a:rPr lang="en-US" sz="6999">
                  <a:solidFill>
                    <a:srgbClr val="393838"/>
                  </a:solidFill>
                  <a:latin typeface="Garet 1"/>
                </a:rPr>
                <a:t>Center for ADHD</a:t>
              </a:r>
            </a:p>
          </p:txBody>
        </p:sp>
        <p:sp>
          <p:nvSpPr>
            <p:cNvPr id="4" name="TextBox 4"/>
            <p:cNvSpPr txBox="1"/>
            <p:nvPr/>
          </p:nvSpPr>
          <p:spPr>
            <a:xfrm>
              <a:off x="0" y="1825804"/>
              <a:ext cx="13189557" cy="8745855"/>
            </a:xfrm>
            <a:prstGeom prst="rect">
              <a:avLst/>
            </a:prstGeom>
          </p:spPr>
          <p:txBody>
            <a:bodyPr lIns="0" tIns="0" rIns="0" bIns="0" rtlCol="0" anchor="t">
              <a:spAutoFit/>
            </a:bodyPr>
            <a:lstStyle/>
            <a:p>
              <a:pPr>
                <a:lnSpc>
                  <a:spcPts val="3510"/>
                </a:lnSpc>
              </a:pPr>
              <a:r>
                <a:rPr lang="en-US" sz="2700">
                  <a:solidFill>
                    <a:srgbClr val="393838"/>
                  </a:solidFill>
                  <a:latin typeface="Garet 1 Bold"/>
                </a:rPr>
                <a:t>Assessment</a:t>
              </a:r>
            </a:p>
            <a:p>
              <a:pPr marL="582932" lvl="1" indent="-291466">
                <a:lnSpc>
                  <a:spcPts val="3510"/>
                </a:lnSpc>
                <a:buFont typeface="Arial"/>
                <a:buChar char="•"/>
              </a:pPr>
              <a:r>
                <a:rPr lang="en-US" sz="2700">
                  <a:solidFill>
                    <a:srgbClr val="393838"/>
                  </a:solidFill>
                  <a:latin typeface="Garet 1"/>
                </a:rPr>
                <a:t>Diagnostic Evaluations (4 Stages)</a:t>
              </a:r>
            </a:p>
            <a:p>
              <a:pPr>
                <a:lnSpc>
                  <a:spcPts val="3510"/>
                </a:lnSpc>
              </a:pPr>
              <a:r>
                <a:rPr lang="en-US" sz="2700">
                  <a:solidFill>
                    <a:srgbClr val="393838"/>
                  </a:solidFill>
                  <a:latin typeface="Garet 1 Bold"/>
                </a:rPr>
                <a:t>Group Treatments</a:t>
              </a:r>
            </a:p>
            <a:p>
              <a:pPr marL="582932" lvl="1" indent="-291466">
                <a:lnSpc>
                  <a:spcPts val="3510"/>
                </a:lnSpc>
                <a:buFont typeface="Arial"/>
                <a:buChar char="•"/>
              </a:pPr>
              <a:r>
                <a:rPr lang="en-US" sz="2700">
                  <a:solidFill>
                    <a:srgbClr val="393838"/>
                  </a:solidFill>
                  <a:latin typeface="Garet 1"/>
                </a:rPr>
                <a:t>Understanding and Managing ADHD Parent Group (Preschool and Elementary)</a:t>
              </a:r>
            </a:p>
            <a:p>
              <a:pPr marL="582932" lvl="1" indent="-291466">
                <a:lnSpc>
                  <a:spcPts val="3510"/>
                </a:lnSpc>
                <a:buFont typeface="Arial"/>
                <a:buChar char="•"/>
              </a:pPr>
              <a:r>
                <a:rPr lang="en-US" sz="2700">
                  <a:solidFill>
                    <a:srgbClr val="393838"/>
                  </a:solidFill>
                  <a:latin typeface="Garet 1"/>
                </a:rPr>
                <a:t>Academic Success In Middle/High School Groups</a:t>
              </a:r>
            </a:p>
            <a:p>
              <a:pPr>
                <a:lnSpc>
                  <a:spcPts val="3510"/>
                </a:lnSpc>
              </a:pPr>
              <a:r>
                <a:rPr lang="en-US" sz="2700">
                  <a:solidFill>
                    <a:srgbClr val="393838"/>
                  </a:solidFill>
                  <a:latin typeface="Garet 1 Bold"/>
                </a:rPr>
                <a:t>Individual/Family Therapy</a:t>
              </a:r>
            </a:p>
            <a:p>
              <a:pPr marL="582932" lvl="1" indent="-291466">
                <a:lnSpc>
                  <a:spcPts val="3510"/>
                </a:lnSpc>
                <a:buFont typeface="Arial"/>
                <a:buChar char="•"/>
              </a:pPr>
              <a:r>
                <a:rPr lang="en-US" sz="2700">
                  <a:solidFill>
                    <a:srgbClr val="393838"/>
                  </a:solidFill>
                  <a:latin typeface="Garet 1"/>
                </a:rPr>
                <a:t>Individual/Family Therapy</a:t>
              </a:r>
            </a:p>
            <a:p>
              <a:pPr marL="582932" lvl="1" indent="-291466">
                <a:lnSpc>
                  <a:spcPts val="3510"/>
                </a:lnSpc>
                <a:buFont typeface="Arial"/>
                <a:buChar char="•"/>
              </a:pPr>
              <a:r>
                <a:rPr lang="en-US" sz="2700">
                  <a:solidFill>
                    <a:srgbClr val="393838"/>
                  </a:solidFill>
                  <a:latin typeface="Garet 1"/>
                </a:rPr>
                <a:t>Parent-Child Interaction Therapy (limited)</a:t>
              </a:r>
            </a:p>
            <a:p>
              <a:pPr>
                <a:lnSpc>
                  <a:spcPts val="3510"/>
                </a:lnSpc>
              </a:pPr>
              <a:r>
                <a:rPr lang="en-US" sz="2700">
                  <a:solidFill>
                    <a:srgbClr val="393838"/>
                  </a:solidFill>
                  <a:latin typeface="Garet 1 Bold"/>
                </a:rPr>
                <a:t>Specialty Services</a:t>
              </a:r>
            </a:p>
            <a:p>
              <a:pPr marL="582932" lvl="1" indent="-291466">
                <a:lnSpc>
                  <a:spcPts val="3510"/>
                </a:lnSpc>
                <a:buFont typeface="Arial"/>
                <a:buChar char="•"/>
              </a:pPr>
              <a:r>
                <a:rPr lang="en-US" sz="2700">
                  <a:solidFill>
                    <a:srgbClr val="393838"/>
                  </a:solidFill>
                  <a:latin typeface="Garet 1"/>
                </a:rPr>
                <a:t>Cognitive disengagement syndrome service</a:t>
              </a:r>
            </a:p>
            <a:p>
              <a:pPr marL="582932" lvl="1" indent="-291466">
                <a:lnSpc>
                  <a:spcPts val="3510"/>
                </a:lnSpc>
                <a:buFont typeface="Arial"/>
                <a:buChar char="•"/>
              </a:pPr>
              <a:r>
                <a:rPr lang="en-US" sz="2700">
                  <a:solidFill>
                    <a:srgbClr val="393838"/>
                  </a:solidFill>
                  <a:latin typeface="Garet 1"/>
                </a:rPr>
                <a:t>FOCALPlus Driving Training </a:t>
              </a:r>
            </a:p>
            <a:p>
              <a:pPr>
                <a:lnSpc>
                  <a:spcPts val="3510"/>
                </a:lnSpc>
              </a:pPr>
              <a:endParaRPr lang="en-US" sz="2700">
                <a:solidFill>
                  <a:srgbClr val="393838"/>
                </a:solidFill>
                <a:latin typeface="Garet 1"/>
              </a:endParaRPr>
            </a:p>
            <a:p>
              <a:pPr>
                <a:lnSpc>
                  <a:spcPts val="3510"/>
                </a:lnSpc>
              </a:pPr>
              <a:r>
                <a:rPr lang="en-US" sz="2700">
                  <a:solidFill>
                    <a:srgbClr val="393838"/>
                  </a:solidFill>
                  <a:latin typeface="Garet 1 Bold"/>
                </a:rPr>
                <a:t>Families can call our intake line directly to enroll (no referral needed): 513-636-4336</a:t>
              </a:r>
            </a:p>
          </p:txBody>
        </p:sp>
      </p:grpSp>
      <p:sp>
        <p:nvSpPr>
          <p:cNvPr id="5" name="Freeform 5"/>
          <p:cNvSpPr/>
          <p:nvPr/>
        </p:nvSpPr>
        <p:spPr>
          <a:xfrm rot="8286739">
            <a:off x="349717" y="819169"/>
            <a:ext cx="5616378" cy="2808189"/>
          </a:xfrm>
          <a:custGeom>
            <a:avLst/>
            <a:gdLst/>
            <a:ahLst/>
            <a:cxnLst/>
            <a:rect l="l" t="t" r="r" b="b"/>
            <a:pathLst>
              <a:path w="5616378" h="2808189">
                <a:moveTo>
                  <a:pt x="0" y="0"/>
                </a:moveTo>
                <a:lnTo>
                  <a:pt x="5616379" y="0"/>
                </a:lnTo>
                <a:lnTo>
                  <a:pt x="5616379" y="2808190"/>
                </a:lnTo>
                <a:lnTo>
                  <a:pt x="0" y="2808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371447" y="3196608"/>
            <a:ext cx="2423218" cy="24232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C58A2"/>
            </a:solidFill>
          </p:spPr>
          <p:txBody>
            <a:bodyPr/>
            <a:lstStyle/>
            <a:p>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p:cNvGrpSpPr/>
        <p:nvPr/>
      </p:nvGrpSpPr>
      <p:grpSpPr>
        <a:xfrm>
          <a:off x="0" y="0"/>
          <a:ext cx="0" cy="0"/>
          <a:chOff x="0" y="0"/>
          <a:chExt cx="0" cy="0"/>
        </a:xfrm>
      </p:grpSpPr>
      <p:sp>
        <p:nvSpPr>
          <p:cNvPr id="2" name="TextBox 2"/>
          <p:cNvSpPr txBox="1"/>
          <p:nvPr/>
        </p:nvSpPr>
        <p:spPr>
          <a:xfrm>
            <a:off x="1440272" y="1755632"/>
            <a:ext cx="15205570" cy="1156335"/>
          </a:xfrm>
          <a:prstGeom prst="rect">
            <a:avLst/>
          </a:prstGeom>
        </p:spPr>
        <p:txBody>
          <a:bodyPr lIns="0" tIns="0" rIns="0" bIns="0" rtlCol="0" anchor="t">
            <a:spAutoFit/>
          </a:bodyPr>
          <a:lstStyle/>
          <a:p>
            <a:pPr algn="ctr">
              <a:lnSpc>
                <a:spcPts val="9360"/>
              </a:lnSpc>
            </a:pPr>
            <a:r>
              <a:rPr lang="en-US" sz="7200">
                <a:solidFill>
                  <a:srgbClr val="393838"/>
                </a:solidFill>
                <a:latin typeface="Garet 1"/>
              </a:rPr>
              <a:t>Questions!</a:t>
            </a:r>
          </a:p>
        </p:txBody>
      </p:sp>
      <p:sp>
        <p:nvSpPr>
          <p:cNvPr id="3" name="Freeform 3"/>
          <p:cNvSpPr/>
          <p:nvPr/>
        </p:nvSpPr>
        <p:spPr>
          <a:xfrm>
            <a:off x="7901036" y="7086501"/>
            <a:ext cx="2044483" cy="2037048"/>
          </a:xfrm>
          <a:custGeom>
            <a:avLst/>
            <a:gdLst/>
            <a:ahLst/>
            <a:cxnLst/>
            <a:rect l="l" t="t" r="r" b="b"/>
            <a:pathLst>
              <a:path w="2044483" h="2037048">
                <a:moveTo>
                  <a:pt x="0" y="0"/>
                </a:moveTo>
                <a:lnTo>
                  <a:pt x="2044483" y="0"/>
                </a:lnTo>
                <a:lnTo>
                  <a:pt x="2044483" y="2037048"/>
                </a:lnTo>
                <a:lnTo>
                  <a:pt x="0" y="2037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609976" y="7082784"/>
            <a:ext cx="2044483" cy="2044483"/>
          </a:xfrm>
          <a:custGeom>
            <a:avLst/>
            <a:gdLst/>
            <a:ahLst/>
            <a:cxnLst/>
            <a:rect l="l" t="t" r="r" b="b"/>
            <a:pathLst>
              <a:path w="2044483" h="2044483">
                <a:moveTo>
                  <a:pt x="0" y="0"/>
                </a:moveTo>
                <a:lnTo>
                  <a:pt x="2044483" y="0"/>
                </a:lnTo>
                <a:lnTo>
                  <a:pt x="2044483" y="2044482"/>
                </a:lnTo>
                <a:lnTo>
                  <a:pt x="0" y="2044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322426" y="7088360"/>
            <a:ext cx="2044483" cy="2033331"/>
          </a:xfrm>
          <a:custGeom>
            <a:avLst/>
            <a:gdLst/>
            <a:ahLst/>
            <a:cxnLst/>
            <a:rect l="l" t="t" r="r" b="b"/>
            <a:pathLst>
              <a:path w="2044483" h="2033331">
                <a:moveTo>
                  <a:pt x="0" y="0"/>
                </a:moveTo>
                <a:lnTo>
                  <a:pt x="2044483" y="0"/>
                </a:lnTo>
                <a:lnTo>
                  <a:pt x="2044483" y="2033331"/>
                </a:lnTo>
                <a:lnTo>
                  <a:pt x="0" y="203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424521" y="7059127"/>
            <a:ext cx="2044483" cy="2044483"/>
          </a:xfrm>
          <a:custGeom>
            <a:avLst/>
            <a:gdLst/>
            <a:ahLst/>
            <a:cxnLst/>
            <a:rect l="l" t="t" r="r" b="b"/>
            <a:pathLst>
              <a:path w="2044483" h="2044483">
                <a:moveTo>
                  <a:pt x="0" y="0"/>
                </a:moveTo>
                <a:lnTo>
                  <a:pt x="2044483" y="0"/>
                </a:lnTo>
                <a:lnTo>
                  <a:pt x="2044483" y="2044483"/>
                </a:lnTo>
                <a:lnTo>
                  <a:pt x="0" y="20444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3322426" y="3988292"/>
            <a:ext cx="2044483" cy="2044483"/>
          </a:xfrm>
          <a:custGeom>
            <a:avLst/>
            <a:gdLst/>
            <a:ahLst/>
            <a:cxnLst/>
            <a:rect l="l" t="t" r="r" b="b"/>
            <a:pathLst>
              <a:path w="2044483" h="2044483">
                <a:moveTo>
                  <a:pt x="0" y="0"/>
                </a:moveTo>
                <a:lnTo>
                  <a:pt x="2044483" y="0"/>
                </a:lnTo>
                <a:lnTo>
                  <a:pt x="2044483" y="2044483"/>
                </a:lnTo>
                <a:lnTo>
                  <a:pt x="0" y="2044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8390681" y="3988292"/>
            <a:ext cx="1304752" cy="2044483"/>
          </a:xfrm>
          <a:custGeom>
            <a:avLst/>
            <a:gdLst/>
            <a:ahLst/>
            <a:cxnLst/>
            <a:rect l="l" t="t" r="r" b="b"/>
            <a:pathLst>
              <a:path w="1304752" h="2044483">
                <a:moveTo>
                  <a:pt x="0" y="0"/>
                </a:moveTo>
                <a:lnTo>
                  <a:pt x="1304752" y="0"/>
                </a:lnTo>
                <a:lnTo>
                  <a:pt x="1304752" y="2044483"/>
                </a:lnTo>
                <a:lnTo>
                  <a:pt x="0" y="20444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5856553" y="4499413"/>
            <a:ext cx="2044483" cy="1022241"/>
          </a:xfrm>
          <a:custGeom>
            <a:avLst/>
            <a:gdLst/>
            <a:ahLst/>
            <a:cxnLst/>
            <a:rect l="l" t="t" r="r" b="b"/>
            <a:pathLst>
              <a:path w="2044483" h="1022241">
                <a:moveTo>
                  <a:pt x="0" y="0"/>
                </a:moveTo>
                <a:lnTo>
                  <a:pt x="2044483" y="0"/>
                </a:lnTo>
                <a:lnTo>
                  <a:pt x="2044483" y="1022241"/>
                </a:lnTo>
                <a:lnTo>
                  <a:pt x="0" y="10222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0185078" y="3988292"/>
            <a:ext cx="2044483" cy="2044483"/>
          </a:xfrm>
          <a:custGeom>
            <a:avLst/>
            <a:gdLst/>
            <a:ahLst/>
            <a:cxnLst/>
            <a:rect l="l" t="t" r="r" b="b"/>
            <a:pathLst>
              <a:path w="2044483" h="2044483">
                <a:moveTo>
                  <a:pt x="0" y="0"/>
                </a:moveTo>
                <a:lnTo>
                  <a:pt x="2044482" y="0"/>
                </a:lnTo>
                <a:lnTo>
                  <a:pt x="2044482" y="2044483"/>
                </a:lnTo>
                <a:lnTo>
                  <a:pt x="0" y="20444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11" name="Group 11"/>
          <p:cNvGrpSpPr/>
          <p:nvPr/>
        </p:nvGrpSpPr>
        <p:grpSpPr>
          <a:xfrm>
            <a:off x="13193906" y="7106441"/>
            <a:ext cx="2003719" cy="1997169"/>
            <a:chOff x="0" y="0"/>
            <a:chExt cx="4111117" cy="4097678"/>
          </a:xfrm>
        </p:grpSpPr>
        <p:sp>
          <p:nvSpPr>
            <p:cNvPr id="12" name="Freeform 12"/>
            <p:cNvSpPr/>
            <p:nvPr/>
          </p:nvSpPr>
          <p:spPr>
            <a:xfrm>
              <a:off x="0" y="0"/>
              <a:ext cx="4111117" cy="4097678"/>
            </a:xfrm>
            <a:custGeom>
              <a:avLst/>
              <a:gdLst/>
              <a:ahLst/>
              <a:cxnLst/>
              <a:rect l="l" t="t" r="r" b="b"/>
              <a:pathLst>
                <a:path w="4111117" h="4097678">
                  <a:moveTo>
                    <a:pt x="4111117" y="4097678"/>
                  </a:moveTo>
                  <a:lnTo>
                    <a:pt x="1124331" y="4097678"/>
                  </a:lnTo>
                  <a:cubicBezTo>
                    <a:pt x="503428" y="4097678"/>
                    <a:pt x="0" y="3594250"/>
                    <a:pt x="0" y="2973347"/>
                  </a:cubicBezTo>
                  <a:lnTo>
                    <a:pt x="0" y="0"/>
                  </a:lnTo>
                  <a:lnTo>
                    <a:pt x="2986786" y="0"/>
                  </a:lnTo>
                  <a:cubicBezTo>
                    <a:pt x="3607816" y="0"/>
                    <a:pt x="4111117" y="503428"/>
                    <a:pt x="4111117" y="1124331"/>
                  </a:cubicBezTo>
                  <a:lnTo>
                    <a:pt x="4111117" y="4097678"/>
                  </a:lnTo>
                  <a:close/>
                </a:path>
              </a:pathLst>
            </a:custGeom>
            <a:solidFill>
              <a:srgbClr val="FFC966"/>
            </a:solidFill>
          </p:spPr>
          <p:txBody>
            <a:bodyPr/>
            <a:lstStyle/>
            <a:p>
              <a:endParaRPr lang="en-US"/>
            </a:p>
          </p:txBody>
        </p:sp>
      </p:grpSp>
      <p:grpSp>
        <p:nvGrpSpPr>
          <p:cNvPr id="13" name="Group 13"/>
          <p:cNvGrpSpPr/>
          <p:nvPr/>
        </p:nvGrpSpPr>
        <p:grpSpPr>
          <a:xfrm rot="-10800000">
            <a:off x="12975246" y="3988292"/>
            <a:ext cx="2222378" cy="2044483"/>
            <a:chOff x="0" y="0"/>
            <a:chExt cx="2354580" cy="2166102"/>
          </a:xfrm>
        </p:grpSpPr>
        <p:sp>
          <p:nvSpPr>
            <p:cNvPr id="14" name="Freeform 14"/>
            <p:cNvSpPr/>
            <p:nvPr/>
          </p:nvSpPr>
          <p:spPr>
            <a:xfrm>
              <a:off x="0" y="0"/>
              <a:ext cx="2353310" cy="2166102"/>
            </a:xfrm>
            <a:custGeom>
              <a:avLst/>
              <a:gdLst/>
              <a:ahLst/>
              <a:cxnLst/>
              <a:rect l="l" t="t" r="r" b="b"/>
              <a:pathLst>
                <a:path w="2353310" h="2166102">
                  <a:moveTo>
                    <a:pt x="784860" y="2098792"/>
                  </a:moveTo>
                  <a:cubicBezTo>
                    <a:pt x="905510" y="2139432"/>
                    <a:pt x="1042670" y="2166102"/>
                    <a:pt x="1177290" y="2166102"/>
                  </a:cubicBezTo>
                  <a:cubicBezTo>
                    <a:pt x="1311910" y="2166102"/>
                    <a:pt x="1441450" y="2143242"/>
                    <a:pt x="1560830" y="2102602"/>
                  </a:cubicBezTo>
                  <a:cubicBezTo>
                    <a:pt x="1563370" y="2101332"/>
                    <a:pt x="1565910" y="2101332"/>
                    <a:pt x="1568450" y="2100062"/>
                  </a:cubicBezTo>
                  <a:cubicBezTo>
                    <a:pt x="2016760" y="1937502"/>
                    <a:pt x="2346960" y="1508242"/>
                    <a:pt x="2353310" y="1008755"/>
                  </a:cubicBezTo>
                  <a:lnTo>
                    <a:pt x="2353310" y="0"/>
                  </a:lnTo>
                  <a:lnTo>
                    <a:pt x="0" y="0"/>
                  </a:lnTo>
                  <a:lnTo>
                    <a:pt x="0" y="1008025"/>
                  </a:lnTo>
                  <a:cubicBezTo>
                    <a:pt x="6350" y="1510782"/>
                    <a:pt x="331470" y="1940042"/>
                    <a:pt x="784860" y="2098792"/>
                  </a:cubicBezTo>
                  <a:close/>
                </a:path>
              </a:pathLst>
            </a:custGeom>
            <a:solidFill>
              <a:srgbClr val="98BD5B"/>
            </a:solidFill>
          </p:spPr>
          <p:txBody>
            <a:bodyPr/>
            <a:lstStyle/>
            <a:p>
              <a:endParaRPr 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A9638EA7-2652-90A7-9E55-C98C0124CACC}"/>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6B868D8-FB59-5580-3F41-C63BA2AF91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9983" y="820915"/>
            <a:ext cx="4932276" cy="3618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741046E-03E6-A839-9008-05C863CE5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7110" y="301727"/>
            <a:ext cx="7138066" cy="41375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613605-4AC3-8F02-BAD6-803E4DF492A9}"/>
              </a:ext>
            </a:extLst>
          </p:cNvPr>
          <p:cNvSpPr txBox="1"/>
          <p:nvPr/>
        </p:nvSpPr>
        <p:spPr>
          <a:xfrm>
            <a:off x="387927" y="4588448"/>
            <a:ext cx="17177249" cy="5816977"/>
          </a:xfrm>
          <a:prstGeom prst="rect">
            <a:avLst/>
          </a:prstGeom>
          <a:noFill/>
        </p:spPr>
        <p:txBody>
          <a:bodyPr wrap="square">
            <a:spAutoFit/>
          </a:bodyPr>
          <a:lstStyle/>
          <a:p>
            <a:r>
              <a:rPr lang="en-US" sz="4800" dirty="0"/>
              <a:t>Springer School and Center empowers students with dyslexia, ADHD, and executive function challenges through four pillars: Springer Diagnostic Center, Springer Lower School &amp; Middle School, Springer High School and Springer Learning Center. </a:t>
            </a:r>
          </a:p>
          <a:p>
            <a:br>
              <a:rPr lang="en-US" sz="4800" dirty="0"/>
            </a:br>
            <a:endParaRPr lang="en-US" sz="4800" dirty="0"/>
          </a:p>
          <a:p>
            <a:r>
              <a:rPr lang="en-US" sz="4800" b="1" dirty="0"/>
              <a:t>Learn more at Springer-LD.org.</a:t>
            </a:r>
            <a:endParaRPr lang="en-US" sz="4800" dirty="0"/>
          </a:p>
          <a:p>
            <a:br>
              <a:rPr lang="en-US" dirty="0"/>
            </a:br>
            <a:endParaRPr lang="en-US" dirty="0"/>
          </a:p>
        </p:txBody>
      </p:sp>
    </p:spTree>
    <p:extLst>
      <p:ext uri="{BB962C8B-B14F-4D97-AF65-F5344CB8AC3E}">
        <p14:creationId xmlns:p14="http://schemas.microsoft.com/office/powerpoint/2010/main" val="235794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grpSp>
        <p:nvGrpSpPr>
          <p:cNvPr id="2" name="Group 2"/>
          <p:cNvGrpSpPr/>
          <p:nvPr/>
        </p:nvGrpSpPr>
        <p:grpSpPr>
          <a:xfrm>
            <a:off x="2566726" y="3450201"/>
            <a:ext cx="13154548" cy="5437772"/>
            <a:chOff x="0" y="0"/>
            <a:chExt cx="2708794" cy="1119750"/>
          </a:xfrm>
        </p:grpSpPr>
        <p:sp>
          <p:nvSpPr>
            <p:cNvPr id="3" name="Freeform 3"/>
            <p:cNvSpPr/>
            <p:nvPr/>
          </p:nvSpPr>
          <p:spPr>
            <a:xfrm>
              <a:off x="0" y="0"/>
              <a:ext cx="2708795" cy="1119750"/>
            </a:xfrm>
            <a:custGeom>
              <a:avLst/>
              <a:gdLst/>
              <a:ahLst/>
              <a:cxnLst/>
              <a:rect l="l" t="t" r="r" b="b"/>
              <a:pathLst>
                <a:path w="2708795" h="1119750">
                  <a:moveTo>
                    <a:pt x="2584334" y="1119750"/>
                  </a:moveTo>
                  <a:lnTo>
                    <a:pt x="124460" y="1119750"/>
                  </a:lnTo>
                  <a:cubicBezTo>
                    <a:pt x="55880" y="1119750"/>
                    <a:pt x="0" y="1063870"/>
                    <a:pt x="0" y="995290"/>
                  </a:cubicBezTo>
                  <a:lnTo>
                    <a:pt x="0" y="124460"/>
                  </a:lnTo>
                  <a:cubicBezTo>
                    <a:pt x="0" y="55880"/>
                    <a:pt x="55880" y="0"/>
                    <a:pt x="124460" y="0"/>
                  </a:cubicBezTo>
                  <a:lnTo>
                    <a:pt x="2584335" y="0"/>
                  </a:lnTo>
                  <a:cubicBezTo>
                    <a:pt x="2652914" y="0"/>
                    <a:pt x="2708795" y="55880"/>
                    <a:pt x="2708795" y="124460"/>
                  </a:cubicBezTo>
                  <a:lnTo>
                    <a:pt x="2708795" y="995290"/>
                  </a:lnTo>
                  <a:cubicBezTo>
                    <a:pt x="2708795" y="1063870"/>
                    <a:pt x="2652914" y="1119750"/>
                    <a:pt x="2584335" y="1119750"/>
                  </a:cubicBezTo>
                  <a:close/>
                </a:path>
              </a:pathLst>
            </a:custGeom>
            <a:solidFill>
              <a:srgbClr val="FFFFFF"/>
            </a:solidFill>
          </p:spPr>
          <p:txBody>
            <a:bodyPr/>
            <a:lstStyle/>
            <a:p>
              <a:endParaRPr lang="en-US"/>
            </a:p>
          </p:txBody>
        </p:sp>
      </p:gr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3806369" y="3450201"/>
            <a:ext cx="10875543" cy="5437772"/>
          </a:xfrm>
          <a:prstGeom prst="rect">
            <a:avLst/>
          </a:prstGeom>
        </p:spPr>
      </p:pic>
      <p:sp>
        <p:nvSpPr>
          <p:cNvPr id="5" name="TextBox 5"/>
          <p:cNvSpPr txBox="1"/>
          <p:nvPr/>
        </p:nvSpPr>
        <p:spPr>
          <a:xfrm>
            <a:off x="3493219" y="751622"/>
            <a:ext cx="11501842" cy="2260427"/>
          </a:xfrm>
          <a:prstGeom prst="rect">
            <a:avLst/>
          </a:prstGeom>
        </p:spPr>
        <p:txBody>
          <a:bodyPr lIns="0" tIns="0" rIns="0" bIns="0" rtlCol="0" anchor="t">
            <a:spAutoFit/>
          </a:bodyPr>
          <a:lstStyle/>
          <a:p>
            <a:pPr marL="0" lvl="0" indent="0" algn="ctr">
              <a:lnSpc>
                <a:spcPts val="5999"/>
              </a:lnSpc>
              <a:spcBef>
                <a:spcPct val="0"/>
              </a:spcBef>
            </a:pPr>
            <a:r>
              <a:rPr lang="en-US" sz="4000" dirty="0">
                <a:solidFill>
                  <a:srgbClr val="000000"/>
                </a:solidFill>
                <a:latin typeface="Quattrocento Bold"/>
              </a:rPr>
              <a:t>If your brain develops differently, that can make it harder for you to focus and do well in school, at home (across all areas of functioning)</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D9483"/>
        </a:solidFill>
        <a:effectLst/>
      </p:bgPr>
    </p:bg>
    <p:spTree>
      <p:nvGrpSpPr>
        <p:cNvPr id="1" name=""/>
        <p:cNvGrpSpPr/>
        <p:nvPr/>
      </p:nvGrpSpPr>
      <p:grpSpPr>
        <a:xfrm>
          <a:off x="0" y="0"/>
          <a:ext cx="0" cy="0"/>
          <a:chOff x="0" y="0"/>
          <a:chExt cx="0" cy="0"/>
        </a:xfrm>
      </p:grpSpPr>
      <p:sp>
        <p:nvSpPr>
          <p:cNvPr id="2" name="Freeform 2"/>
          <p:cNvSpPr/>
          <p:nvPr/>
        </p:nvSpPr>
        <p:spPr>
          <a:xfrm>
            <a:off x="2698706" y="2544360"/>
            <a:ext cx="12890588" cy="7096378"/>
          </a:xfrm>
          <a:custGeom>
            <a:avLst/>
            <a:gdLst/>
            <a:ahLst/>
            <a:cxnLst/>
            <a:rect l="l" t="t" r="r" b="b"/>
            <a:pathLst>
              <a:path w="12890588" h="7096378">
                <a:moveTo>
                  <a:pt x="0" y="0"/>
                </a:moveTo>
                <a:lnTo>
                  <a:pt x="12890588" y="0"/>
                </a:lnTo>
                <a:lnTo>
                  <a:pt x="12890588" y="7096378"/>
                </a:lnTo>
                <a:lnTo>
                  <a:pt x="0" y="7096378"/>
                </a:lnTo>
                <a:lnTo>
                  <a:pt x="0" y="0"/>
                </a:lnTo>
                <a:close/>
              </a:path>
            </a:pathLst>
          </a:custGeom>
          <a:blipFill>
            <a:blip r:embed="rId3"/>
            <a:stretch>
              <a:fillRect/>
            </a:stretch>
          </a:blipFill>
        </p:spPr>
        <p:txBody>
          <a:bodyPr/>
          <a:lstStyle/>
          <a:p>
            <a:endParaRPr lang="en-US"/>
          </a:p>
        </p:txBody>
      </p:sp>
      <p:sp>
        <p:nvSpPr>
          <p:cNvPr id="3" name="Freeform 3"/>
          <p:cNvSpPr/>
          <p:nvPr/>
        </p:nvSpPr>
        <p:spPr>
          <a:xfrm>
            <a:off x="8318949" y="2949660"/>
            <a:ext cx="4007170" cy="6308640"/>
          </a:xfrm>
          <a:custGeom>
            <a:avLst/>
            <a:gdLst/>
            <a:ahLst/>
            <a:cxnLst/>
            <a:rect l="l" t="t" r="r" b="b"/>
            <a:pathLst>
              <a:path w="4007170" h="6308640">
                <a:moveTo>
                  <a:pt x="0" y="0"/>
                </a:moveTo>
                <a:lnTo>
                  <a:pt x="4007170" y="0"/>
                </a:lnTo>
                <a:lnTo>
                  <a:pt x="4007170" y="6308640"/>
                </a:lnTo>
                <a:lnTo>
                  <a:pt x="0" y="630864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96489" y="864547"/>
            <a:ext cx="16095022" cy="1292225"/>
          </a:xfrm>
          <a:prstGeom prst="rect">
            <a:avLst/>
          </a:prstGeom>
        </p:spPr>
        <p:txBody>
          <a:bodyPr lIns="0" tIns="0" rIns="0" bIns="0" rtlCol="0" anchor="t">
            <a:spAutoFit/>
          </a:bodyPr>
          <a:lstStyle/>
          <a:p>
            <a:pPr algn="ctr">
              <a:lnSpc>
                <a:spcPts val="5199"/>
              </a:lnSpc>
            </a:pPr>
            <a:r>
              <a:rPr lang="en-US" sz="3999">
                <a:solidFill>
                  <a:srgbClr val="FFFDE7"/>
                </a:solidFill>
                <a:latin typeface="Garet 1"/>
              </a:rPr>
              <a:t>Not just the structure that’s different. </a:t>
            </a:r>
          </a:p>
          <a:p>
            <a:pPr algn="ctr">
              <a:lnSpc>
                <a:spcPts val="5199"/>
              </a:lnSpc>
            </a:pPr>
            <a:r>
              <a:rPr lang="en-US" sz="3999">
                <a:solidFill>
                  <a:srgbClr val="FFFDE7"/>
                </a:solidFill>
                <a:latin typeface="Garet 1"/>
              </a:rPr>
              <a:t>It’s chemical signals too -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966"/>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23405" y="1028700"/>
            <a:ext cx="7891031" cy="8229600"/>
            <a:chOff x="0" y="0"/>
            <a:chExt cx="2354580" cy="2455604"/>
          </a:xfrm>
        </p:grpSpPr>
        <p:sp>
          <p:nvSpPr>
            <p:cNvPr id="3" name="Freeform 3"/>
            <p:cNvSpPr/>
            <p:nvPr/>
          </p:nvSpPr>
          <p:spPr>
            <a:xfrm>
              <a:off x="0" y="0"/>
              <a:ext cx="2353310" cy="2455605"/>
            </a:xfrm>
            <a:custGeom>
              <a:avLst/>
              <a:gdLst/>
              <a:ahLst/>
              <a:cxnLst/>
              <a:rect l="l" t="t" r="r" b="b"/>
              <a:pathLst>
                <a:path w="2353310" h="2455605">
                  <a:moveTo>
                    <a:pt x="784860" y="2388295"/>
                  </a:moveTo>
                  <a:cubicBezTo>
                    <a:pt x="905510" y="2428934"/>
                    <a:pt x="1042670" y="2455605"/>
                    <a:pt x="1177290" y="2455605"/>
                  </a:cubicBezTo>
                  <a:cubicBezTo>
                    <a:pt x="1311910" y="2455605"/>
                    <a:pt x="1441450" y="2432745"/>
                    <a:pt x="1560830" y="2392105"/>
                  </a:cubicBezTo>
                  <a:cubicBezTo>
                    <a:pt x="1563370" y="2390834"/>
                    <a:pt x="1565910" y="2390834"/>
                    <a:pt x="1568450" y="2389565"/>
                  </a:cubicBezTo>
                  <a:cubicBezTo>
                    <a:pt x="2016760" y="2227005"/>
                    <a:pt x="2346960" y="1797745"/>
                    <a:pt x="2353310" y="1297366"/>
                  </a:cubicBezTo>
                  <a:lnTo>
                    <a:pt x="2353310" y="0"/>
                  </a:lnTo>
                  <a:lnTo>
                    <a:pt x="0" y="0"/>
                  </a:lnTo>
                  <a:lnTo>
                    <a:pt x="0" y="1296414"/>
                  </a:lnTo>
                  <a:cubicBezTo>
                    <a:pt x="6350" y="1800284"/>
                    <a:pt x="331470" y="2229545"/>
                    <a:pt x="784860" y="2388295"/>
                  </a:cubicBezTo>
                  <a:close/>
                </a:path>
              </a:pathLst>
            </a:custGeom>
            <a:solidFill>
              <a:srgbClr val="4D9483"/>
            </a:solidFill>
          </p:spPr>
          <p:txBody>
            <a:bodyPr/>
            <a:lstStyle/>
            <a:p>
              <a:endParaRPr lang="en-US"/>
            </a:p>
          </p:txBody>
        </p:sp>
      </p:grpSp>
      <p:grpSp>
        <p:nvGrpSpPr>
          <p:cNvPr id="4" name="Group 4"/>
          <p:cNvGrpSpPr/>
          <p:nvPr/>
        </p:nvGrpSpPr>
        <p:grpSpPr>
          <a:xfrm rot="-10800000">
            <a:off x="9104911" y="1028700"/>
            <a:ext cx="7891031" cy="8229600"/>
            <a:chOff x="0" y="0"/>
            <a:chExt cx="2354580" cy="2455604"/>
          </a:xfrm>
        </p:grpSpPr>
        <p:sp>
          <p:nvSpPr>
            <p:cNvPr id="5" name="Freeform 5"/>
            <p:cNvSpPr/>
            <p:nvPr/>
          </p:nvSpPr>
          <p:spPr>
            <a:xfrm>
              <a:off x="0" y="0"/>
              <a:ext cx="2353310" cy="2455605"/>
            </a:xfrm>
            <a:custGeom>
              <a:avLst/>
              <a:gdLst/>
              <a:ahLst/>
              <a:cxnLst/>
              <a:rect l="l" t="t" r="r" b="b"/>
              <a:pathLst>
                <a:path w="2353310" h="2455605">
                  <a:moveTo>
                    <a:pt x="784860" y="2388295"/>
                  </a:moveTo>
                  <a:cubicBezTo>
                    <a:pt x="905510" y="2428934"/>
                    <a:pt x="1042670" y="2455605"/>
                    <a:pt x="1177290" y="2455605"/>
                  </a:cubicBezTo>
                  <a:cubicBezTo>
                    <a:pt x="1311910" y="2455605"/>
                    <a:pt x="1441450" y="2432745"/>
                    <a:pt x="1560830" y="2392105"/>
                  </a:cubicBezTo>
                  <a:cubicBezTo>
                    <a:pt x="1563370" y="2390834"/>
                    <a:pt x="1565910" y="2390834"/>
                    <a:pt x="1568450" y="2389565"/>
                  </a:cubicBezTo>
                  <a:cubicBezTo>
                    <a:pt x="2016760" y="2227005"/>
                    <a:pt x="2346960" y="1797745"/>
                    <a:pt x="2353310" y="1297366"/>
                  </a:cubicBezTo>
                  <a:lnTo>
                    <a:pt x="2353310" y="0"/>
                  </a:lnTo>
                  <a:lnTo>
                    <a:pt x="0" y="0"/>
                  </a:lnTo>
                  <a:lnTo>
                    <a:pt x="0" y="1296414"/>
                  </a:lnTo>
                  <a:cubicBezTo>
                    <a:pt x="6350" y="1800284"/>
                    <a:pt x="331470" y="2229545"/>
                    <a:pt x="784860" y="2388295"/>
                  </a:cubicBezTo>
                  <a:close/>
                </a:path>
              </a:pathLst>
            </a:custGeom>
            <a:solidFill>
              <a:srgbClr val="4D97E4"/>
            </a:solidFill>
          </p:spPr>
          <p:txBody>
            <a:bodyPr/>
            <a:lstStyle/>
            <a:p>
              <a:endParaRPr lang="en-US"/>
            </a:p>
          </p:txBody>
        </p:sp>
      </p:grpSp>
      <p:grpSp>
        <p:nvGrpSpPr>
          <p:cNvPr id="6" name="Group 6"/>
          <p:cNvGrpSpPr/>
          <p:nvPr/>
        </p:nvGrpSpPr>
        <p:grpSpPr>
          <a:xfrm>
            <a:off x="2411759" y="3261050"/>
            <a:ext cx="5514322" cy="4414181"/>
            <a:chOff x="0" y="0"/>
            <a:chExt cx="7352430" cy="5885575"/>
          </a:xfrm>
        </p:grpSpPr>
        <p:sp>
          <p:nvSpPr>
            <p:cNvPr id="7" name="TextBox 7"/>
            <p:cNvSpPr txBox="1"/>
            <p:nvPr/>
          </p:nvSpPr>
          <p:spPr>
            <a:xfrm>
              <a:off x="0" y="66675"/>
              <a:ext cx="7352430" cy="1388745"/>
            </a:xfrm>
            <a:prstGeom prst="rect">
              <a:avLst/>
            </a:prstGeom>
          </p:spPr>
          <p:txBody>
            <a:bodyPr lIns="0" tIns="0" rIns="0" bIns="0" rtlCol="0" anchor="t">
              <a:spAutoFit/>
            </a:bodyPr>
            <a:lstStyle/>
            <a:p>
              <a:pPr algn="ctr">
                <a:lnSpc>
                  <a:spcPts val="7920"/>
                </a:lnSpc>
              </a:pPr>
              <a:r>
                <a:rPr lang="en-US" sz="7200">
                  <a:solidFill>
                    <a:srgbClr val="FFFDE7"/>
                  </a:solidFill>
                  <a:latin typeface="Garet 1"/>
                </a:rPr>
                <a:t>Filter.</a:t>
              </a:r>
            </a:p>
          </p:txBody>
        </p:sp>
        <p:sp>
          <p:nvSpPr>
            <p:cNvPr id="8" name="TextBox 8"/>
            <p:cNvSpPr txBox="1"/>
            <p:nvPr/>
          </p:nvSpPr>
          <p:spPr>
            <a:xfrm>
              <a:off x="351654" y="1813320"/>
              <a:ext cx="6649122" cy="4072255"/>
            </a:xfrm>
            <a:prstGeom prst="rect">
              <a:avLst/>
            </a:prstGeom>
          </p:spPr>
          <p:txBody>
            <a:bodyPr lIns="0" tIns="0" rIns="0" bIns="0" rtlCol="0" anchor="t">
              <a:spAutoFit/>
            </a:bodyPr>
            <a:lstStyle/>
            <a:p>
              <a:pPr algn="ctr">
                <a:lnSpc>
                  <a:spcPts val="3510"/>
                </a:lnSpc>
              </a:pPr>
              <a:r>
                <a:rPr lang="en-US" sz="2700">
                  <a:solidFill>
                    <a:srgbClr val="FFFDE7"/>
                  </a:solidFill>
                  <a:latin typeface="Garet 1"/>
                </a:rPr>
                <a:t>How you process sensory information. </a:t>
              </a:r>
            </a:p>
            <a:p>
              <a:pPr algn="ctr">
                <a:lnSpc>
                  <a:spcPts val="3510"/>
                </a:lnSpc>
              </a:pPr>
              <a:endParaRPr lang="en-US" sz="2700">
                <a:solidFill>
                  <a:srgbClr val="FFFDE7"/>
                </a:solidFill>
                <a:latin typeface="Garet 1"/>
              </a:endParaRPr>
            </a:p>
            <a:p>
              <a:pPr algn="ctr">
                <a:lnSpc>
                  <a:spcPts val="3510"/>
                </a:lnSpc>
              </a:pPr>
              <a:r>
                <a:rPr lang="en-US" sz="2700">
                  <a:solidFill>
                    <a:srgbClr val="FFFDE7"/>
                  </a:solidFill>
                  <a:latin typeface="Garet 1"/>
                </a:rPr>
                <a:t>She looks a little...irritated.</a:t>
              </a:r>
            </a:p>
            <a:p>
              <a:pPr algn="ctr">
                <a:lnSpc>
                  <a:spcPts val="3510"/>
                </a:lnSpc>
              </a:pPr>
              <a:r>
                <a:rPr lang="en-US" sz="2700">
                  <a:solidFill>
                    <a:srgbClr val="FFFDE7"/>
                  </a:solidFill>
                  <a:latin typeface="Garet 1"/>
                </a:rPr>
                <a:t>Body language is off. </a:t>
              </a:r>
            </a:p>
            <a:p>
              <a:pPr algn="ctr">
                <a:lnSpc>
                  <a:spcPts val="3510"/>
                </a:lnSpc>
              </a:pPr>
              <a:r>
                <a:rPr lang="en-US" sz="2700">
                  <a:solidFill>
                    <a:srgbClr val="FFFDE7"/>
                  </a:solidFill>
                  <a:latin typeface="Garet 1"/>
                </a:rPr>
                <a:t>He seems to think I’m funny!</a:t>
              </a:r>
            </a:p>
          </p:txBody>
        </p:sp>
      </p:grpSp>
      <p:grpSp>
        <p:nvGrpSpPr>
          <p:cNvPr id="9" name="Group 9"/>
          <p:cNvGrpSpPr/>
          <p:nvPr/>
        </p:nvGrpSpPr>
        <p:grpSpPr>
          <a:xfrm>
            <a:off x="9752588" y="2956433"/>
            <a:ext cx="6595678" cy="5437936"/>
            <a:chOff x="0" y="0"/>
            <a:chExt cx="8794238" cy="7250582"/>
          </a:xfrm>
        </p:grpSpPr>
        <p:sp>
          <p:nvSpPr>
            <p:cNvPr id="10" name="TextBox 10"/>
            <p:cNvSpPr txBox="1"/>
            <p:nvPr/>
          </p:nvSpPr>
          <p:spPr>
            <a:xfrm>
              <a:off x="0" y="66675"/>
              <a:ext cx="8794238" cy="1388745"/>
            </a:xfrm>
            <a:prstGeom prst="rect">
              <a:avLst/>
            </a:prstGeom>
          </p:spPr>
          <p:txBody>
            <a:bodyPr lIns="0" tIns="0" rIns="0" bIns="0" rtlCol="0" anchor="t">
              <a:spAutoFit/>
            </a:bodyPr>
            <a:lstStyle/>
            <a:p>
              <a:pPr algn="ctr">
                <a:lnSpc>
                  <a:spcPts val="7920"/>
                </a:lnSpc>
              </a:pPr>
              <a:r>
                <a:rPr lang="en-US" sz="7200">
                  <a:solidFill>
                    <a:srgbClr val="FFFDE7"/>
                  </a:solidFill>
                  <a:latin typeface="Garet 1"/>
                </a:rPr>
                <a:t>Brake.</a:t>
              </a:r>
            </a:p>
          </p:txBody>
        </p:sp>
        <p:sp>
          <p:nvSpPr>
            <p:cNvPr id="11" name="TextBox 11"/>
            <p:cNvSpPr txBox="1"/>
            <p:nvPr/>
          </p:nvSpPr>
          <p:spPr>
            <a:xfrm>
              <a:off x="1072558" y="2594127"/>
              <a:ext cx="6649122" cy="4656455"/>
            </a:xfrm>
            <a:prstGeom prst="rect">
              <a:avLst/>
            </a:prstGeom>
          </p:spPr>
          <p:txBody>
            <a:bodyPr lIns="0" tIns="0" rIns="0" bIns="0" rtlCol="0" anchor="t">
              <a:spAutoFit/>
            </a:bodyPr>
            <a:lstStyle/>
            <a:p>
              <a:pPr algn="ctr">
                <a:lnSpc>
                  <a:spcPts val="3510"/>
                </a:lnSpc>
              </a:pPr>
              <a:r>
                <a:rPr lang="en-US" sz="2700">
                  <a:solidFill>
                    <a:srgbClr val="FFFDE7"/>
                  </a:solidFill>
                  <a:latin typeface="Garet 1"/>
                </a:rPr>
                <a:t>Spatial awareness, handsyness, whether you keep talking or stop. Academically - picking up on context clues, re-engaging where you left off, remembering to hit “Submit”</a:t>
              </a:r>
            </a:p>
          </p:txBody>
        </p:sp>
      </p:grpSp>
      <p:grpSp>
        <p:nvGrpSpPr>
          <p:cNvPr id="12" name="Group 12"/>
          <p:cNvGrpSpPr/>
          <p:nvPr/>
        </p:nvGrpSpPr>
        <p:grpSpPr>
          <a:xfrm>
            <a:off x="466133" y="443173"/>
            <a:ext cx="13069813" cy="1171054"/>
            <a:chOff x="0" y="0"/>
            <a:chExt cx="17426418" cy="1561405"/>
          </a:xfrm>
        </p:grpSpPr>
        <p:grpSp>
          <p:nvGrpSpPr>
            <p:cNvPr id="13" name="Group 13"/>
            <p:cNvGrpSpPr/>
            <p:nvPr/>
          </p:nvGrpSpPr>
          <p:grpSpPr>
            <a:xfrm>
              <a:off x="0" y="0"/>
              <a:ext cx="16271670" cy="1561405"/>
              <a:chOff x="0" y="0"/>
              <a:chExt cx="3214157" cy="308426"/>
            </a:xfrm>
          </p:grpSpPr>
          <p:sp>
            <p:nvSpPr>
              <p:cNvPr id="14" name="Freeform 14"/>
              <p:cNvSpPr/>
              <p:nvPr/>
            </p:nvSpPr>
            <p:spPr>
              <a:xfrm>
                <a:off x="0" y="0"/>
                <a:ext cx="3214157" cy="308426"/>
              </a:xfrm>
              <a:custGeom>
                <a:avLst/>
                <a:gdLst/>
                <a:ahLst/>
                <a:cxnLst/>
                <a:rect l="l" t="t" r="r" b="b"/>
                <a:pathLst>
                  <a:path w="3214157" h="308426">
                    <a:moveTo>
                      <a:pt x="32354" y="0"/>
                    </a:moveTo>
                    <a:lnTo>
                      <a:pt x="3181803" y="0"/>
                    </a:lnTo>
                    <a:cubicBezTo>
                      <a:pt x="3190384" y="0"/>
                      <a:pt x="3198613" y="3409"/>
                      <a:pt x="3204681" y="9476"/>
                    </a:cubicBezTo>
                    <a:cubicBezTo>
                      <a:pt x="3210748" y="15544"/>
                      <a:pt x="3214157" y="23773"/>
                      <a:pt x="3214157" y="32354"/>
                    </a:cubicBezTo>
                    <a:lnTo>
                      <a:pt x="3214157" y="276072"/>
                    </a:lnTo>
                    <a:cubicBezTo>
                      <a:pt x="3214157" y="293940"/>
                      <a:pt x="3199672" y="308426"/>
                      <a:pt x="3181803" y="308426"/>
                    </a:cubicBezTo>
                    <a:lnTo>
                      <a:pt x="32354" y="308426"/>
                    </a:lnTo>
                    <a:cubicBezTo>
                      <a:pt x="14485" y="308426"/>
                      <a:pt x="0" y="293940"/>
                      <a:pt x="0" y="276072"/>
                    </a:cubicBezTo>
                    <a:lnTo>
                      <a:pt x="0" y="32354"/>
                    </a:lnTo>
                    <a:cubicBezTo>
                      <a:pt x="0" y="14485"/>
                      <a:pt x="14485" y="0"/>
                      <a:pt x="32354" y="0"/>
                    </a:cubicBezTo>
                    <a:close/>
                  </a:path>
                </a:pathLst>
              </a:custGeom>
              <a:solidFill>
                <a:srgbClr val="E86424"/>
              </a:solidFill>
            </p:spPr>
            <p:txBody>
              <a:bodyPr/>
              <a:lstStyle/>
              <a:p>
                <a:endParaRPr lang="en-US"/>
              </a:p>
            </p:txBody>
          </p:sp>
          <p:sp>
            <p:nvSpPr>
              <p:cNvPr id="15" name="TextBox 15"/>
              <p:cNvSpPr txBox="1"/>
              <p:nvPr/>
            </p:nvSpPr>
            <p:spPr>
              <a:xfrm>
                <a:off x="0" y="-47625"/>
                <a:ext cx="3214157" cy="35605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50089" y="162033"/>
              <a:ext cx="16676328" cy="1064683"/>
            </a:xfrm>
            <a:prstGeom prst="rect">
              <a:avLst/>
            </a:prstGeom>
          </p:spPr>
          <p:txBody>
            <a:bodyPr lIns="0" tIns="0" rIns="0" bIns="0" rtlCol="0" anchor="t">
              <a:spAutoFit/>
            </a:bodyPr>
            <a:lstStyle/>
            <a:p>
              <a:pPr>
                <a:lnSpc>
                  <a:spcPts val="6500"/>
                </a:lnSpc>
              </a:pPr>
              <a:r>
                <a:rPr lang="en-US" sz="5000">
                  <a:solidFill>
                    <a:srgbClr val="393838"/>
                  </a:solidFill>
                  <a:latin typeface="Garet 1 Bold"/>
                </a:rPr>
                <a:t>When you don’t have enough DA - </a:t>
              </a:r>
            </a:p>
          </p:txBody>
        </p:sp>
      </p:grpSp>
      <p:grpSp>
        <p:nvGrpSpPr>
          <p:cNvPr id="17" name="Group 17"/>
          <p:cNvGrpSpPr/>
          <p:nvPr/>
        </p:nvGrpSpPr>
        <p:grpSpPr>
          <a:xfrm>
            <a:off x="5482411" y="8672773"/>
            <a:ext cx="12203752" cy="1171054"/>
            <a:chOff x="0" y="0"/>
            <a:chExt cx="3214157" cy="308426"/>
          </a:xfrm>
        </p:grpSpPr>
        <p:sp>
          <p:nvSpPr>
            <p:cNvPr id="18" name="Freeform 18"/>
            <p:cNvSpPr/>
            <p:nvPr/>
          </p:nvSpPr>
          <p:spPr>
            <a:xfrm>
              <a:off x="0" y="0"/>
              <a:ext cx="3214157" cy="308426"/>
            </a:xfrm>
            <a:custGeom>
              <a:avLst/>
              <a:gdLst/>
              <a:ahLst/>
              <a:cxnLst/>
              <a:rect l="l" t="t" r="r" b="b"/>
              <a:pathLst>
                <a:path w="3214157" h="308426">
                  <a:moveTo>
                    <a:pt x="32354" y="0"/>
                  </a:moveTo>
                  <a:lnTo>
                    <a:pt x="3181803" y="0"/>
                  </a:lnTo>
                  <a:cubicBezTo>
                    <a:pt x="3190384" y="0"/>
                    <a:pt x="3198613" y="3409"/>
                    <a:pt x="3204681" y="9476"/>
                  </a:cubicBezTo>
                  <a:cubicBezTo>
                    <a:pt x="3210748" y="15544"/>
                    <a:pt x="3214157" y="23773"/>
                    <a:pt x="3214157" y="32354"/>
                  </a:cubicBezTo>
                  <a:lnTo>
                    <a:pt x="3214157" y="276072"/>
                  </a:lnTo>
                  <a:cubicBezTo>
                    <a:pt x="3214157" y="293940"/>
                    <a:pt x="3199672" y="308426"/>
                    <a:pt x="3181803" y="308426"/>
                  </a:cubicBezTo>
                  <a:lnTo>
                    <a:pt x="32354" y="308426"/>
                  </a:lnTo>
                  <a:cubicBezTo>
                    <a:pt x="14485" y="308426"/>
                    <a:pt x="0" y="293940"/>
                    <a:pt x="0" y="276072"/>
                  </a:cubicBezTo>
                  <a:lnTo>
                    <a:pt x="0" y="32354"/>
                  </a:lnTo>
                  <a:cubicBezTo>
                    <a:pt x="0" y="14485"/>
                    <a:pt x="14485" y="0"/>
                    <a:pt x="32354" y="0"/>
                  </a:cubicBezTo>
                  <a:close/>
                </a:path>
              </a:pathLst>
            </a:custGeom>
            <a:solidFill>
              <a:srgbClr val="E86424"/>
            </a:solidFill>
          </p:spPr>
          <p:txBody>
            <a:bodyPr/>
            <a:lstStyle/>
            <a:p>
              <a:endParaRPr lang="en-US"/>
            </a:p>
          </p:txBody>
        </p:sp>
        <p:sp>
          <p:nvSpPr>
            <p:cNvPr id="19" name="TextBox 19"/>
            <p:cNvSpPr txBox="1"/>
            <p:nvPr/>
          </p:nvSpPr>
          <p:spPr>
            <a:xfrm>
              <a:off x="0" y="-47625"/>
              <a:ext cx="3214157" cy="356051"/>
            </a:xfrm>
            <a:prstGeom prst="rect">
              <a:avLst/>
            </a:prstGeom>
          </p:spPr>
          <p:txBody>
            <a:bodyPr lIns="50800" tIns="50800" rIns="50800" bIns="50800" rtlCol="0" anchor="ctr"/>
            <a:lstStyle/>
            <a:p>
              <a:pPr algn="r">
                <a:lnSpc>
                  <a:spcPts val="2659"/>
                </a:lnSpc>
              </a:pPr>
              <a:endParaRPr/>
            </a:p>
          </p:txBody>
        </p:sp>
      </p:grpSp>
      <p:sp>
        <p:nvSpPr>
          <p:cNvPr id="20" name="TextBox 20"/>
          <p:cNvSpPr txBox="1"/>
          <p:nvPr/>
        </p:nvSpPr>
        <p:spPr>
          <a:xfrm>
            <a:off x="5062034" y="8823325"/>
            <a:ext cx="12507246" cy="812800"/>
          </a:xfrm>
          <a:prstGeom prst="rect">
            <a:avLst/>
          </a:prstGeom>
        </p:spPr>
        <p:txBody>
          <a:bodyPr lIns="0" tIns="0" rIns="0" bIns="0" rtlCol="0" anchor="t">
            <a:spAutoFit/>
          </a:bodyPr>
          <a:lstStyle/>
          <a:p>
            <a:pPr algn="r">
              <a:lnSpc>
                <a:spcPts val="6500"/>
              </a:lnSpc>
            </a:pPr>
            <a:r>
              <a:rPr lang="en-US" sz="5000">
                <a:solidFill>
                  <a:srgbClr val="393838"/>
                </a:solidFill>
                <a:latin typeface="Garet 1 Bold"/>
              </a:rPr>
              <a:t>“Competing for dopamine...”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9483"/>
        </a:solidFill>
        <a:effectLst/>
      </p:bgPr>
    </p:bg>
    <p:spTree>
      <p:nvGrpSpPr>
        <p:cNvPr id="1" name=""/>
        <p:cNvGrpSpPr/>
        <p:nvPr/>
      </p:nvGrpSpPr>
      <p:grpSpPr>
        <a:xfrm>
          <a:off x="0" y="0"/>
          <a:ext cx="0" cy="0"/>
          <a:chOff x="0" y="0"/>
          <a:chExt cx="0" cy="0"/>
        </a:xfrm>
      </p:grpSpPr>
      <p:grpSp>
        <p:nvGrpSpPr>
          <p:cNvPr id="2" name="Group 2"/>
          <p:cNvGrpSpPr/>
          <p:nvPr/>
        </p:nvGrpSpPr>
        <p:grpSpPr>
          <a:xfrm>
            <a:off x="5793462" y="6769028"/>
            <a:ext cx="1299383" cy="129938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966"/>
            </a:solidFill>
          </p:spPr>
          <p:txBody>
            <a:bodyPr/>
            <a:lstStyle/>
            <a:p>
              <a:endParaRPr lang="en-US"/>
            </a:p>
          </p:txBody>
        </p:sp>
      </p:grpSp>
      <p:grpSp>
        <p:nvGrpSpPr>
          <p:cNvPr id="4" name="Group 4"/>
          <p:cNvGrpSpPr/>
          <p:nvPr/>
        </p:nvGrpSpPr>
        <p:grpSpPr>
          <a:xfrm>
            <a:off x="2135504" y="6769028"/>
            <a:ext cx="1299383" cy="1299383"/>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6424"/>
            </a:solidFill>
          </p:spPr>
          <p:txBody>
            <a:bodyPr/>
            <a:lstStyle/>
            <a:p>
              <a:endParaRPr lang="en-US"/>
            </a:p>
          </p:txBody>
        </p:sp>
      </p:grpSp>
      <p:sp>
        <p:nvSpPr>
          <p:cNvPr id="6" name="Freeform 6"/>
          <p:cNvSpPr/>
          <p:nvPr/>
        </p:nvSpPr>
        <p:spPr>
          <a:xfrm rot="-5400000" flipH="1" flipV="1">
            <a:off x="4686657" y="7418720"/>
            <a:ext cx="1835351" cy="1835351"/>
          </a:xfrm>
          <a:custGeom>
            <a:avLst/>
            <a:gdLst/>
            <a:ahLst/>
            <a:cxnLst/>
            <a:rect l="l" t="t" r="r" b="b"/>
            <a:pathLst>
              <a:path w="1835351" h="1835351">
                <a:moveTo>
                  <a:pt x="1835351" y="1835351"/>
                </a:moveTo>
                <a:lnTo>
                  <a:pt x="0" y="1835351"/>
                </a:lnTo>
                <a:lnTo>
                  <a:pt x="0" y="0"/>
                </a:lnTo>
                <a:lnTo>
                  <a:pt x="1835351" y="0"/>
                </a:lnTo>
                <a:lnTo>
                  <a:pt x="1835351" y="1835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flipH="1" flipV="1">
            <a:off x="1028700" y="7418720"/>
            <a:ext cx="1835351" cy="1835351"/>
          </a:xfrm>
          <a:custGeom>
            <a:avLst/>
            <a:gdLst/>
            <a:ahLst/>
            <a:cxnLst/>
            <a:rect l="l" t="t" r="r" b="b"/>
            <a:pathLst>
              <a:path w="1835351" h="1835351">
                <a:moveTo>
                  <a:pt x="1835351" y="1835351"/>
                </a:moveTo>
                <a:lnTo>
                  <a:pt x="0" y="1835351"/>
                </a:lnTo>
                <a:lnTo>
                  <a:pt x="0" y="0"/>
                </a:lnTo>
                <a:lnTo>
                  <a:pt x="1835351" y="0"/>
                </a:lnTo>
                <a:lnTo>
                  <a:pt x="1835351" y="1835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5400000" flipH="1">
            <a:off x="6509263" y="7418720"/>
            <a:ext cx="1835351" cy="1835351"/>
          </a:xfrm>
          <a:custGeom>
            <a:avLst/>
            <a:gdLst/>
            <a:ahLst/>
            <a:cxnLst/>
            <a:rect l="l" t="t" r="r" b="b"/>
            <a:pathLst>
              <a:path w="1835351" h="1835351">
                <a:moveTo>
                  <a:pt x="1835351" y="0"/>
                </a:moveTo>
                <a:lnTo>
                  <a:pt x="0" y="0"/>
                </a:lnTo>
                <a:lnTo>
                  <a:pt x="0" y="1835351"/>
                </a:lnTo>
                <a:lnTo>
                  <a:pt x="1835351" y="1835351"/>
                </a:lnTo>
                <a:lnTo>
                  <a:pt x="183535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400000" flipH="1">
            <a:off x="2851306" y="7418720"/>
            <a:ext cx="1835351" cy="1835351"/>
          </a:xfrm>
          <a:custGeom>
            <a:avLst/>
            <a:gdLst/>
            <a:ahLst/>
            <a:cxnLst/>
            <a:rect l="l" t="t" r="r" b="b"/>
            <a:pathLst>
              <a:path w="1835351" h="1835351">
                <a:moveTo>
                  <a:pt x="1835351" y="0"/>
                </a:moveTo>
                <a:lnTo>
                  <a:pt x="0" y="0"/>
                </a:lnTo>
                <a:lnTo>
                  <a:pt x="0" y="1835351"/>
                </a:lnTo>
                <a:lnTo>
                  <a:pt x="1835351" y="1835351"/>
                </a:lnTo>
                <a:lnTo>
                  <a:pt x="183535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9943386" y="1028700"/>
            <a:ext cx="7315914" cy="4874228"/>
          </a:xfrm>
          <a:custGeom>
            <a:avLst/>
            <a:gdLst/>
            <a:ahLst/>
            <a:cxnLst/>
            <a:rect l="l" t="t" r="r" b="b"/>
            <a:pathLst>
              <a:path w="7315914" h="4874228">
                <a:moveTo>
                  <a:pt x="0" y="0"/>
                </a:moveTo>
                <a:lnTo>
                  <a:pt x="7315914" y="0"/>
                </a:lnTo>
                <a:lnTo>
                  <a:pt x="7315914" y="4874228"/>
                </a:lnTo>
                <a:lnTo>
                  <a:pt x="0" y="4874228"/>
                </a:lnTo>
                <a:lnTo>
                  <a:pt x="0" y="0"/>
                </a:lnTo>
                <a:close/>
              </a:path>
            </a:pathLst>
          </a:custGeom>
          <a:blipFill>
            <a:blip r:embed="rId7"/>
            <a:stretch>
              <a:fillRect t="-93" b="-93"/>
            </a:stretch>
          </a:blipFill>
        </p:spPr>
        <p:txBody>
          <a:bodyPr/>
          <a:lstStyle/>
          <a:p>
            <a:endParaRPr lang="en-US"/>
          </a:p>
        </p:txBody>
      </p:sp>
      <p:sp>
        <p:nvSpPr>
          <p:cNvPr id="11" name="TextBox 11"/>
          <p:cNvSpPr txBox="1"/>
          <p:nvPr/>
        </p:nvSpPr>
        <p:spPr>
          <a:xfrm>
            <a:off x="622569" y="1486519"/>
            <a:ext cx="8521431" cy="4025265"/>
          </a:xfrm>
          <a:prstGeom prst="rect">
            <a:avLst/>
          </a:prstGeom>
        </p:spPr>
        <p:txBody>
          <a:bodyPr lIns="0" tIns="0" rIns="0" bIns="0" rtlCol="0" anchor="t">
            <a:spAutoFit/>
          </a:bodyPr>
          <a:lstStyle/>
          <a:p>
            <a:pPr algn="ctr">
              <a:lnSpc>
                <a:spcPts val="7920"/>
              </a:lnSpc>
            </a:pPr>
            <a:r>
              <a:rPr lang="en-US" sz="7200" dirty="0">
                <a:solidFill>
                  <a:srgbClr val="FFFDE7"/>
                </a:solidFill>
                <a:latin typeface="Garet 1 Bold"/>
              </a:rPr>
              <a:t>ADHD </a:t>
            </a:r>
          </a:p>
          <a:p>
            <a:pPr algn="ctr">
              <a:lnSpc>
                <a:spcPts val="7920"/>
              </a:lnSpc>
            </a:pPr>
            <a:r>
              <a:rPr lang="en-US" sz="7200" dirty="0">
                <a:solidFill>
                  <a:srgbClr val="FFFDE7"/>
                </a:solidFill>
                <a:latin typeface="Garet 1 Bold"/>
              </a:rPr>
              <a:t>Facts</a:t>
            </a:r>
          </a:p>
          <a:p>
            <a:pPr algn="ctr">
              <a:lnSpc>
                <a:spcPts val="7920"/>
              </a:lnSpc>
            </a:pPr>
            <a:r>
              <a:rPr lang="en-US" sz="7200" dirty="0">
                <a:solidFill>
                  <a:srgbClr val="FFFDE7"/>
                </a:solidFill>
                <a:latin typeface="Garet 1 Bold"/>
              </a:rPr>
              <a:t>vs </a:t>
            </a:r>
          </a:p>
          <a:p>
            <a:pPr algn="ctr">
              <a:lnSpc>
                <a:spcPts val="7920"/>
              </a:lnSpc>
            </a:pPr>
            <a:r>
              <a:rPr lang="en-US" sz="7200" dirty="0">
                <a:solidFill>
                  <a:srgbClr val="FFFDE7"/>
                </a:solidFill>
                <a:latin typeface="Garet 1 Bold"/>
              </a:rPr>
              <a:t>Myths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7"/>
        </a:solidFill>
        <a:effectLst/>
      </p:bgPr>
    </p:bg>
    <p:spTree>
      <p:nvGrpSpPr>
        <p:cNvPr id="1" name="">
          <a:extLst>
            <a:ext uri="{FF2B5EF4-FFF2-40B4-BE49-F238E27FC236}">
              <a16:creationId xmlns:a16="http://schemas.microsoft.com/office/drawing/2014/main" id="{BF1644CB-17C8-4F44-9C02-8F17573B4C3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4AD66E-1602-D28B-8FE6-E92E3A0B6474}"/>
              </a:ext>
            </a:extLst>
          </p:cNvPr>
          <p:cNvGrpSpPr/>
          <p:nvPr/>
        </p:nvGrpSpPr>
        <p:grpSpPr>
          <a:xfrm>
            <a:off x="2113677" y="1853130"/>
            <a:ext cx="2901076" cy="2901076"/>
            <a:chOff x="0" y="0"/>
            <a:chExt cx="6350000" cy="6350000"/>
          </a:xfrm>
        </p:grpSpPr>
        <p:sp>
          <p:nvSpPr>
            <p:cNvPr id="3" name="Freeform 3">
              <a:extLst>
                <a:ext uri="{FF2B5EF4-FFF2-40B4-BE49-F238E27FC236}">
                  <a16:creationId xmlns:a16="http://schemas.microsoft.com/office/drawing/2014/main" id="{6D5E59A9-9F2F-727D-2063-2E81189F692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8BD5B"/>
            </a:solidFill>
          </p:spPr>
          <p:txBody>
            <a:bodyPr/>
            <a:lstStyle/>
            <a:p>
              <a:endParaRPr lang="en-US"/>
            </a:p>
          </p:txBody>
        </p:sp>
      </p:grpSp>
      <p:sp>
        <p:nvSpPr>
          <p:cNvPr id="4" name="Freeform 4">
            <a:extLst>
              <a:ext uri="{FF2B5EF4-FFF2-40B4-BE49-F238E27FC236}">
                <a16:creationId xmlns:a16="http://schemas.microsoft.com/office/drawing/2014/main" id="{353ED6A4-6FA7-A755-AF32-BFE8863DA854}"/>
              </a:ext>
            </a:extLst>
          </p:cNvPr>
          <p:cNvSpPr/>
          <p:nvPr/>
        </p:nvSpPr>
        <p:spPr>
          <a:xfrm>
            <a:off x="1585200" y="4912399"/>
            <a:ext cx="5616378" cy="2808189"/>
          </a:xfrm>
          <a:custGeom>
            <a:avLst/>
            <a:gdLst/>
            <a:ahLst/>
            <a:cxnLst/>
            <a:rect l="l" t="t" r="r" b="b"/>
            <a:pathLst>
              <a:path w="5616378" h="2808189">
                <a:moveTo>
                  <a:pt x="0" y="0"/>
                </a:moveTo>
                <a:lnTo>
                  <a:pt x="5616379" y="0"/>
                </a:lnTo>
                <a:lnTo>
                  <a:pt x="5616379" y="2808189"/>
                </a:lnTo>
                <a:lnTo>
                  <a:pt x="0" y="28081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4A1CBF8B-2B51-9DC5-64B8-CE879D7BB949}"/>
              </a:ext>
            </a:extLst>
          </p:cNvPr>
          <p:cNvSpPr txBox="1"/>
          <p:nvPr/>
        </p:nvSpPr>
        <p:spPr>
          <a:xfrm>
            <a:off x="8648574" y="4317953"/>
            <a:ext cx="7914526" cy="1651093"/>
          </a:xfrm>
          <a:prstGeom prst="rect">
            <a:avLst/>
          </a:prstGeom>
        </p:spPr>
        <p:txBody>
          <a:bodyPr lIns="0" tIns="0" rIns="0" bIns="0" rtlCol="0" anchor="t">
            <a:spAutoFit/>
          </a:bodyPr>
          <a:lstStyle/>
          <a:p>
            <a:pPr>
              <a:lnSpc>
                <a:spcPts val="6500"/>
              </a:lnSpc>
            </a:pPr>
            <a:r>
              <a:rPr lang="en-US" sz="5000" dirty="0">
                <a:solidFill>
                  <a:srgbClr val="393838"/>
                </a:solidFill>
                <a:latin typeface="Garet 1"/>
              </a:rPr>
              <a:t>Children with ADHD are Lazy.</a:t>
            </a:r>
          </a:p>
        </p:txBody>
      </p:sp>
      <p:sp>
        <p:nvSpPr>
          <p:cNvPr id="9" name="TextBox 8">
            <a:extLst>
              <a:ext uri="{FF2B5EF4-FFF2-40B4-BE49-F238E27FC236}">
                <a16:creationId xmlns:a16="http://schemas.microsoft.com/office/drawing/2014/main" id="{E735C712-7C0F-FF24-63B9-ABEF179FA549}"/>
              </a:ext>
            </a:extLst>
          </p:cNvPr>
          <p:cNvSpPr txBox="1"/>
          <p:nvPr/>
        </p:nvSpPr>
        <p:spPr>
          <a:xfrm>
            <a:off x="8648574" y="2362523"/>
            <a:ext cx="9144000" cy="948337"/>
          </a:xfrm>
          <a:prstGeom prst="rect">
            <a:avLst/>
          </a:prstGeom>
          <a:noFill/>
        </p:spPr>
        <p:txBody>
          <a:bodyPr wrap="square">
            <a:spAutoFit/>
          </a:bodyPr>
          <a:lstStyle/>
          <a:p>
            <a:pPr>
              <a:lnSpc>
                <a:spcPts val="6500"/>
              </a:lnSpc>
            </a:pPr>
            <a:r>
              <a:rPr lang="en-US" sz="6000" dirty="0">
                <a:solidFill>
                  <a:srgbClr val="393838"/>
                </a:solidFill>
                <a:latin typeface="Garet 1"/>
              </a:rPr>
              <a:t>Myth:</a:t>
            </a:r>
          </a:p>
        </p:txBody>
      </p:sp>
    </p:spTree>
    <p:extLst>
      <p:ext uri="{BB962C8B-B14F-4D97-AF65-F5344CB8AC3E}">
        <p14:creationId xmlns:p14="http://schemas.microsoft.com/office/powerpoint/2010/main" val="4111307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1839</Words>
  <Application>Microsoft Office PowerPoint</Application>
  <PresentationFormat>Custom</PresentationFormat>
  <Paragraphs>265</Paragraphs>
  <Slides>44</Slides>
  <Notes>10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44</vt:i4>
      </vt:variant>
    </vt:vector>
  </HeadingPairs>
  <TitlesOfParts>
    <vt:vector size="64" baseType="lpstr">
      <vt:lpstr>HK Grotesk Bold</vt:lpstr>
      <vt:lpstr>Arial</vt:lpstr>
      <vt:lpstr>Garet 2 Light</vt:lpstr>
      <vt:lpstr>Helveticish Bold</vt:lpstr>
      <vt:lpstr>Calibri</vt:lpstr>
      <vt:lpstr>Garet 1 Bold</vt:lpstr>
      <vt:lpstr>Courier New</vt:lpstr>
      <vt:lpstr>Heebo Bold</vt:lpstr>
      <vt:lpstr>Wingdings</vt:lpstr>
      <vt:lpstr>Garet 2 Bold</vt:lpstr>
      <vt:lpstr>Helveticish</vt:lpstr>
      <vt:lpstr>Heebo Ultra-Bold</vt:lpstr>
      <vt:lpstr>Tahoma</vt:lpstr>
      <vt:lpstr>Garet 1</vt:lpstr>
      <vt:lpstr>Sailors</vt:lpstr>
      <vt:lpstr>Heebo</vt:lpstr>
      <vt:lpstr>Quattrocento Bold</vt:lpstr>
      <vt:lpstr>Heebo Light</vt:lpstr>
      <vt:lpstr>Garet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ADHD Classroom Intervention Strategies</dc:title>
  <dc:creator>Conrad, Amanda</dc:creator>
  <cp:lastModifiedBy>Conrad, Amanda</cp:lastModifiedBy>
  <cp:revision>6</cp:revision>
  <dcterms:created xsi:type="dcterms:W3CDTF">2006-08-16T00:00:00Z</dcterms:created>
  <dcterms:modified xsi:type="dcterms:W3CDTF">2026-02-09T15:56:38Z</dcterms:modified>
  <dc:identifier>DAF_fGCsvbM</dc:identifier>
</cp:coreProperties>
</file>