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Lst>
  <p:sldSz cy="5143500" cx="9144000"/>
  <p:notesSz cx="6858000" cy="9144000"/>
  <p:embeddedFontLst>
    <p:embeddedFont>
      <p:font typeface="Raleway"/>
      <p:regular r:id="rId42"/>
      <p:bold r:id="rId43"/>
      <p:italic r:id="rId44"/>
      <p:boldItalic r:id="rId45"/>
    </p:embeddedFont>
    <p:embeddedFont>
      <p:font typeface="Roboto"/>
      <p:regular r:id="rId46"/>
      <p:bold r:id="rId47"/>
      <p:italic r:id="rId48"/>
      <p:boldItalic r:id="rId49"/>
    </p:embeddedFont>
    <p:embeddedFont>
      <p:font typeface="Garamond"/>
      <p:regular r:id="rId50"/>
      <p:bold r:id="rId51"/>
      <p:italic r:id="rId52"/>
      <p:boldItalic r:id="rId53"/>
    </p:embeddedFont>
    <p:embeddedFont>
      <p:font typeface="PT Sans Narrow"/>
      <p:regular r:id="rId54"/>
      <p:bold r:id="rId55"/>
    </p:embeddedFont>
    <p:embeddedFont>
      <p:font typeface="Open Sans"/>
      <p:regular r:id="rId56"/>
      <p:bold r:id="rId57"/>
      <p:italic r:id="rId58"/>
      <p:boldItalic r:id="rId5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 uri="GoogleSlidesCustomDataVersion2">
      <go:slidesCustomData xmlns:go="http://customooxmlschemas.google.com/" r:id="rId60" roundtripDataSignature="AMtx7mhK1zIgg18Bm2NfJfPweIa0UTCXR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font" Target="fonts/Raleway-regular.fntdata"/><Relationship Id="rId41" Type="http://schemas.openxmlformats.org/officeDocument/2006/relationships/slide" Target="slides/slide36.xml"/><Relationship Id="rId44" Type="http://schemas.openxmlformats.org/officeDocument/2006/relationships/font" Target="fonts/Raleway-italic.fntdata"/><Relationship Id="rId43" Type="http://schemas.openxmlformats.org/officeDocument/2006/relationships/font" Target="fonts/Raleway-bold.fntdata"/><Relationship Id="rId46" Type="http://schemas.openxmlformats.org/officeDocument/2006/relationships/font" Target="fonts/Roboto-regular.fntdata"/><Relationship Id="rId45" Type="http://schemas.openxmlformats.org/officeDocument/2006/relationships/font" Target="fonts/Raleway-boldItalic.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font" Target="fonts/Roboto-italic.fntdata"/><Relationship Id="rId47" Type="http://schemas.openxmlformats.org/officeDocument/2006/relationships/font" Target="fonts/Roboto-bold.fntdata"/><Relationship Id="rId49" Type="http://schemas.openxmlformats.org/officeDocument/2006/relationships/font" Target="fonts/Roboto-boldItalic.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60" Type="http://customschemas.google.com/relationships/presentationmetadata" Target="metadata"/><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font" Target="fonts/Garamond-bold.fntdata"/><Relationship Id="rId50" Type="http://schemas.openxmlformats.org/officeDocument/2006/relationships/font" Target="fonts/Garamond-regular.fntdata"/><Relationship Id="rId53" Type="http://schemas.openxmlformats.org/officeDocument/2006/relationships/font" Target="fonts/Garamond-boldItalic.fntdata"/><Relationship Id="rId52" Type="http://schemas.openxmlformats.org/officeDocument/2006/relationships/font" Target="fonts/Garamond-italic.fntdata"/><Relationship Id="rId11" Type="http://schemas.openxmlformats.org/officeDocument/2006/relationships/slide" Target="slides/slide6.xml"/><Relationship Id="rId55" Type="http://schemas.openxmlformats.org/officeDocument/2006/relationships/font" Target="fonts/PTSansNarrow-bold.fntdata"/><Relationship Id="rId10" Type="http://schemas.openxmlformats.org/officeDocument/2006/relationships/slide" Target="slides/slide5.xml"/><Relationship Id="rId54" Type="http://schemas.openxmlformats.org/officeDocument/2006/relationships/font" Target="fonts/PTSansNarrow-regular.fntdata"/><Relationship Id="rId13" Type="http://schemas.openxmlformats.org/officeDocument/2006/relationships/slide" Target="slides/slide8.xml"/><Relationship Id="rId57" Type="http://schemas.openxmlformats.org/officeDocument/2006/relationships/font" Target="fonts/OpenSans-bold.fntdata"/><Relationship Id="rId12" Type="http://schemas.openxmlformats.org/officeDocument/2006/relationships/slide" Target="slides/slide7.xml"/><Relationship Id="rId56" Type="http://schemas.openxmlformats.org/officeDocument/2006/relationships/font" Target="fonts/OpenSans-regular.fntdata"/><Relationship Id="rId15" Type="http://schemas.openxmlformats.org/officeDocument/2006/relationships/slide" Target="slides/slide10.xml"/><Relationship Id="rId59" Type="http://schemas.openxmlformats.org/officeDocument/2006/relationships/font" Target="fonts/OpenSans-boldItalic.fntdata"/><Relationship Id="rId14" Type="http://schemas.openxmlformats.org/officeDocument/2006/relationships/slide" Target="slides/slide9.xml"/><Relationship Id="rId58" Type="http://schemas.openxmlformats.org/officeDocument/2006/relationships/font" Target="fonts/OpenSans-italic.fntdata"/><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youtube.com/watch?v=5eGc6DidrD8" TargetMode="Externa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instagram.com/reel/DTam70-jsLr/?igsh=M3dlajlhdnZ2dTVm" TargetMode="Externa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 name="Shape 69"/>
        <p:cNvGrpSpPr/>
        <p:nvPr/>
      </p:nvGrpSpPr>
      <p:grpSpPr>
        <a:xfrm>
          <a:off x="0" y="0"/>
          <a:ext cx="0" cy="0"/>
          <a:chOff x="0" y="0"/>
          <a:chExt cx="0" cy="0"/>
        </a:xfrm>
      </p:grpSpPr>
      <p:sp>
        <p:nvSpPr>
          <p:cNvPr id="70" name="Google Shape;70;g3b7c7acaf23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 name="Google Shape;71;g3b7c7acaf23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p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9" name="Google Shape;139;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rPr lang="en">
                <a:solidFill>
                  <a:schemeClr val="dk1"/>
                </a:solidFill>
              </a:rPr>
              <a:t>MEGHAN - 45 sec</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As our digital world has quickly evolved in less than a century… so have our childhoods. </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John describes this as “The Great Rewiring”</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Starting around 2010….</a:t>
            </a:r>
            <a:endParaRPr>
              <a:solidFill>
                <a:schemeClr val="dk1"/>
              </a:solidFill>
            </a:endParaRPr>
          </a:p>
          <a:p>
            <a:pPr indent="-298450" lvl="1" marL="914400" rtl="0" algn="l">
              <a:lnSpc>
                <a:spcPct val="115000"/>
              </a:lnSpc>
              <a:spcBef>
                <a:spcPts val="0"/>
              </a:spcBef>
              <a:spcAft>
                <a:spcPts val="0"/>
              </a:spcAft>
              <a:buClr>
                <a:schemeClr val="dk1"/>
              </a:buClr>
              <a:buSzPts val="1100"/>
              <a:buChar char="-"/>
            </a:pPr>
            <a:r>
              <a:rPr lang="en">
                <a:solidFill>
                  <a:schemeClr val="dk1"/>
                </a:solidFill>
              </a:rPr>
              <a:t>FRONT FACING CAMERAS : making it easier to take photos and videos of yourself</a:t>
            </a:r>
            <a:endParaRPr>
              <a:solidFill>
                <a:schemeClr val="dk1"/>
              </a:solidFill>
            </a:endParaRPr>
          </a:p>
          <a:p>
            <a:pPr indent="-298450" lvl="0" marL="914400" rtl="0" algn="l">
              <a:lnSpc>
                <a:spcPct val="115000"/>
              </a:lnSpc>
              <a:spcBef>
                <a:spcPts val="0"/>
              </a:spcBef>
              <a:spcAft>
                <a:spcPts val="0"/>
              </a:spcAft>
              <a:buClr>
                <a:schemeClr val="dk1"/>
              </a:buClr>
              <a:buSzPts val="1100"/>
              <a:buChar char="-"/>
            </a:pPr>
            <a:r>
              <a:rPr lang="en">
                <a:solidFill>
                  <a:schemeClr val="dk1"/>
                </a:solidFill>
              </a:rPr>
              <a:t>HIGH SPEED INTERNET: making it easier for everyone to consume everything quickly</a:t>
            </a:r>
            <a:endParaRPr>
              <a:solidFill>
                <a:schemeClr val="dk1"/>
              </a:solidFill>
            </a:endParaRPr>
          </a:p>
          <a:p>
            <a:pPr indent="-298450" lvl="0" marL="914400" rtl="0" algn="l">
              <a:lnSpc>
                <a:spcPct val="115000"/>
              </a:lnSpc>
              <a:spcBef>
                <a:spcPts val="0"/>
              </a:spcBef>
              <a:spcAft>
                <a:spcPts val="0"/>
              </a:spcAft>
              <a:buClr>
                <a:schemeClr val="dk1"/>
              </a:buClr>
              <a:buSzPts val="1100"/>
              <a:buChar char="-"/>
            </a:pPr>
            <a:r>
              <a:rPr lang="en">
                <a:solidFill>
                  <a:schemeClr val="dk1"/>
                </a:solidFill>
              </a:rPr>
              <a:t>SOCIAL NETWORK&gt; PLATFORMS: were we would search for validation with likes and comments  rather than simply connecting with long lost friends or relatives</a:t>
            </a:r>
            <a:endParaRPr>
              <a:solidFill>
                <a:schemeClr val="dk1"/>
              </a:solidFill>
            </a:endParaRPr>
          </a:p>
          <a:p>
            <a:pPr indent="0" lvl="0" marL="0" rtl="0" algn="l">
              <a:lnSpc>
                <a:spcPct val="100000"/>
              </a:lnSpc>
              <a:spcBef>
                <a:spcPts val="0"/>
              </a:spcBef>
              <a:spcAft>
                <a:spcPts val="0"/>
              </a:spcAft>
              <a:buSzPts val="1100"/>
              <a:buNone/>
            </a:pPr>
            <a:r>
              <a:t/>
            </a:r>
            <a:endParaRPr>
              <a:solidFill>
                <a:schemeClr val="dk1"/>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g3c616fe259f_0_5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6" name="Google Shape;146;g3c616fe259f_0_5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a:solidFill>
                  <a:schemeClr val="dk1"/>
                </a:solidFill>
              </a:rPr>
              <a:t>Here are some interesting events to think about in relation to Haidt referencing 2010’s</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rPr lang="en"/>
              <a:t>Look at in such a short amount of time the change that </a:t>
            </a:r>
            <a:r>
              <a:rPr lang="en"/>
              <a:t>occurred</a:t>
            </a:r>
            <a:r>
              <a:rPr lang="en"/>
              <a:t>. We had no idea at the time what an impact this would have!</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p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4" name="Google Shape;184;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rPr lang="en">
                <a:solidFill>
                  <a:schemeClr val="dk1"/>
                </a:solidFill>
              </a:rPr>
              <a:t>MEGHAN - 1 min</a:t>
            </a:r>
            <a:endParaRPr>
              <a:solidFill>
                <a:schemeClr val="dk1"/>
              </a:solidFill>
            </a:endParaRPr>
          </a:p>
          <a:p>
            <a:pPr indent="-298450" lvl="1" marL="914400" rtl="0" algn="l">
              <a:lnSpc>
                <a:spcPct val="115000"/>
              </a:lnSpc>
              <a:spcBef>
                <a:spcPts val="0"/>
              </a:spcBef>
              <a:spcAft>
                <a:spcPts val="0"/>
              </a:spcAft>
              <a:buClr>
                <a:schemeClr val="dk1"/>
              </a:buClr>
              <a:buSzPts val="1100"/>
              <a:buChar char="-"/>
            </a:pPr>
            <a:r>
              <a:rPr lang="en">
                <a:solidFill>
                  <a:schemeClr val="dk1"/>
                </a:solidFill>
              </a:rPr>
              <a:t>So lets compare the two different experiences of childhood just 1 generation apart</a:t>
            </a:r>
            <a:endParaRPr>
              <a:solidFill>
                <a:schemeClr val="dk1"/>
              </a:solidFill>
            </a:endParaRPr>
          </a:p>
          <a:p>
            <a:pPr indent="-298450" lvl="1" marL="914400" rtl="0" algn="l">
              <a:lnSpc>
                <a:spcPct val="115000"/>
              </a:lnSpc>
              <a:spcBef>
                <a:spcPts val="0"/>
              </a:spcBef>
              <a:spcAft>
                <a:spcPts val="0"/>
              </a:spcAft>
              <a:buClr>
                <a:schemeClr val="dk1"/>
              </a:buClr>
              <a:buSzPts val="1100"/>
              <a:buChar char="-"/>
            </a:pPr>
            <a:r>
              <a:rPr lang="en">
                <a:solidFill>
                  <a:schemeClr val="dk1"/>
                </a:solidFill>
              </a:rPr>
              <a:t>Millennials = anyone born between 1981-1995</a:t>
            </a:r>
            <a:endParaRPr>
              <a:solidFill>
                <a:schemeClr val="dk1"/>
              </a:solidFill>
            </a:endParaRPr>
          </a:p>
          <a:p>
            <a:pPr indent="-298450" lvl="1" marL="914400" rtl="0" algn="l">
              <a:lnSpc>
                <a:spcPct val="115000"/>
              </a:lnSpc>
              <a:spcBef>
                <a:spcPts val="0"/>
              </a:spcBef>
              <a:spcAft>
                <a:spcPts val="0"/>
              </a:spcAft>
              <a:buClr>
                <a:schemeClr val="dk1"/>
              </a:buClr>
              <a:buSzPts val="1100"/>
              <a:buChar char="-"/>
            </a:pPr>
            <a:r>
              <a:rPr lang="en">
                <a:solidFill>
                  <a:schemeClr val="dk1"/>
                </a:solidFill>
              </a:rPr>
              <a:t>Generation Z: anyone born  between 1996-2012</a:t>
            </a:r>
            <a:endParaRPr>
              <a:solidFill>
                <a:schemeClr val="dk1"/>
              </a:solidFill>
            </a:endParaRPr>
          </a:p>
          <a:p>
            <a:pPr indent="0" lvl="0" marL="457200" rtl="0" algn="l">
              <a:lnSpc>
                <a:spcPct val="115000"/>
              </a:lnSpc>
              <a:spcBef>
                <a:spcPts val="0"/>
              </a:spcBef>
              <a:spcAft>
                <a:spcPts val="0"/>
              </a:spcAft>
              <a:buSzPts val="1100"/>
              <a:buNone/>
            </a:pPr>
            <a:r>
              <a:rPr lang="en">
                <a:solidFill>
                  <a:schemeClr val="dk1"/>
                </a:solidFill>
              </a:rPr>
              <a:t>Millennials… outside (playgrounds, tree houses, capture the flag, riding bikes) - where they could “discover” by taking calculated risks</a:t>
            </a:r>
            <a:endParaRPr>
              <a:solidFill>
                <a:schemeClr val="dk1"/>
              </a:solidFill>
            </a:endParaRPr>
          </a:p>
          <a:p>
            <a:pPr indent="-298450" lvl="1" marL="914400" rtl="0" algn="l">
              <a:lnSpc>
                <a:spcPct val="115000"/>
              </a:lnSpc>
              <a:spcBef>
                <a:spcPts val="0"/>
              </a:spcBef>
              <a:spcAft>
                <a:spcPts val="0"/>
              </a:spcAft>
              <a:buClr>
                <a:schemeClr val="dk1"/>
              </a:buClr>
              <a:buSzPts val="1100"/>
              <a:buChar char="-"/>
            </a:pPr>
            <a:r>
              <a:rPr lang="en">
                <a:solidFill>
                  <a:schemeClr val="dk1"/>
                </a:solidFill>
              </a:rPr>
              <a:t>Gen Z on the other hand </a:t>
            </a:r>
            <a:endParaRPr>
              <a:solidFill>
                <a:schemeClr val="dk1"/>
              </a:solidFill>
            </a:endParaRPr>
          </a:p>
          <a:p>
            <a:pPr indent="-298450" lvl="2" marL="1371600" rtl="0" algn="l">
              <a:lnSpc>
                <a:spcPct val="115000"/>
              </a:lnSpc>
              <a:spcBef>
                <a:spcPts val="0"/>
              </a:spcBef>
              <a:spcAft>
                <a:spcPts val="0"/>
              </a:spcAft>
              <a:buClr>
                <a:schemeClr val="dk1"/>
              </a:buClr>
              <a:buSzPts val="1100"/>
              <a:buChar char="■"/>
            </a:pPr>
            <a:r>
              <a:rPr lang="en">
                <a:solidFill>
                  <a:schemeClr val="dk1"/>
                </a:solidFill>
              </a:rPr>
              <a:t>They formed friendships online</a:t>
            </a:r>
            <a:endParaRPr>
              <a:solidFill>
                <a:schemeClr val="dk1"/>
              </a:solidFill>
            </a:endParaRPr>
          </a:p>
          <a:p>
            <a:pPr indent="-298450" lvl="2" marL="1371600" rtl="0" algn="l">
              <a:lnSpc>
                <a:spcPct val="115000"/>
              </a:lnSpc>
              <a:spcBef>
                <a:spcPts val="0"/>
              </a:spcBef>
              <a:spcAft>
                <a:spcPts val="0"/>
              </a:spcAft>
              <a:buClr>
                <a:schemeClr val="dk1"/>
              </a:buClr>
              <a:buSzPts val="1100"/>
              <a:buChar char="■"/>
            </a:pPr>
            <a:r>
              <a:rPr lang="en">
                <a:solidFill>
                  <a:schemeClr val="dk1"/>
                </a:solidFill>
              </a:rPr>
              <a:t>They learned what was desirable from social media platforms</a:t>
            </a:r>
            <a:endParaRPr>
              <a:solidFill>
                <a:schemeClr val="dk1"/>
              </a:solidFill>
            </a:endParaRPr>
          </a:p>
          <a:p>
            <a:pPr indent="-298450" lvl="2" marL="1371600" rtl="0" algn="l">
              <a:lnSpc>
                <a:spcPct val="115000"/>
              </a:lnSpc>
              <a:spcBef>
                <a:spcPts val="0"/>
              </a:spcBef>
              <a:spcAft>
                <a:spcPts val="0"/>
              </a:spcAft>
              <a:buClr>
                <a:schemeClr val="dk1"/>
              </a:buClr>
              <a:buSzPts val="1100"/>
              <a:buChar char="■"/>
            </a:pPr>
            <a:r>
              <a:rPr lang="en">
                <a:solidFill>
                  <a:schemeClr val="dk1"/>
                </a:solidFill>
              </a:rPr>
              <a:t>Higher likelihood to be stuck in “defend mode” where they are much more cautious, anxious and have a greater inability to manage conflict</a:t>
            </a:r>
            <a:endParaRPr>
              <a:solidFill>
                <a:schemeClr val="dk1"/>
              </a:solidFill>
            </a:endParaRPr>
          </a:p>
          <a:p>
            <a:pPr indent="0" lvl="0" marL="0" rtl="0" algn="l">
              <a:lnSpc>
                <a:spcPct val="115000"/>
              </a:lnSpc>
              <a:spcBef>
                <a:spcPts val="0"/>
              </a:spcBef>
              <a:spcAft>
                <a:spcPts val="0"/>
              </a:spcAft>
              <a:buSzPts val="1100"/>
              <a:buNone/>
            </a:pPr>
            <a:r>
              <a:t/>
            </a:r>
            <a:endParaRPr>
              <a:solidFill>
                <a:schemeClr val="dk1"/>
              </a:solidFill>
            </a:endParaRPr>
          </a:p>
          <a:p>
            <a:pPr indent="0" lvl="0" marL="0" rtl="0" algn="l">
              <a:lnSpc>
                <a:spcPct val="115000"/>
              </a:lnSpc>
              <a:spcBef>
                <a:spcPts val="0"/>
              </a:spcBef>
              <a:spcAft>
                <a:spcPts val="0"/>
              </a:spcAft>
              <a:buSzPts val="1100"/>
              <a:buNone/>
            </a:pPr>
            <a:r>
              <a:rPr lang="en">
                <a:solidFill>
                  <a:schemeClr val="dk1"/>
                </a:solidFill>
                <a:latin typeface="Roboto"/>
                <a:ea typeface="Roboto"/>
                <a:cs typeface="Roboto"/>
                <a:sym typeface="Roboto"/>
              </a:rPr>
              <a:t>Millenials were the last generation to go through puberty without the access to smartphones</a:t>
            </a:r>
            <a:r>
              <a:rPr lang="en">
                <a:solidFill>
                  <a:schemeClr val="dk1"/>
                </a:solidFill>
              </a:rPr>
              <a:t> </a:t>
            </a:r>
            <a:endParaRPr>
              <a:solidFill>
                <a:schemeClr val="dk1"/>
              </a:solidFill>
            </a:endParaRPr>
          </a:p>
          <a:p>
            <a:pPr indent="0" lvl="0" marL="0" rtl="0" algn="l">
              <a:lnSpc>
                <a:spcPct val="115000"/>
              </a:lnSpc>
              <a:spcBef>
                <a:spcPts val="0"/>
              </a:spcBef>
              <a:spcAft>
                <a:spcPts val="0"/>
              </a:spcAft>
              <a:buSzPts val="1100"/>
              <a:buNone/>
            </a:pPr>
            <a:r>
              <a:t/>
            </a:r>
            <a:endParaRPr>
              <a:solidFill>
                <a:schemeClr val="dk1"/>
              </a:solidFill>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g33938f959f5_1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6" name="Google Shape;196;g33938f959f5_1_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MEGHAN - 20 sec</a:t>
            </a:r>
            <a:endParaRPr/>
          </a:p>
          <a:p>
            <a:pPr indent="0" lvl="0" marL="0" rtl="0" algn="l">
              <a:lnSpc>
                <a:spcPct val="100000"/>
              </a:lnSpc>
              <a:spcBef>
                <a:spcPts val="0"/>
              </a:spcBef>
              <a:spcAft>
                <a:spcPts val="0"/>
              </a:spcAft>
              <a:buSzPts val="1100"/>
              <a:buNone/>
            </a:pPr>
            <a:r>
              <a:rPr lang="en"/>
              <a:t>Summary of entire book in 1 quote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p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2" name="Google Shape;202;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SzPts val="1100"/>
              <a:buNone/>
            </a:pPr>
            <a:r>
              <a:rPr lang="en">
                <a:solidFill>
                  <a:schemeClr val="dk1"/>
                </a:solidFill>
              </a:rPr>
              <a:t>ALEXIS - Haidt briefly touches on  the Benefits of smartphones and social media (especially for marginalized groups). </a:t>
            </a:r>
            <a:endParaRPr>
              <a:solidFill>
                <a:schemeClr val="dk1"/>
              </a:solidFill>
            </a:endParaRPr>
          </a:p>
          <a:p>
            <a:pPr indent="-298450" lvl="0" marL="457200" rtl="0" algn="l">
              <a:lnSpc>
                <a:spcPct val="115000"/>
              </a:lnSpc>
              <a:spcBef>
                <a:spcPts val="0"/>
              </a:spcBef>
              <a:spcAft>
                <a:spcPts val="0"/>
              </a:spcAft>
              <a:buClr>
                <a:schemeClr val="dk1"/>
              </a:buClr>
              <a:buSzPts val="1100"/>
              <a:buAutoNum type="arabicParenR"/>
            </a:pPr>
            <a:r>
              <a:rPr lang="en">
                <a:solidFill>
                  <a:schemeClr val="dk1"/>
                </a:solidFill>
              </a:rPr>
              <a:t>Positive community - </a:t>
            </a:r>
            <a:r>
              <a:rPr lang="en">
                <a:solidFill>
                  <a:schemeClr val="dk1"/>
                </a:solidFill>
              </a:rPr>
              <a:t>LGBTQ feel inclusive where they may not feel that way inside their physical community. </a:t>
            </a:r>
            <a:endParaRPr>
              <a:solidFill>
                <a:schemeClr val="dk1"/>
              </a:solidFill>
            </a:endParaRPr>
          </a:p>
          <a:p>
            <a:pPr indent="-298450" lvl="0" marL="457200" rtl="0" algn="l">
              <a:lnSpc>
                <a:spcPct val="115000"/>
              </a:lnSpc>
              <a:spcBef>
                <a:spcPts val="0"/>
              </a:spcBef>
              <a:spcAft>
                <a:spcPts val="0"/>
              </a:spcAft>
              <a:buClr>
                <a:schemeClr val="dk1"/>
              </a:buClr>
              <a:buSzPts val="1100"/>
              <a:buAutoNum type="arabicParenR"/>
            </a:pPr>
            <a:r>
              <a:rPr lang="en">
                <a:solidFill>
                  <a:schemeClr val="dk1"/>
                </a:solidFill>
              </a:rPr>
              <a:t>Access to important information.</a:t>
            </a:r>
            <a:endParaRPr>
              <a:solidFill>
                <a:schemeClr val="dk1"/>
              </a:solidFill>
            </a:endParaRPr>
          </a:p>
          <a:p>
            <a:pPr indent="-298450" lvl="0" marL="457200" rtl="0" algn="l">
              <a:lnSpc>
                <a:spcPct val="115000"/>
              </a:lnSpc>
              <a:spcBef>
                <a:spcPts val="0"/>
              </a:spcBef>
              <a:spcAft>
                <a:spcPts val="0"/>
              </a:spcAft>
              <a:buClr>
                <a:schemeClr val="dk1"/>
              </a:buClr>
              <a:buSzPts val="1100"/>
              <a:buAutoNum type="arabicParenR"/>
            </a:pPr>
            <a:r>
              <a:rPr lang="en">
                <a:solidFill>
                  <a:schemeClr val="dk1"/>
                </a:solidFill>
              </a:rPr>
              <a:t>Space for self expression</a:t>
            </a:r>
            <a:endParaRPr>
              <a:solidFill>
                <a:schemeClr val="dk1"/>
              </a:solidFill>
            </a:endParaRPr>
          </a:p>
          <a:p>
            <a:pPr indent="-298450" lvl="0" marL="457200" rtl="0" algn="l">
              <a:lnSpc>
                <a:spcPct val="115000"/>
              </a:lnSpc>
              <a:spcBef>
                <a:spcPts val="0"/>
              </a:spcBef>
              <a:spcAft>
                <a:spcPts val="0"/>
              </a:spcAft>
              <a:buClr>
                <a:schemeClr val="dk1"/>
              </a:buClr>
              <a:buSzPts val="1100"/>
              <a:buAutoNum type="arabicParenR"/>
            </a:pPr>
            <a:r>
              <a:rPr lang="en">
                <a:solidFill>
                  <a:schemeClr val="dk1"/>
                </a:solidFill>
              </a:rPr>
              <a:t>Fun &amp; entertainment</a:t>
            </a:r>
            <a:endParaRPr>
              <a:solidFill>
                <a:schemeClr val="dk1"/>
              </a:solidFill>
            </a:endParaRPr>
          </a:p>
          <a:p>
            <a:pPr indent="0" lvl="0" marL="0" rtl="0" algn="l">
              <a:lnSpc>
                <a:spcPct val="115000"/>
              </a:lnSpc>
              <a:spcBef>
                <a:spcPts val="0"/>
              </a:spcBef>
              <a:spcAft>
                <a:spcPts val="0"/>
              </a:spcAft>
              <a:buSzPts val="1100"/>
              <a:buNone/>
            </a:pPr>
            <a:r>
              <a:t/>
            </a:r>
            <a:endParaRPr>
              <a:solidFill>
                <a:schemeClr val="dk1"/>
              </a:solidFill>
            </a:endParaRPr>
          </a:p>
          <a:p>
            <a:pPr indent="0" lvl="0" marL="0" rtl="0" algn="l">
              <a:lnSpc>
                <a:spcPct val="115000"/>
              </a:lnSpc>
              <a:spcBef>
                <a:spcPts val="0"/>
              </a:spcBef>
              <a:spcAft>
                <a:spcPts val="0"/>
              </a:spcAft>
              <a:buSzPts val="1100"/>
              <a:buNone/>
            </a:pPr>
            <a:r>
              <a:rPr lang="en">
                <a:solidFill>
                  <a:schemeClr val="dk1"/>
                </a:solidFill>
              </a:rPr>
              <a:t> However he concludes that the risks far outweigh the benefits in childhood - especially with an underdeveloped body and mind</a:t>
            </a:r>
            <a:endParaRPr>
              <a:solidFill>
                <a:schemeClr val="dk1"/>
              </a:solidFill>
            </a:endParaRPr>
          </a:p>
          <a:p>
            <a:pPr indent="0" lvl="0" marL="0" rtl="0" algn="l">
              <a:lnSpc>
                <a:spcPct val="115000"/>
              </a:lnSpc>
              <a:spcBef>
                <a:spcPts val="0"/>
              </a:spcBef>
              <a:spcAft>
                <a:spcPts val="0"/>
              </a:spcAft>
              <a:buSzPts val="1100"/>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sz="1800">
                <a:solidFill>
                  <a:srgbClr val="262626"/>
                </a:solidFill>
                <a:latin typeface="Garamond"/>
                <a:ea typeface="Garamond"/>
                <a:cs typeface="Garamond"/>
                <a:sym typeface="Garamond"/>
              </a:rPr>
              <a:t>How do you feel like social media and the increased use of smartphone have affected your students or behaviors you see within the classroom? Fatigue? Agitation? Behavioral outbursts? </a:t>
            </a:r>
            <a:endParaRPr sz="1800">
              <a:solidFill>
                <a:srgbClr val="262626"/>
              </a:solidFill>
              <a:latin typeface="Garamond"/>
              <a:ea typeface="Garamond"/>
              <a:cs typeface="Garamond"/>
              <a:sym typeface="Garamond"/>
            </a:endParaRPr>
          </a:p>
          <a:p>
            <a:pPr indent="0" lvl="0" marL="0" rtl="0" algn="l">
              <a:spcBef>
                <a:spcPts val="0"/>
              </a:spcBef>
              <a:spcAft>
                <a:spcPts val="0"/>
              </a:spcAft>
              <a:buClr>
                <a:schemeClr val="dk1"/>
              </a:buClr>
              <a:buSzPts val="1100"/>
              <a:buFont typeface="Arial"/>
              <a:buNone/>
            </a:pPr>
            <a:r>
              <a:rPr lang="en" sz="1800">
                <a:solidFill>
                  <a:srgbClr val="262626"/>
                </a:solidFill>
                <a:latin typeface="Garamond"/>
                <a:ea typeface="Garamond"/>
                <a:cs typeface="Garamond"/>
                <a:sym typeface="Garamond"/>
              </a:rPr>
              <a:t>The amount of insomnia I am treating as an NP</a:t>
            </a:r>
            <a:endParaRPr sz="1800">
              <a:solidFill>
                <a:srgbClr val="262626"/>
              </a:solidFill>
              <a:latin typeface="Garamond"/>
              <a:ea typeface="Garamond"/>
              <a:cs typeface="Garamond"/>
              <a:sym typeface="Garamond"/>
            </a:endParaRPr>
          </a:p>
          <a:p>
            <a:pPr indent="0" lvl="0" marL="0" rtl="0" algn="l">
              <a:spcBef>
                <a:spcPts val="0"/>
              </a:spcBef>
              <a:spcAft>
                <a:spcPts val="0"/>
              </a:spcAft>
              <a:buClr>
                <a:schemeClr val="dk1"/>
              </a:buClr>
              <a:buSzPts val="1100"/>
              <a:buFont typeface="Arial"/>
              <a:buNone/>
            </a:pPr>
            <a:r>
              <a:rPr lang="en" sz="1800">
                <a:solidFill>
                  <a:srgbClr val="262626"/>
                </a:solidFill>
                <a:latin typeface="Garamond"/>
                <a:ea typeface="Garamond"/>
                <a:cs typeface="Garamond"/>
                <a:sym typeface="Garamond"/>
              </a:rPr>
              <a:t>Meghan inside school - nudes sent (child pornography and consequences… I see it and my husband sees it on a regular basis)</a:t>
            </a:r>
            <a:endParaRPr sz="1800">
              <a:solidFill>
                <a:srgbClr val="262626"/>
              </a:solidFill>
              <a:latin typeface="Garamond"/>
              <a:ea typeface="Garamond"/>
              <a:cs typeface="Garamond"/>
              <a:sym typeface="Garamon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p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7" name="Google Shape;207;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rPr lang="en">
                <a:solidFill>
                  <a:schemeClr val="dk1"/>
                </a:solidFill>
              </a:rPr>
              <a:t>MEGHAN - 30 sec</a:t>
            </a:r>
            <a:endParaRPr>
              <a:solidFill>
                <a:schemeClr val="dk1"/>
              </a:solidFill>
            </a:endParaRPr>
          </a:p>
          <a:p>
            <a:pPr indent="0" lvl="0" marL="0" rtl="0" algn="l">
              <a:lnSpc>
                <a:spcPct val="115000"/>
              </a:lnSpc>
              <a:spcBef>
                <a:spcPts val="0"/>
              </a:spcBef>
              <a:spcAft>
                <a:spcPts val="0"/>
              </a:spcAft>
              <a:buSzPts val="1100"/>
              <a:buNone/>
            </a:pPr>
            <a:r>
              <a:rPr lang="en">
                <a:solidFill>
                  <a:schemeClr val="dk1"/>
                </a:solidFill>
              </a:rPr>
              <a:t>John claims that </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Both smartphones and safetyism can block us from having real life experiences</a:t>
            </a:r>
            <a:endParaRPr>
              <a:solidFill>
                <a:schemeClr val="dk1"/>
              </a:solidFill>
            </a:endParaRPr>
          </a:p>
          <a:p>
            <a:pPr indent="-298450" lvl="0" marL="914400" rtl="0" algn="l">
              <a:lnSpc>
                <a:spcPct val="115000"/>
              </a:lnSpc>
              <a:spcBef>
                <a:spcPts val="0"/>
              </a:spcBef>
              <a:spcAft>
                <a:spcPts val="0"/>
              </a:spcAft>
              <a:buClr>
                <a:schemeClr val="dk1"/>
              </a:buClr>
              <a:buSzPts val="1100"/>
              <a:buChar char="-"/>
            </a:pPr>
            <a:r>
              <a:rPr lang="en">
                <a:solidFill>
                  <a:schemeClr val="dk1"/>
                </a:solidFill>
              </a:rPr>
              <a:t>By not getting outdoors and playing</a:t>
            </a:r>
            <a:endParaRPr>
              <a:solidFill>
                <a:schemeClr val="dk1"/>
              </a:solidFill>
            </a:endParaRPr>
          </a:p>
          <a:p>
            <a:pPr indent="-298450" lvl="0" marL="914400" rtl="0" algn="l">
              <a:lnSpc>
                <a:spcPct val="115000"/>
              </a:lnSpc>
              <a:spcBef>
                <a:spcPts val="0"/>
              </a:spcBef>
              <a:spcAft>
                <a:spcPts val="0"/>
              </a:spcAft>
              <a:buClr>
                <a:schemeClr val="dk1"/>
              </a:buClr>
              <a:buSzPts val="1100"/>
              <a:buChar char="-"/>
            </a:pPr>
            <a:r>
              <a:rPr lang="en">
                <a:solidFill>
                  <a:schemeClr val="dk1"/>
                </a:solidFill>
              </a:rPr>
              <a:t>By not getting outside our comfort zones by exploring</a:t>
            </a:r>
            <a:endParaRPr>
              <a:solidFill>
                <a:schemeClr val="dk1"/>
              </a:solidFill>
            </a:endParaRPr>
          </a:p>
          <a:p>
            <a:pPr indent="-298450" lvl="0" marL="914400" rtl="0" algn="l">
              <a:lnSpc>
                <a:spcPct val="115000"/>
              </a:lnSpc>
              <a:spcBef>
                <a:spcPts val="0"/>
              </a:spcBef>
              <a:spcAft>
                <a:spcPts val="0"/>
              </a:spcAft>
              <a:buClr>
                <a:schemeClr val="dk1"/>
              </a:buClr>
              <a:buSzPts val="1100"/>
              <a:buChar char="-"/>
            </a:pPr>
            <a:r>
              <a:rPr lang="en">
                <a:solidFill>
                  <a:schemeClr val="dk1"/>
                </a:solidFill>
              </a:rPr>
              <a:t>By not engaging with one another</a:t>
            </a:r>
            <a:endParaRPr>
              <a:solidFill>
                <a:schemeClr val="dk1"/>
              </a:solidFill>
            </a:endParaRPr>
          </a:p>
          <a:p>
            <a:pPr indent="0" lvl="0" marL="0" rtl="0" algn="l">
              <a:lnSpc>
                <a:spcPct val="115000"/>
              </a:lnSpc>
              <a:spcBef>
                <a:spcPts val="0"/>
              </a:spcBef>
              <a:spcAft>
                <a:spcPts val="0"/>
              </a:spcAft>
              <a:buSzPts val="1100"/>
              <a:buNone/>
            </a:pPr>
            <a:r>
              <a:rPr lang="en">
                <a:solidFill>
                  <a:schemeClr val="dk1"/>
                </a:solidFill>
              </a:rPr>
              <a:t> WE HAVE A RISK OF SOCIAL DEPRIVATION</a:t>
            </a:r>
            <a:endParaRPr>
              <a:solidFill>
                <a:schemeClr val="dk1"/>
              </a:solidFill>
            </a:endParaRPr>
          </a:p>
          <a:p>
            <a:pPr indent="0" lvl="0" marL="0" rtl="0" algn="l">
              <a:lnSpc>
                <a:spcPct val="115000"/>
              </a:lnSpc>
              <a:spcBef>
                <a:spcPts val="0"/>
              </a:spcBef>
              <a:spcAft>
                <a:spcPts val="0"/>
              </a:spcAft>
              <a:buSzPts val="1100"/>
              <a:buNone/>
            </a:pPr>
            <a:r>
              <a:t/>
            </a:r>
            <a:endParaRPr>
              <a:solidFill>
                <a:schemeClr val="dk1"/>
              </a:solidFill>
            </a:endParaRPr>
          </a:p>
          <a:p>
            <a:pPr indent="0" lvl="0" marL="0" rtl="0" algn="l">
              <a:lnSpc>
                <a:spcPct val="115000"/>
              </a:lnSpc>
              <a:spcBef>
                <a:spcPts val="0"/>
              </a:spcBef>
              <a:spcAft>
                <a:spcPts val="0"/>
              </a:spcAft>
              <a:buSzPts val="1100"/>
              <a:buNone/>
            </a:pPr>
            <a:r>
              <a:rPr lang="en">
                <a:solidFill>
                  <a:schemeClr val="dk1"/>
                </a:solidFill>
              </a:rPr>
              <a:t>I think some of us might relate to this picture on the right… where a family sits “Alone together”</a:t>
            </a:r>
            <a:endParaRPr>
              <a:solidFill>
                <a:schemeClr val="dk1"/>
              </a:solidFill>
            </a:endParaRPr>
          </a:p>
          <a:p>
            <a:pPr indent="0" lvl="0" marL="0" rtl="0" algn="l">
              <a:lnSpc>
                <a:spcPct val="115000"/>
              </a:lnSpc>
              <a:spcBef>
                <a:spcPts val="0"/>
              </a:spcBef>
              <a:spcAft>
                <a:spcPts val="0"/>
              </a:spcAft>
              <a:buSzPts val="1100"/>
              <a:buNone/>
            </a:pPr>
            <a:r>
              <a:t/>
            </a:r>
            <a:endParaRPr>
              <a:solidFill>
                <a:schemeClr val="dk1"/>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p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7" name="Google Shape;217;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rPr lang="en">
                <a:solidFill>
                  <a:schemeClr val="dk1"/>
                </a:solidFill>
              </a:rPr>
              <a:t>ALEXIS - </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The research proves that teens are getting less sleep and even more than that the research shows that less sleep increased greatly after 2012. This research study shows 8th, 10th, 12th graders → Large increase in the # of teens who get less than 7 hrs of sleep a night starting in 2012/2013</a:t>
            </a:r>
            <a:endParaRPr>
              <a:solidFill>
                <a:schemeClr val="dk1"/>
              </a:solidFill>
            </a:endParaRPr>
          </a:p>
          <a:p>
            <a:pPr indent="0" lvl="0" marL="457200" rtl="0" algn="l">
              <a:lnSpc>
                <a:spcPct val="115000"/>
              </a:lnSpc>
              <a:spcBef>
                <a:spcPts val="0"/>
              </a:spcBef>
              <a:spcAft>
                <a:spcPts val="0"/>
              </a:spcAft>
              <a:buSzPts val="1100"/>
              <a:buNone/>
            </a:pPr>
            <a:r>
              <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Haidt reviews how sleep is imperative for functioning during the day and that teens and adolescents need more sleep as their bodies and brains develop through puberty</a:t>
            </a:r>
            <a:endParaRPr>
              <a:solidFill>
                <a:schemeClr val="dk1"/>
              </a:solidFill>
            </a:endParaRPr>
          </a:p>
          <a:p>
            <a:pPr indent="0" lvl="0" marL="0" rtl="0" algn="l">
              <a:lnSpc>
                <a:spcPct val="115000"/>
              </a:lnSpc>
              <a:spcBef>
                <a:spcPts val="0"/>
              </a:spcBef>
              <a:spcAft>
                <a:spcPts val="0"/>
              </a:spcAft>
              <a:buSzPts val="1100"/>
              <a:buNone/>
            </a:pPr>
            <a:r>
              <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When devices are allowed in the bedroom at night it allows for use well beyond bedtime and “under the cover” use – decreasing sleep time</a:t>
            </a:r>
            <a:endParaRPr>
              <a:solidFill>
                <a:schemeClr val="dk1"/>
              </a:solidFill>
            </a:endParaRPr>
          </a:p>
          <a:p>
            <a:pPr indent="0" lvl="0" marL="0" rtl="0" algn="l">
              <a:lnSpc>
                <a:spcPct val="115000"/>
              </a:lnSpc>
              <a:spcBef>
                <a:spcPts val="0"/>
              </a:spcBef>
              <a:spcAft>
                <a:spcPts val="0"/>
              </a:spcAft>
              <a:buSzPts val="1100"/>
              <a:buNone/>
            </a:pPr>
            <a:r>
              <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Real world experience as a nurse practitioner. I am treating sleep disorders and insomnia on a daily basis, AND LET’s BE HONEST, some of the time I’m treating phone addiction as that is the reason people are not able to sleep well. I’ve actually started pulling up patient’s screen time use. </a:t>
            </a:r>
            <a:endParaRPr>
              <a:solidFill>
                <a:schemeClr val="dk1"/>
              </a:solidFill>
            </a:endParaRPr>
          </a:p>
          <a:p>
            <a:pPr indent="0" lvl="0" marL="457200" rtl="0" algn="l">
              <a:lnSpc>
                <a:spcPct val="115000"/>
              </a:lnSpc>
              <a:spcBef>
                <a:spcPts val="0"/>
              </a:spcBef>
              <a:spcAft>
                <a:spcPts val="0"/>
              </a:spcAft>
              <a:buSzPts val="1100"/>
              <a:buNone/>
            </a:pPr>
            <a:r>
              <a:t/>
            </a:r>
            <a:endParaRPr>
              <a:solidFill>
                <a:schemeClr val="dk1"/>
              </a:solidFill>
            </a:endParaRPr>
          </a:p>
          <a:p>
            <a:pPr indent="-228600" lvl="0" marL="914400" rtl="0" algn="l">
              <a:lnSpc>
                <a:spcPct val="115000"/>
              </a:lnSpc>
              <a:spcBef>
                <a:spcPts val="0"/>
              </a:spcBef>
              <a:spcAft>
                <a:spcPts val="0"/>
              </a:spcAft>
              <a:buClr>
                <a:schemeClr val="dk1"/>
              </a:buClr>
              <a:buSzPts val="1100"/>
              <a:buNone/>
            </a:pPr>
            <a:r>
              <a:t/>
            </a:r>
            <a:endParaRPr>
              <a:solidFill>
                <a:schemeClr val="dk1"/>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p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7" name="Google Shape;227;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rPr lang="en">
                <a:solidFill>
                  <a:schemeClr val="dk1"/>
                </a:solidFill>
              </a:rPr>
              <a:t>MEGHAN- 1 min 45 sec</a:t>
            </a:r>
            <a:endParaRPr>
              <a:solidFill>
                <a:schemeClr val="dk1"/>
              </a:solidFill>
            </a:endParaRPr>
          </a:p>
          <a:p>
            <a:pPr indent="0" lvl="0" marL="0" rtl="0" algn="l">
              <a:lnSpc>
                <a:spcPct val="115000"/>
              </a:lnSpc>
              <a:spcBef>
                <a:spcPts val="0"/>
              </a:spcBef>
              <a:spcAft>
                <a:spcPts val="0"/>
              </a:spcAft>
              <a:buSzPts val="1100"/>
              <a:buNone/>
            </a:pPr>
            <a:r>
              <a:rPr lang="en">
                <a:solidFill>
                  <a:schemeClr val="dk1"/>
                </a:solidFill>
              </a:rPr>
              <a:t>It is important to note that people can’t truly multitask - at best, all we can do is shift attention back and forth between tasks while wasting a lot of it on each shift</a:t>
            </a:r>
            <a:endParaRPr>
              <a:solidFill>
                <a:schemeClr val="dk1"/>
              </a:solidFill>
              <a:latin typeface="Roboto"/>
              <a:ea typeface="Roboto"/>
              <a:cs typeface="Roboto"/>
              <a:sym typeface="Roboto"/>
            </a:endParaRPr>
          </a:p>
          <a:p>
            <a:pPr indent="0" lvl="0" marL="0" rtl="0" algn="l">
              <a:lnSpc>
                <a:spcPct val="100000"/>
              </a:lnSpc>
              <a:spcBef>
                <a:spcPts val="0"/>
              </a:spcBef>
              <a:spcAft>
                <a:spcPts val="0"/>
              </a:spcAft>
              <a:buSzPts val="1100"/>
              <a:buNone/>
            </a:pPr>
            <a:r>
              <a:t/>
            </a:r>
            <a:endParaRPr>
              <a:solidFill>
                <a:schemeClr val="dk1"/>
              </a:solidFill>
              <a:latin typeface="Roboto"/>
              <a:ea typeface="Roboto"/>
              <a:cs typeface="Roboto"/>
              <a:sym typeface="Roboto"/>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Beyond the literal distraction,</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 several studies have shown… the mere </a:t>
            </a:r>
            <a:r>
              <a:rPr lang="en">
                <a:solidFill>
                  <a:schemeClr val="dk1"/>
                </a:solidFill>
                <a:latin typeface="Roboto"/>
                <a:ea typeface="Roboto"/>
                <a:cs typeface="Roboto"/>
                <a:sym typeface="Roboto"/>
              </a:rPr>
              <a:t>presence of a phone decreases our attention and cognitive ability </a:t>
            </a:r>
            <a:endParaRPr>
              <a:solidFill>
                <a:schemeClr val="dk1"/>
              </a:solidFill>
            </a:endParaRPr>
          </a:p>
          <a:p>
            <a:pPr indent="-298450" lvl="0" marL="914400" rtl="0" algn="l">
              <a:lnSpc>
                <a:spcPct val="115000"/>
              </a:lnSpc>
              <a:spcBef>
                <a:spcPts val="0"/>
              </a:spcBef>
              <a:spcAft>
                <a:spcPts val="0"/>
              </a:spcAft>
              <a:buClr>
                <a:schemeClr val="dk1"/>
              </a:buClr>
              <a:buSzPts val="1100"/>
              <a:buChar char="-"/>
            </a:pPr>
            <a:r>
              <a:rPr lang="en">
                <a:solidFill>
                  <a:schemeClr val="dk1"/>
                </a:solidFill>
              </a:rPr>
              <a:t>Study of college students: randomly assigned into 3 groups</a:t>
            </a:r>
            <a:endParaRPr>
              <a:solidFill>
                <a:schemeClr val="dk1"/>
              </a:solidFill>
            </a:endParaRPr>
          </a:p>
          <a:p>
            <a:pPr indent="-298450" lvl="1" marL="1371600" rtl="0" algn="l">
              <a:lnSpc>
                <a:spcPct val="115000"/>
              </a:lnSpc>
              <a:spcBef>
                <a:spcPts val="0"/>
              </a:spcBef>
              <a:spcAft>
                <a:spcPts val="0"/>
              </a:spcAft>
              <a:buClr>
                <a:schemeClr val="dk1"/>
              </a:buClr>
              <a:buSzPts val="1100"/>
              <a:buChar char="-"/>
            </a:pPr>
            <a:r>
              <a:rPr lang="en">
                <a:solidFill>
                  <a:schemeClr val="dk1"/>
                </a:solidFill>
              </a:rPr>
              <a:t>Leaving bag/phone in entry way of lab</a:t>
            </a:r>
            <a:endParaRPr>
              <a:solidFill>
                <a:schemeClr val="dk1"/>
              </a:solidFill>
            </a:endParaRPr>
          </a:p>
          <a:p>
            <a:pPr indent="-298450" lvl="1" marL="1371600" rtl="0" algn="l">
              <a:lnSpc>
                <a:spcPct val="115000"/>
              </a:lnSpc>
              <a:spcBef>
                <a:spcPts val="0"/>
              </a:spcBef>
              <a:spcAft>
                <a:spcPts val="0"/>
              </a:spcAft>
              <a:buClr>
                <a:schemeClr val="dk1"/>
              </a:buClr>
              <a:buSzPts val="1100"/>
              <a:buChar char="-"/>
            </a:pPr>
            <a:r>
              <a:rPr lang="en">
                <a:solidFill>
                  <a:schemeClr val="dk1"/>
                </a:solidFill>
              </a:rPr>
              <a:t>Keeping phone in bag or pocket next to them</a:t>
            </a:r>
            <a:endParaRPr>
              <a:solidFill>
                <a:schemeClr val="dk1"/>
              </a:solidFill>
            </a:endParaRPr>
          </a:p>
          <a:p>
            <a:pPr indent="-298450" lvl="1" marL="1371600" rtl="0" algn="l">
              <a:lnSpc>
                <a:spcPct val="115000"/>
              </a:lnSpc>
              <a:spcBef>
                <a:spcPts val="0"/>
              </a:spcBef>
              <a:spcAft>
                <a:spcPts val="0"/>
              </a:spcAft>
              <a:buClr>
                <a:schemeClr val="dk1"/>
              </a:buClr>
              <a:buSzPts val="1100"/>
              <a:buChar char="-"/>
            </a:pPr>
            <a:r>
              <a:rPr lang="en">
                <a:solidFill>
                  <a:schemeClr val="dk1"/>
                </a:solidFill>
              </a:rPr>
              <a:t>Putting phone on desk next to them</a:t>
            </a:r>
            <a:endParaRPr>
              <a:solidFill>
                <a:schemeClr val="dk1"/>
              </a:solidFill>
            </a:endParaRPr>
          </a:p>
          <a:p>
            <a:pPr indent="-298450" lvl="2" marL="1828800" rtl="0" algn="l">
              <a:lnSpc>
                <a:spcPct val="115000"/>
              </a:lnSpc>
              <a:spcBef>
                <a:spcPts val="0"/>
              </a:spcBef>
              <a:spcAft>
                <a:spcPts val="0"/>
              </a:spcAft>
              <a:buClr>
                <a:schemeClr val="dk1"/>
              </a:buClr>
              <a:buSzPts val="1100"/>
              <a:buChar char="-"/>
            </a:pPr>
            <a:r>
              <a:rPr lang="en">
                <a:solidFill>
                  <a:schemeClr val="dk1"/>
                </a:solidFill>
              </a:rPr>
              <a:t>Then completed a task requiring math problems while also remembering a string of letters</a:t>
            </a:r>
            <a:endParaRPr>
              <a:solidFill>
                <a:schemeClr val="dk1"/>
              </a:solidFill>
            </a:endParaRPr>
          </a:p>
          <a:p>
            <a:pPr indent="-298450" lvl="2" marL="1828800" rtl="0" algn="l">
              <a:lnSpc>
                <a:spcPct val="115000"/>
              </a:lnSpc>
              <a:spcBef>
                <a:spcPts val="0"/>
              </a:spcBef>
              <a:spcAft>
                <a:spcPts val="0"/>
              </a:spcAft>
              <a:buClr>
                <a:schemeClr val="dk1"/>
              </a:buClr>
              <a:buSzPts val="1100"/>
              <a:buChar char="-"/>
            </a:pPr>
            <a:r>
              <a:rPr lang="en">
                <a:solidFill>
                  <a:schemeClr val="dk1"/>
                </a:solidFill>
              </a:rPr>
              <a:t>Results showed the further away their device… the better their test score was.</a:t>
            </a:r>
            <a:endParaRPr>
              <a:solidFill>
                <a:schemeClr val="dk1"/>
              </a:solidFill>
            </a:endParaRPr>
          </a:p>
          <a:p>
            <a:pPr indent="0" lvl="0" marL="1371600" rtl="0" algn="l">
              <a:lnSpc>
                <a:spcPct val="115000"/>
              </a:lnSpc>
              <a:spcBef>
                <a:spcPts val="0"/>
              </a:spcBef>
              <a:spcAft>
                <a:spcPts val="0"/>
              </a:spcAft>
              <a:buSzPts val="1100"/>
              <a:buNone/>
            </a:pPr>
            <a:r>
              <a:t/>
            </a:r>
            <a:endParaRPr>
              <a:solidFill>
                <a:schemeClr val="dk1"/>
              </a:solidFill>
            </a:endParaRPr>
          </a:p>
          <a:p>
            <a:pPr indent="0" lvl="0" marL="0" rtl="0" algn="l">
              <a:lnSpc>
                <a:spcPct val="115000"/>
              </a:lnSpc>
              <a:spcBef>
                <a:spcPts val="0"/>
              </a:spcBef>
              <a:spcAft>
                <a:spcPts val="0"/>
              </a:spcAft>
              <a:buSzPts val="1100"/>
              <a:buNone/>
            </a:pPr>
            <a:r>
              <a:rPr lang="en">
                <a:solidFill>
                  <a:schemeClr val="dk1"/>
                </a:solidFill>
              </a:rPr>
              <a:t>A lot of states are now recognizing these alarming studies, including Ohio who recently passed a law in June of this year banning use of cell phones during instructional hours… but do remember they are likely right next to them in their bags!</a:t>
            </a:r>
            <a:endParaRPr>
              <a:solidFill>
                <a:schemeClr val="dk1"/>
              </a:solidFill>
            </a:endParaRPr>
          </a:p>
          <a:p>
            <a:pPr indent="0" lvl="0" marL="1371600" rtl="0" algn="l">
              <a:lnSpc>
                <a:spcPct val="115000"/>
              </a:lnSpc>
              <a:spcBef>
                <a:spcPts val="0"/>
              </a:spcBef>
              <a:spcAft>
                <a:spcPts val="0"/>
              </a:spcAft>
              <a:buSzPts val="1100"/>
              <a:buNone/>
            </a:pPr>
            <a:r>
              <a:rPr lang="en">
                <a:solidFill>
                  <a:schemeClr val="dk1"/>
                </a:solidFill>
              </a:rPr>
              <a:t> </a:t>
            </a:r>
            <a:endParaRPr>
              <a:solidFill>
                <a:schemeClr val="dk1"/>
              </a:solidFill>
            </a:endParaRPr>
          </a:p>
          <a:p>
            <a:pPr indent="0" lvl="0" marL="0" rtl="0" algn="l">
              <a:lnSpc>
                <a:spcPct val="100000"/>
              </a:lnSpc>
              <a:spcBef>
                <a:spcPts val="0"/>
              </a:spcBef>
              <a:spcAft>
                <a:spcPts val="0"/>
              </a:spcAft>
              <a:buSzPts val="1100"/>
              <a:buNone/>
            </a:pPr>
            <a:r>
              <a:rPr lang="en">
                <a:solidFill>
                  <a:schemeClr val="dk1"/>
                </a:solidFill>
                <a:latin typeface="Roboto"/>
                <a:ea typeface="Roboto"/>
                <a:cs typeface="Roboto"/>
                <a:sym typeface="Roboto"/>
              </a:rPr>
              <a:t>Haidt also reports that studies have also shown…  adolescence with ADHD tend to be </a:t>
            </a:r>
            <a:endParaRPr>
              <a:solidFill>
                <a:schemeClr val="dk1"/>
              </a:solidFill>
              <a:latin typeface="Roboto"/>
              <a:ea typeface="Roboto"/>
              <a:cs typeface="Roboto"/>
              <a:sym typeface="Roboto"/>
            </a:endParaRPr>
          </a:p>
          <a:p>
            <a:pPr indent="-323850" lvl="1" marL="800100" rtl="0" algn="l">
              <a:lnSpc>
                <a:spcPct val="100000"/>
              </a:lnSpc>
              <a:spcBef>
                <a:spcPts val="0"/>
              </a:spcBef>
              <a:spcAft>
                <a:spcPts val="0"/>
              </a:spcAft>
              <a:buClr>
                <a:schemeClr val="dk1"/>
              </a:buClr>
              <a:buSzPts val="1100"/>
              <a:buChar char="•"/>
            </a:pPr>
            <a:r>
              <a:rPr lang="en">
                <a:solidFill>
                  <a:schemeClr val="dk1"/>
                </a:solidFill>
                <a:latin typeface="Roboto"/>
                <a:ea typeface="Roboto"/>
                <a:cs typeface="Roboto"/>
                <a:sym typeface="Roboto"/>
              </a:rPr>
              <a:t>Heavier users of smartphones and videos games</a:t>
            </a:r>
            <a:endParaRPr>
              <a:solidFill>
                <a:srgbClr val="262626"/>
              </a:solidFill>
              <a:latin typeface="Garamond"/>
              <a:ea typeface="Garamond"/>
              <a:cs typeface="Garamond"/>
              <a:sym typeface="Garamond"/>
            </a:endParaRPr>
          </a:p>
          <a:p>
            <a:pPr indent="-323850" lvl="1" marL="800100" rtl="0" algn="l">
              <a:lnSpc>
                <a:spcPct val="100000"/>
              </a:lnSpc>
              <a:spcBef>
                <a:spcPts val="0"/>
              </a:spcBef>
              <a:spcAft>
                <a:spcPts val="0"/>
              </a:spcAft>
              <a:buClr>
                <a:schemeClr val="dk1"/>
              </a:buClr>
              <a:buSzPts val="1100"/>
              <a:buChar char="•"/>
            </a:pPr>
            <a:r>
              <a:rPr lang="en">
                <a:solidFill>
                  <a:schemeClr val="dk1"/>
                </a:solidFill>
                <a:latin typeface="Roboto"/>
                <a:ea typeface="Roboto"/>
                <a:cs typeface="Roboto"/>
                <a:sym typeface="Roboto"/>
              </a:rPr>
              <a:t>Worsening ADHD symptoms with heavier use</a:t>
            </a:r>
            <a:endParaRPr>
              <a:solidFill>
                <a:schemeClr val="dk1"/>
              </a:solidFill>
              <a:latin typeface="Roboto"/>
              <a:ea typeface="Roboto"/>
              <a:cs typeface="Roboto"/>
              <a:sym typeface="Roboto"/>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p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6" name="Google Shape;236;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rPr lang="en">
                <a:solidFill>
                  <a:schemeClr val="dk1"/>
                </a:solidFill>
              </a:rPr>
              <a:t>Alexis </a:t>
            </a:r>
            <a:endParaRPr>
              <a:solidFill>
                <a:schemeClr val="dk1"/>
              </a:solidFill>
            </a:endParaRPr>
          </a:p>
          <a:p>
            <a:pPr indent="0" lvl="0" marL="0" rtl="0" algn="l">
              <a:lnSpc>
                <a:spcPct val="115000"/>
              </a:lnSpc>
              <a:spcBef>
                <a:spcPts val="0"/>
              </a:spcBef>
              <a:spcAft>
                <a:spcPts val="0"/>
              </a:spcAft>
              <a:buSzPts val="1100"/>
              <a:buNone/>
            </a:pPr>
            <a:r>
              <a:rPr lang="en">
                <a:solidFill>
                  <a:schemeClr val="dk1"/>
                </a:solidFill>
              </a:rPr>
              <a:t>Haidt makes a point in the book to state that a great………</a:t>
            </a:r>
            <a:endParaRPr>
              <a:solidFill>
                <a:schemeClr val="dk1"/>
              </a:solidFill>
            </a:endParaRPr>
          </a:p>
          <a:p>
            <a:pPr indent="0" lvl="0" marL="0" rtl="0" algn="l">
              <a:lnSpc>
                <a:spcPct val="115000"/>
              </a:lnSpc>
              <a:spcBef>
                <a:spcPts val="0"/>
              </a:spcBef>
              <a:spcAft>
                <a:spcPts val="0"/>
              </a:spcAft>
              <a:buSzPts val="1100"/>
              <a:buNone/>
            </a:pPr>
            <a:r>
              <a:t/>
            </a:r>
            <a:endParaRPr>
              <a:solidFill>
                <a:schemeClr val="dk1"/>
              </a:solidFill>
            </a:endParaRPr>
          </a:p>
          <a:p>
            <a:pPr indent="0" lvl="0" marL="0" rtl="0" algn="l">
              <a:lnSpc>
                <a:spcPct val="115000"/>
              </a:lnSpc>
              <a:spcBef>
                <a:spcPts val="0"/>
              </a:spcBef>
              <a:spcAft>
                <a:spcPts val="0"/>
              </a:spcAft>
              <a:buSzPts val="1100"/>
              <a:buNone/>
            </a:pPr>
            <a:r>
              <a:rPr lang="en">
                <a:solidFill>
                  <a:schemeClr val="dk1"/>
                </a:solidFill>
              </a:rPr>
              <a:t>I think one of the scarier pieces that the book focuses on is how the TECH and advertising companies are manipulating our children for more users, more content “likes” and they are making $ while doing it. Their goal is for our children and adolescents to open an app like SnapChat and see a “like” or a fun story and that release Dopamine which motivates us to want more! Need the HIGH. </a:t>
            </a:r>
            <a:endParaRPr>
              <a:solidFill>
                <a:schemeClr val="dk1"/>
              </a:solidFill>
            </a:endParaRPr>
          </a:p>
          <a:p>
            <a:pPr indent="0" lvl="0" marL="0" rtl="0" algn="l">
              <a:lnSpc>
                <a:spcPct val="115000"/>
              </a:lnSpc>
              <a:spcBef>
                <a:spcPts val="0"/>
              </a:spcBef>
              <a:spcAft>
                <a:spcPts val="0"/>
              </a:spcAft>
              <a:buSzPts val="1100"/>
              <a:buNone/>
            </a:pPr>
            <a:r>
              <a:t/>
            </a:r>
            <a:endParaRPr>
              <a:solidFill>
                <a:schemeClr val="dk1"/>
              </a:solidFill>
            </a:endParaRPr>
          </a:p>
          <a:p>
            <a:pPr indent="0" lvl="0" marL="0" rtl="0" algn="l">
              <a:lnSpc>
                <a:spcPct val="115000"/>
              </a:lnSpc>
              <a:spcBef>
                <a:spcPts val="0"/>
              </a:spcBef>
              <a:spcAft>
                <a:spcPts val="0"/>
              </a:spcAft>
              <a:buSzPts val="1100"/>
              <a:buNone/>
            </a:pPr>
            <a:r>
              <a:rPr lang="en">
                <a:solidFill>
                  <a:schemeClr val="dk1"/>
                </a:solidFill>
              </a:rPr>
              <a:t>Whistleblowers have shown evidence of this knowledge and strategy behind these platforms. Facebook Inc. meetings to “engage more youth”.  - “Sculpting very deep pathways within our child’s brain</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p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5" name="Google Shape;245;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rPr lang="en">
                <a:solidFill>
                  <a:schemeClr val="dk1"/>
                </a:solidFill>
              </a:rPr>
              <a:t>Meghan -  1 min</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Here is a really awesome ad that was recently aired for an athleisure company that gives a great visual to everything we just discussed!.....Play video</a:t>
            </a:r>
            <a:endParaRPr>
              <a:solidFill>
                <a:schemeClr val="dk1"/>
              </a:solidFill>
            </a:endParaRPr>
          </a:p>
          <a:p>
            <a:pPr indent="0" lvl="0" marL="0" rtl="0" algn="l">
              <a:lnSpc>
                <a:spcPct val="115000"/>
              </a:lnSpc>
              <a:spcBef>
                <a:spcPts val="0"/>
              </a:spcBef>
              <a:spcAft>
                <a:spcPts val="0"/>
              </a:spcAft>
              <a:buSzPts val="1100"/>
              <a:buNone/>
            </a:pPr>
            <a:r>
              <a:t/>
            </a:r>
            <a:endParaRPr>
              <a:solidFill>
                <a:schemeClr val="dk1"/>
              </a:solidFill>
            </a:endParaRPr>
          </a:p>
          <a:p>
            <a:pPr indent="-298450" lvl="0" marL="457200" rtl="0" algn="ctr">
              <a:lnSpc>
                <a:spcPct val="100000"/>
              </a:lnSpc>
              <a:spcBef>
                <a:spcPts val="0"/>
              </a:spcBef>
              <a:spcAft>
                <a:spcPts val="0"/>
              </a:spcAft>
              <a:buClr>
                <a:schemeClr val="dk1"/>
              </a:buClr>
              <a:buSzPts val="1100"/>
              <a:buChar char="-"/>
            </a:pPr>
            <a:r>
              <a:rPr lang="en" sz="1500" u="sng">
                <a:solidFill>
                  <a:srgbClr val="D97828"/>
                </a:solidFill>
                <a:latin typeface="Roboto"/>
                <a:ea typeface="Roboto"/>
                <a:cs typeface="Roboto"/>
                <a:sym typeface="Roboto"/>
                <a:hlinkClick r:id="rId2">
                  <a:extLst>
                    <a:ext uri="{A12FA001-AC4F-418D-AE19-62706E023703}">
                      <ahyp:hlinkClr val="tx"/>
                    </a:ext>
                  </a:extLst>
                </a:hlinkClick>
              </a:rPr>
              <a:t>https://www.youtube.com/watch?v=5eGc6DidrD8</a:t>
            </a:r>
            <a:endParaRPr sz="1500">
              <a:solidFill>
                <a:srgbClr val="262626"/>
              </a:solidFill>
              <a:latin typeface="Roboto"/>
              <a:ea typeface="Roboto"/>
              <a:cs typeface="Roboto"/>
              <a:sym typeface="Roboto"/>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b="1"/>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2" name="Google Shape;82;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Alexis - Welcome and thank you for having us. </a:t>
            </a:r>
            <a:endParaRPr/>
          </a:p>
          <a:p>
            <a:pPr indent="0" lvl="0" marL="0" rtl="0" algn="l">
              <a:lnSpc>
                <a:spcPct val="100000"/>
              </a:lnSpc>
              <a:spcBef>
                <a:spcPts val="0"/>
              </a:spcBef>
              <a:spcAft>
                <a:spcPts val="0"/>
              </a:spcAft>
              <a:buSzPts val="1100"/>
              <a:buNone/>
            </a:pPr>
            <a:r>
              <a:rPr lang="en"/>
              <a:t>We are going to summarize the VIRAL The Anxious Generation.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g3b840cbbc48_0_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1" name="Google Shape;251;g3b840cbbc48_0_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Alexis</a:t>
            </a:r>
            <a:endParaRPr/>
          </a:p>
          <a:p>
            <a:pPr indent="0" lvl="0" marL="0" rtl="0" algn="l">
              <a:lnSpc>
                <a:spcPct val="100000"/>
              </a:lnSpc>
              <a:spcBef>
                <a:spcPts val="0"/>
              </a:spcBef>
              <a:spcAft>
                <a:spcPts val="0"/>
              </a:spcAft>
              <a:buSzPts val="1100"/>
              <a:buNone/>
            </a:pPr>
            <a:r>
              <a:rPr lang="en"/>
              <a:t>A question I was asking myself while reading this book was “DOES DEPRESSION DRIVE SOCIAL MEDIA use or does social media use drive depression?”</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
              <a:t>There are 3 studies that I think you all should know about. </a:t>
            </a:r>
            <a:endParaRPr/>
          </a:p>
          <a:p>
            <a:pPr indent="0" lvl="0" marL="0" rtl="0" algn="l">
              <a:lnSpc>
                <a:spcPct val="100000"/>
              </a:lnSpc>
              <a:spcBef>
                <a:spcPts val="0"/>
              </a:spcBef>
              <a:spcAft>
                <a:spcPts val="0"/>
              </a:spcAft>
              <a:buSzPts val="1100"/>
              <a:buNone/>
            </a:pPr>
            <a:r>
              <a:t/>
            </a:r>
            <a:endParaRPr/>
          </a:p>
          <a:p>
            <a:pPr indent="0" lvl="0" marL="0" rtl="0" algn="ctr">
              <a:spcBef>
                <a:spcPts val="0"/>
              </a:spcBef>
              <a:spcAft>
                <a:spcPts val="0"/>
              </a:spcAft>
              <a:buClr>
                <a:schemeClr val="dk1"/>
              </a:buClr>
              <a:buSzPts val="1500"/>
              <a:buFont typeface="Arial"/>
              <a:buNone/>
            </a:pPr>
            <a:r>
              <a:rPr lang="en" sz="1500">
                <a:solidFill>
                  <a:schemeClr val="dk1"/>
                </a:solidFill>
                <a:latin typeface="Roboto"/>
                <a:ea typeface="Roboto"/>
                <a:cs typeface="Roboto"/>
                <a:sym typeface="Roboto"/>
              </a:rPr>
              <a:t>Teen girls exposed to Instagram selfies were shown either in an original form of photo or a form modified by experimenters to be more attractive = </a:t>
            </a:r>
            <a:endParaRPr sz="1400">
              <a:solidFill>
                <a:schemeClr val="dk1"/>
              </a:solidFill>
            </a:endParaRPr>
          </a:p>
          <a:p>
            <a:pPr indent="0" lvl="0" marL="0" rtl="0" algn="ctr">
              <a:spcBef>
                <a:spcPts val="0"/>
              </a:spcBef>
              <a:spcAft>
                <a:spcPts val="0"/>
              </a:spcAft>
              <a:buClr>
                <a:schemeClr val="dk1"/>
              </a:buClr>
              <a:buSzPts val="1500"/>
              <a:buFont typeface="Arial"/>
              <a:buNone/>
            </a:pPr>
            <a:r>
              <a:rPr b="1" lang="en" sz="1500">
                <a:solidFill>
                  <a:schemeClr val="dk1"/>
                </a:solidFill>
                <a:latin typeface="Roboto"/>
                <a:ea typeface="Roboto"/>
                <a:cs typeface="Roboto"/>
                <a:sym typeface="Roboto"/>
              </a:rPr>
              <a:t>modified photos directly lead to lower body image for these teen girls</a:t>
            </a:r>
            <a:endParaRPr b="1" sz="1500">
              <a:solidFill>
                <a:schemeClr val="dk1"/>
              </a:solidFill>
              <a:latin typeface="Roboto"/>
              <a:ea typeface="Roboto"/>
              <a:cs typeface="Roboto"/>
              <a:sym typeface="Roboto"/>
            </a:endParaRPr>
          </a:p>
          <a:p>
            <a:pPr indent="0" lvl="0" marL="0" rtl="0" algn="ctr">
              <a:spcBef>
                <a:spcPts val="0"/>
              </a:spcBef>
              <a:spcAft>
                <a:spcPts val="0"/>
              </a:spcAft>
              <a:buClr>
                <a:schemeClr val="dk1"/>
              </a:buClr>
              <a:buSzPts val="1500"/>
              <a:buFont typeface="Arial"/>
              <a:buNone/>
            </a:pPr>
            <a:r>
              <a:t/>
            </a:r>
            <a:endParaRPr b="1" sz="1500">
              <a:solidFill>
                <a:schemeClr val="dk1"/>
              </a:solidFill>
              <a:latin typeface="Roboto"/>
              <a:ea typeface="Roboto"/>
              <a:cs typeface="Roboto"/>
              <a:sym typeface="Roboto"/>
            </a:endParaRPr>
          </a:p>
          <a:p>
            <a:pPr indent="0" lvl="0" marL="0" rtl="0" algn="ctr">
              <a:spcBef>
                <a:spcPts val="0"/>
              </a:spcBef>
              <a:spcAft>
                <a:spcPts val="0"/>
              </a:spcAft>
              <a:buClr>
                <a:schemeClr val="dk1"/>
              </a:buClr>
              <a:buSzPts val="1500"/>
              <a:buFont typeface="Arial"/>
              <a:buNone/>
            </a:pPr>
            <a:r>
              <a:rPr lang="en" sz="1500">
                <a:solidFill>
                  <a:schemeClr val="dk1"/>
                </a:solidFill>
                <a:latin typeface="Roboto"/>
                <a:ea typeface="Roboto"/>
                <a:cs typeface="Roboto"/>
                <a:sym typeface="Roboto"/>
              </a:rPr>
              <a:t>A random group of college students reduced social media use for 3 weeks = </a:t>
            </a:r>
            <a:r>
              <a:rPr b="1" lang="en" sz="1500">
                <a:solidFill>
                  <a:schemeClr val="dk1"/>
                </a:solidFill>
                <a:latin typeface="Roboto"/>
                <a:ea typeface="Roboto"/>
                <a:cs typeface="Roboto"/>
                <a:sym typeface="Roboto"/>
              </a:rPr>
              <a:t>Significant reduction in loneliness and depressin</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g3824e956988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1" name="Google Shape;261;g3824e956988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The book divides GIRLS and BOYS</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Clr>
                <a:schemeClr val="dk1"/>
              </a:buClr>
              <a:buSzPts val="1100"/>
              <a:buFont typeface="Arial"/>
              <a:buNone/>
            </a:pPr>
            <a:r>
              <a:rPr lang="en">
                <a:solidFill>
                  <a:schemeClr val="dk1"/>
                </a:solidFill>
              </a:rPr>
              <a:t>Alexis</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
                <a:solidFill>
                  <a:schemeClr val="dk1"/>
                </a:solidFill>
              </a:rPr>
              <a:t>After you read this book, it is SO CLEAR how harmful social media is to girls</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SzPts val="1100"/>
              <a:buNone/>
            </a:pPr>
            <a:r>
              <a:rPr lang="en">
                <a:solidFill>
                  <a:schemeClr val="dk1"/>
                </a:solidFill>
              </a:rPr>
              <a:t>This graph shows that the more time a girl uses social media, the more depressed they are. </a:t>
            </a:r>
            <a:endParaRPr>
              <a:solidFill>
                <a:schemeClr val="dk1"/>
              </a:solidFill>
            </a:endParaRPr>
          </a:p>
          <a:p>
            <a:pPr indent="0" lvl="0" marL="0" rtl="0" algn="l">
              <a:lnSpc>
                <a:spcPct val="100000"/>
              </a:lnSpc>
              <a:spcBef>
                <a:spcPts val="0"/>
              </a:spcBef>
              <a:spcAft>
                <a:spcPts val="0"/>
              </a:spcAft>
              <a:buSzPts val="1100"/>
              <a:buNone/>
            </a:pPr>
            <a:r>
              <a:t/>
            </a:r>
            <a:endParaRPr>
              <a:solidFill>
                <a:schemeClr val="dk1"/>
              </a:solidFill>
            </a:endParaRPr>
          </a:p>
          <a:p>
            <a:pPr indent="0" lvl="0" marL="0" rtl="0" algn="l">
              <a:lnSpc>
                <a:spcPct val="100000"/>
              </a:lnSpc>
              <a:spcBef>
                <a:spcPts val="0"/>
              </a:spcBef>
              <a:spcAft>
                <a:spcPts val="0"/>
              </a:spcAft>
              <a:buSzPts val="1100"/>
              <a:buNone/>
            </a:pPr>
            <a:r>
              <a:rPr lang="en">
                <a:solidFill>
                  <a:schemeClr val="dk1"/>
                </a:solidFill>
              </a:rPr>
              <a:t>More affected by visual comparison – </a:t>
            </a:r>
            <a:endParaRPr>
              <a:solidFill>
                <a:schemeClr val="dk1"/>
              </a:solidFill>
            </a:endParaRPr>
          </a:p>
          <a:p>
            <a:pPr indent="0" lvl="0" marL="0" rtl="0" algn="l">
              <a:lnSpc>
                <a:spcPct val="100000"/>
              </a:lnSpc>
              <a:spcBef>
                <a:spcPts val="0"/>
              </a:spcBef>
              <a:spcAft>
                <a:spcPts val="0"/>
              </a:spcAft>
              <a:buSzPts val="1100"/>
              <a:buNone/>
            </a:pPr>
            <a:r>
              <a:rPr lang="en">
                <a:solidFill>
                  <a:schemeClr val="dk1"/>
                </a:solidFill>
              </a:rPr>
              <a:t>social media algorithms hone in on girls’ desires to be beautiful.</a:t>
            </a:r>
            <a:endParaRPr>
              <a:solidFill>
                <a:schemeClr val="dk1"/>
              </a:solidFill>
            </a:endParaRPr>
          </a:p>
          <a:p>
            <a:pPr indent="0" lvl="0" marL="0" rtl="0" algn="l">
              <a:lnSpc>
                <a:spcPct val="100000"/>
              </a:lnSpc>
              <a:spcBef>
                <a:spcPts val="0"/>
              </a:spcBef>
              <a:spcAft>
                <a:spcPts val="0"/>
              </a:spcAft>
              <a:buSzPts val="1100"/>
              <a:buNone/>
            </a:pPr>
            <a:r>
              <a:rPr lang="en">
                <a:solidFill>
                  <a:schemeClr val="dk1"/>
                </a:solidFill>
              </a:rPr>
              <a:t> </a:t>
            </a:r>
            <a:endParaRPr>
              <a:solidFill>
                <a:schemeClr val="dk1"/>
              </a:solidFill>
            </a:endParaRPr>
          </a:p>
          <a:p>
            <a:pPr indent="0" lvl="0" marL="0" rtl="0" algn="l">
              <a:lnSpc>
                <a:spcPct val="100000"/>
              </a:lnSpc>
              <a:spcBef>
                <a:spcPts val="0"/>
              </a:spcBef>
              <a:spcAft>
                <a:spcPts val="0"/>
              </a:spcAft>
              <a:buSzPts val="1100"/>
              <a:buNone/>
            </a:pPr>
            <a:r>
              <a:rPr lang="en">
                <a:solidFill>
                  <a:schemeClr val="dk1"/>
                </a:solidFill>
              </a:rPr>
              <a:t>A study was done where they made 12 accounts on TikTok for 13 year old girls → Served tens of thousands of weight-loss videos within a few weeks</a:t>
            </a:r>
            <a:endParaRPr>
              <a:solidFill>
                <a:schemeClr val="dk1"/>
              </a:solidFill>
            </a:endParaRPr>
          </a:p>
          <a:p>
            <a:pPr indent="0" lvl="0" marL="0" rtl="0" algn="l">
              <a:lnSpc>
                <a:spcPct val="100000"/>
              </a:lnSpc>
              <a:spcBef>
                <a:spcPts val="0"/>
              </a:spcBef>
              <a:spcAft>
                <a:spcPts val="0"/>
              </a:spcAft>
              <a:buSzPts val="1100"/>
              <a:buNone/>
            </a:pPr>
            <a:r>
              <a:t/>
            </a:r>
            <a:endParaRPr>
              <a:solidFill>
                <a:schemeClr val="dk1"/>
              </a:solidFill>
            </a:endParaRPr>
          </a:p>
          <a:p>
            <a:pPr indent="0" lvl="0" marL="0" rtl="0" algn="l">
              <a:lnSpc>
                <a:spcPct val="100000"/>
              </a:lnSpc>
              <a:spcBef>
                <a:spcPts val="0"/>
              </a:spcBef>
              <a:spcAft>
                <a:spcPts val="0"/>
              </a:spcAft>
              <a:buSzPts val="1100"/>
              <a:buNone/>
            </a:pPr>
            <a:r>
              <a:rPr lang="en">
                <a:solidFill>
                  <a:schemeClr val="dk1"/>
                </a:solidFill>
              </a:rPr>
              <a:t>Another reason girls are more vulnerable is they share emotions and disorders more easily than boys. </a:t>
            </a:r>
            <a:endParaRPr>
              <a:solidFill>
                <a:schemeClr val="dk1"/>
              </a:solidFill>
            </a:endParaRPr>
          </a:p>
          <a:p>
            <a:pPr indent="0" lvl="0" marL="0" rtl="0" algn="l">
              <a:lnSpc>
                <a:spcPct val="100000"/>
              </a:lnSpc>
              <a:spcBef>
                <a:spcPts val="0"/>
              </a:spcBef>
              <a:spcAft>
                <a:spcPts val="0"/>
              </a:spcAft>
              <a:buSzPts val="1100"/>
              <a:buNone/>
            </a:pPr>
            <a:r>
              <a:t/>
            </a:r>
            <a:endParaRPr>
              <a:solidFill>
                <a:schemeClr val="dk1"/>
              </a:solidFill>
            </a:endParaRPr>
          </a:p>
          <a:p>
            <a:pPr indent="0" lvl="0" marL="0" rtl="0" algn="l">
              <a:lnSpc>
                <a:spcPct val="100000"/>
              </a:lnSpc>
              <a:spcBef>
                <a:spcPts val="0"/>
              </a:spcBef>
              <a:spcAft>
                <a:spcPts val="0"/>
              </a:spcAft>
              <a:buSzPts val="1100"/>
              <a:buNone/>
            </a:pPr>
            <a:r>
              <a:rPr lang="en">
                <a:solidFill>
                  <a:schemeClr val="dk1"/>
                </a:solidFill>
              </a:rPr>
              <a:t>Research found that happiness and depression spread within friendship networks, HOWEVER bad was found to be stronger than good. </a:t>
            </a:r>
            <a:endParaRPr>
              <a:solidFill>
                <a:schemeClr val="dk1"/>
              </a:solidFill>
            </a:endParaRPr>
          </a:p>
          <a:p>
            <a:pPr indent="0" lvl="0" marL="0" rtl="0" algn="l">
              <a:lnSpc>
                <a:spcPct val="100000"/>
              </a:lnSpc>
              <a:spcBef>
                <a:spcPts val="0"/>
              </a:spcBef>
              <a:spcAft>
                <a:spcPts val="0"/>
              </a:spcAft>
              <a:buSzPts val="1100"/>
              <a:buNone/>
            </a:pPr>
            <a:r>
              <a:t/>
            </a:r>
            <a:endParaRPr>
              <a:solidFill>
                <a:schemeClr val="dk1"/>
              </a:solidFill>
            </a:endParaRPr>
          </a:p>
          <a:p>
            <a:pPr indent="0" lvl="0" marL="0" rtl="0" algn="l">
              <a:lnSpc>
                <a:spcPct val="100000"/>
              </a:lnSpc>
              <a:spcBef>
                <a:spcPts val="0"/>
              </a:spcBef>
              <a:spcAft>
                <a:spcPts val="0"/>
              </a:spcAft>
              <a:buSzPts val="1100"/>
              <a:buNone/>
            </a:pPr>
            <a:r>
              <a:rPr lang="en">
                <a:solidFill>
                  <a:schemeClr val="dk1"/>
                </a:solidFill>
              </a:rPr>
              <a:t>So that means that Depression is significantly more contagious than happiness. </a:t>
            </a:r>
            <a:endParaRPr>
              <a:solidFill>
                <a:schemeClr val="dk1"/>
              </a:solidFill>
            </a:endParaRPr>
          </a:p>
          <a:p>
            <a:pPr indent="0" lvl="0" marL="0" rtl="0" algn="l">
              <a:lnSpc>
                <a:spcPct val="100000"/>
              </a:lnSpc>
              <a:spcBef>
                <a:spcPts val="0"/>
              </a:spcBef>
              <a:spcAft>
                <a:spcPts val="0"/>
              </a:spcAft>
              <a:buSzPts val="1100"/>
              <a:buNone/>
            </a:pPr>
            <a:r>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
                <a:solidFill>
                  <a:schemeClr val="dk1"/>
                </a:solidFill>
              </a:rPr>
              <a:t>Even more than that, what was interesting is that girls depression spread to girls and boys (increasing their odds of depression) however BOYS who were depressed had no measurable effect on their friends, as they are not as openly sharing their emotions within their friend groups. </a:t>
            </a:r>
            <a:endParaRPr>
              <a:solidFill>
                <a:schemeClr val="dk1"/>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p3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8" name="Google Shape;268;p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Alexis - </a:t>
            </a:r>
            <a:endParaRPr/>
          </a:p>
          <a:p>
            <a:pPr indent="0" lvl="0" marL="0" rtl="0" algn="l">
              <a:lnSpc>
                <a:spcPct val="100000"/>
              </a:lnSpc>
              <a:spcBef>
                <a:spcPts val="0"/>
              </a:spcBef>
              <a:spcAft>
                <a:spcPts val="0"/>
              </a:spcAft>
              <a:buSzPts val="1100"/>
              <a:buNone/>
            </a:pPr>
            <a:r>
              <a:rPr lang="en"/>
              <a:t>Boys have a different path through the “great rewiring”</a:t>
            </a:r>
            <a:endParaRPr/>
          </a:p>
          <a:p>
            <a:pPr indent="0" lvl="0" marL="0" rtl="0" algn="l">
              <a:lnSpc>
                <a:spcPct val="100000"/>
              </a:lnSpc>
              <a:spcBef>
                <a:spcPts val="0"/>
              </a:spcBef>
              <a:spcAft>
                <a:spcPts val="0"/>
              </a:spcAft>
              <a:buSzPts val="1100"/>
              <a:buNone/>
            </a:pPr>
            <a:r>
              <a:rPr lang="en"/>
              <a:t>Haidt believes that boys’ distress is connected to technology as the #s have increased since 2010 overall, but is not connected to one SINGLE technology, video games, pornography, or social media.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
              <a:t>Haidt notes that depression has been rising since the 2010s just not as much as girls’ depression.</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
              <a:t>There is also the note of Safetyism and that boys are being overprotected and therefore taking less risk which is needed for healthy child development.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Clr>
                <a:schemeClr val="dk1"/>
              </a:buClr>
              <a:buSzPts val="1100"/>
              <a:buFont typeface="Arial"/>
              <a:buNone/>
            </a:pPr>
            <a:r>
              <a:rPr lang="en">
                <a:solidFill>
                  <a:schemeClr val="dk1"/>
                </a:solidFill>
              </a:rPr>
              <a:t>Alexis</a:t>
            </a:r>
            <a:endParaRPr>
              <a:solidFill>
                <a:schemeClr val="dk1"/>
              </a:solidFill>
            </a:endParaRPr>
          </a:p>
          <a:p>
            <a:pPr indent="-298450" lvl="0" marL="457200" rtl="0" algn="l">
              <a:lnSpc>
                <a:spcPct val="100000"/>
              </a:lnSpc>
              <a:spcBef>
                <a:spcPts val="0"/>
              </a:spcBef>
              <a:spcAft>
                <a:spcPts val="0"/>
              </a:spcAft>
              <a:buClr>
                <a:schemeClr val="dk1"/>
              </a:buClr>
              <a:buSzPts val="1100"/>
              <a:buChar char="-"/>
            </a:pPr>
            <a:r>
              <a:rPr lang="en">
                <a:solidFill>
                  <a:schemeClr val="dk1"/>
                </a:solidFill>
              </a:rPr>
              <a:t>For decades and decades boys and girls have exhibited distinct patterns in their mental health challenges. </a:t>
            </a:r>
            <a:endParaRPr>
              <a:solidFill>
                <a:schemeClr val="dk1"/>
              </a:solidFill>
            </a:endParaRPr>
          </a:p>
          <a:p>
            <a:pPr indent="-298450" lvl="0" marL="457200" rtl="0" algn="l">
              <a:lnSpc>
                <a:spcPct val="100000"/>
              </a:lnSpc>
              <a:spcBef>
                <a:spcPts val="0"/>
              </a:spcBef>
              <a:spcAft>
                <a:spcPts val="0"/>
              </a:spcAft>
              <a:buClr>
                <a:schemeClr val="dk1"/>
              </a:buClr>
              <a:buSzPts val="1100"/>
              <a:buChar char="-"/>
            </a:pPr>
            <a:r>
              <a:rPr lang="en">
                <a:solidFill>
                  <a:schemeClr val="dk1"/>
                </a:solidFill>
              </a:rPr>
              <a:t>Boys have higher rates of externalizing disorders (drunk driving, drug abuse, violence) and girls have higher rates of internalizing disorders (depression, OCD, anxiety).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
                <a:solidFill>
                  <a:schemeClr val="dk1"/>
                </a:solidFill>
              </a:rPr>
              <a:t>What has happened since 2010s, BOTH SEXES have shifted rapidly towards internalizing disorders.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SzPts val="1100"/>
              <a:buNone/>
            </a:pPr>
            <a:r>
              <a:rPr lang="en">
                <a:solidFill>
                  <a:schemeClr val="dk1"/>
                </a:solidFill>
              </a:rPr>
              <a:t>On the right graph you will see that boys are not just changing how they talk or think about risk, they are truly taking fewer risks. Rate of hospital admissions for unintentional injury is down. </a:t>
            </a:r>
            <a:endParaRPr>
              <a:solidFill>
                <a:schemeClr val="dk1"/>
              </a:solidFill>
            </a:endParaRPr>
          </a:p>
          <a:p>
            <a:pPr indent="0" lvl="0" marL="0" rtl="0" algn="l">
              <a:lnSpc>
                <a:spcPct val="100000"/>
              </a:lnSpc>
              <a:spcBef>
                <a:spcPts val="0"/>
              </a:spcBef>
              <a:spcAft>
                <a:spcPts val="0"/>
              </a:spcAft>
              <a:buSzPts val="1100"/>
              <a:buNone/>
            </a:pPr>
            <a:r>
              <a:t/>
            </a:r>
            <a:endParaRPr>
              <a:solidFill>
                <a:schemeClr val="dk1"/>
              </a:solidFill>
            </a:endParaRPr>
          </a:p>
          <a:p>
            <a:pPr indent="-342900" lvl="0" marL="457200" rtl="0" algn="l">
              <a:lnSpc>
                <a:spcPct val="100000"/>
              </a:lnSpc>
              <a:spcBef>
                <a:spcPts val="0"/>
              </a:spcBef>
              <a:spcAft>
                <a:spcPts val="0"/>
              </a:spcAft>
              <a:buClr>
                <a:schemeClr val="dk1"/>
              </a:buClr>
              <a:buSzPts val="1800"/>
              <a:buChar char="•"/>
            </a:pPr>
            <a:r>
              <a:rPr lang="en" sz="1500">
                <a:solidFill>
                  <a:schemeClr val="dk1"/>
                </a:solidFill>
                <a:latin typeface="Roboto"/>
                <a:ea typeface="Roboto"/>
                <a:cs typeface="Roboto"/>
                <a:sym typeface="Roboto"/>
              </a:rPr>
              <a:t>Boys have infinite supply of high-quality videos showing every conceivable act, body part and fetish, in private</a:t>
            </a:r>
            <a:endParaRPr sz="1500">
              <a:solidFill>
                <a:schemeClr val="dk1"/>
              </a:solidFill>
              <a:latin typeface="Roboto"/>
              <a:ea typeface="Roboto"/>
              <a:cs typeface="Roboto"/>
              <a:sym typeface="Roboto"/>
            </a:endParaRPr>
          </a:p>
          <a:p>
            <a:pPr indent="-342900" lvl="0" marL="457200" rtl="0" algn="l">
              <a:lnSpc>
                <a:spcPct val="100000"/>
              </a:lnSpc>
              <a:spcBef>
                <a:spcPts val="0"/>
              </a:spcBef>
              <a:spcAft>
                <a:spcPts val="0"/>
              </a:spcAft>
              <a:buClr>
                <a:schemeClr val="dk1"/>
              </a:buClr>
              <a:buSzPts val="1800"/>
              <a:buChar char="•"/>
            </a:pPr>
            <a:r>
              <a:rPr lang="en" sz="1500">
                <a:solidFill>
                  <a:schemeClr val="dk1"/>
                </a:solidFill>
                <a:latin typeface="Roboto"/>
                <a:ea typeface="Roboto"/>
                <a:cs typeface="Roboto"/>
                <a:sym typeface="Roboto"/>
              </a:rPr>
              <a:t>Need for more studies regarding porn and its impact on boys</a:t>
            </a:r>
            <a:endParaRPr sz="1500">
              <a:solidFill>
                <a:schemeClr val="dk1"/>
              </a:solidFill>
              <a:latin typeface="Roboto"/>
              <a:ea typeface="Roboto"/>
              <a:cs typeface="Roboto"/>
              <a:sym typeface="Roboto"/>
            </a:endParaRPr>
          </a:p>
          <a:p>
            <a:pPr indent="-323850" lvl="0" marL="457200" rtl="0" algn="ctr">
              <a:lnSpc>
                <a:spcPct val="100000"/>
              </a:lnSpc>
              <a:spcBef>
                <a:spcPts val="0"/>
              </a:spcBef>
              <a:spcAft>
                <a:spcPts val="0"/>
              </a:spcAft>
              <a:buClr>
                <a:schemeClr val="dk1"/>
              </a:buClr>
              <a:buSzPts val="1500"/>
              <a:buFont typeface="Roboto"/>
              <a:buChar char="•"/>
            </a:pPr>
            <a:r>
              <a:rPr b="1" i="1" lang="en" sz="1800">
                <a:solidFill>
                  <a:schemeClr val="dk1"/>
                </a:solidFill>
                <a:latin typeface="Garamond"/>
                <a:ea typeface="Garamond"/>
                <a:cs typeface="Garamond"/>
                <a:sym typeface="Garamond"/>
              </a:rPr>
              <a:t>“I’m not saying that all pornography is harmful; I’m saying that immersing boys in an infinite playlist of hardcore porn videos during the sensitive period in which the sexual centers of their brains are being rewired is maybe not so good.” - Haidt</a:t>
            </a:r>
            <a:endParaRPr sz="1500">
              <a:solidFill>
                <a:schemeClr val="dk1"/>
              </a:solidFill>
              <a:latin typeface="Roboto"/>
              <a:ea typeface="Roboto"/>
              <a:cs typeface="Roboto"/>
              <a:sym typeface="Roboto"/>
            </a:endParaRPr>
          </a:p>
          <a:p>
            <a:pPr indent="0" lvl="0" marL="0" rtl="0" algn="l">
              <a:lnSpc>
                <a:spcPct val="100000"/>
              </a:lnSpc>
              <a:spcBef>
                <a:spcPts val="0"/>
              </a:spcBef>
              <a:spcAft>
                <a:spcPts val="0"/>
              </a:spcAft>
              <a:buSzPts val="1100"/>
              <a:buNone/>
            </a:pPr>
            <a:r>
              <a:t/>
            </a:r>
            <a:endParaRPr sz="1500">
              <a:solidFill>
                <a:schemeClr val="dk1"/>
              </a:solidFill>
              <a:latin typeface="Roboto"/>
              <a:ea typeface="Roboto"/>
              <a:cs typeface="Roboto"/>
              <a:sym typeface="Roboto"/>
            </a:endParaRPr>
          </a:p>
          <a:p>
            <a:pPr indent="0" lvl="0" marL="0" rtl="0" algn="l">
              <a:lnSpc>
                <a:spcPct val="100000"/>
              </a:lnSpc>
              <a:spcBef>
                <a:spcPts val="0"/>
              </a:spcBef>
              <a:spcAft>
                <a:spcPts val="0"/>
              </a:spcAft>
              <a:buClr>
                <a:schemeClr val="dk1"/>
              </a:buClr>
              <a:buSzPts val="1100"/>
              <a:buFont typeface="Arial"/>
              <a:buNone/>
            </a:pPr>
            <a:r>
              <a:rPr lang="en">
                <a:solidFill>
                  <a:schemeClr val="dk1"/>
                </a:solidFill>
              </a:rPr>
              <a:t>Haidt thought he would find the same connection that girls have with social media and anxiety / depression as boys with video games. HOWEVER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
                <a:solidFill>
                  <a:schemeClr val="dk1"/>
                </a:solidFill>
              </a:rPr>
              <a:t>He does note that research found 30 minutes a day, 3 days a week showed a decrease in depression symptoms.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
                <a:solidFill>
                  <a:schemeClr val="dk1"/>
                </a:solidFill>
              </a:rPr>
              <a:t>He also talks about “heavy users” suffer more from loneliness and opportunity cost.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
                <a:solidFill>
                  <a:schemeClr val="dk1"/>
                </a:solidFill>
              </a:rPr>
              <a:t>Boys that seek friendships via video games show more signs of loneliness so even though there are various “social gaming networks” this not appropriate for building relationships which is important for child development. They are unable to judge body language or even turn taking.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
                <a:solidFill>
                  <a:schemeClr val="dk1"/>
                </a:solidFill>
              </a:rPr>
              <a:t>Boys must go out into the real-world for friendship.</a:t>
            </a:r>
            <a:endParaRPr sz="1500">
              <a:solidFill>
                <a:schemeClr val="dk1"/>
              </a:solidFill>
              <a:latin typeface="Roboto"/>
              <a:ea typeface="Roboto"/>
              <a:cs typeface="Roboto"/>
              <a:sym typeface="Roboto"/>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g3b840cbbc48_0_16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6" name="Google Shape;276;g3b840cbbc48_0_16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On the right graph you will see that boys are not just changing how they talk or think about risk, they are truly taking fewer risks. Rate of hospital admissions for unintentional injury is down.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
              <a:t>Haidt argues that because boys are spending more time indoors, they are not out in the real-world taking risks.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g3c616fe259f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3" name="Google Shape;283;g3c616fe259f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It is important as an educator to be aware of the </a:t>
            </a:r>
            <a:r>
              <a:rPr lang="en"/>
              <a:t>unique</a:t>
            </a:r>
            <a:r>
              <a:rPr lang="en"/>
              <a:t> opportunity to listen and see the social norms that are </a:t>
            </a:r>
            <a:r>
              <a:rPr lang="en"/>
              <a:t>occurring</a:t>
            </a:r>
            <a:r>
              <a:rPr lang="en"/>
              <a:t> outside of the home. Parents don’t get to hear about what is trending with peers.</a:t>
            </a:r>
            <a:endParaRPr/>
          </a:p>
          <a:p>
            <a:pPr indent="0" lvl="0" marL="0" rtl="0" algn="l">
              <a:spcBef>
                <a:spcPts val="0"/>
              </a:spcBef>
              <a:spcAft>
                <a:spcPts val="0"/>
              </a:spcAft>
              <a:buNone/>
            </a:pPr>
            <a:r>
              <a:t/>
            </a:r>
            <a:endParaRPr/>
          </a:p>
          <a:p>
            <a:pPr indent="0" lvl="0" marL="0" rtl="0" algn="l">
              <a:lnSpc>
                <a:spcPct val="115000"/>
              </a:lnSpc>
              <a:spcBef>
                <a:spcPts val="0"/>
              </a:spcBef>
              <a:spcAft>
                <a:spcPts val="0"/>
              </a:spcAft>
              <a:buClr>
                <a:schemeClr val="dk1"/>
              </a:buClr>
              <a:buSzPts val="1100"/>
              <a:buFont typeface="Arial"/>
              <a:buNone/>
            </a:pPr>
            <a:r>
              <a:rPr lang="en" u="sng">
                <a:solidFill>
                  <a:srgbClr val="009668"/>
                </a:solidFill>
                <a:highlight>
                  <a:srgbClr val="FFFFFF"/>
                </a:highlight>
                <a:hlinkClick r:id="rId2">
                  <a:extLst>
                    <a:ext uri="{A12FA001-AC4F-418D-AE19-62706E023703}">
                      <ahyp:hlinkClr val="tx"/>
                    </a:ext>
                  </a:extLst>
                </a:hlinkClick>
              </a:rPr>
              <a:t>https://www.instagram.com/reel/DTam70-jsLr/?igsh=M3dlajlhdnZ2dTVm</a:t>
            </a:r>
            <a:endParaRPr sz="1800">
              <a:solidFill>
                <a:srgbClr val="695D46"/>
              </a:solidFill>
              <a:latin typeface="Open Sans"/>
              <a:ea typeface="Open Sans"/>
              <a:cs typeface="Open Sans"/>
              <a:sym typeface="Open Sans"/>
            </a:endParaRPr>
          </a:p>
          <a:p>
            <a:pPr indent="0" lvl="0" marL="0" rtl="0" algn="l">
              <a:spcBef>
                <a:spcPts val="120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p3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9" name="Google Shape;289;p3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Meghan: 1 min 20 sec</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Ok… so now what?</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Alexis, myself, Dr. Haidt and I’m sure some of you are tired of hearing</a:t>
            </a:r>
            <a:endParaRPr>
              <a:solidFill>
                <a:schemeClr val="dk1"/>
              </a:solidFill>
            </a:endParaRPr>
          </a:p>
          <a:p>
            <a:pPr indent="457200" lvl="0" marL="914400" rtl="0" algn="l">
              <a:lnSpc>
                <a:spcPct val="115000"/>
              </a:lnSpc>
              <a:spcBef>
                <a:spcPts val="0"/>
              </a:spcBef>
              <a:spcAft>
                <a:spcPts val="0"/>
              </a:spcAft>
              <a:buClr>
                <a:schemeClr val="dk1"/>
              </a:buClr>
              <a:buSzPts val="1100"/>
              <a:buFont typeface="Arial"/>
              <a:buNone/>
            </a:pPr>
            <a:r>
              <a:rPr lang="en">
                <a:solidFill>
                  <a:schemeClr val="dk1"/>
                </a:solidFill>
              </a:rPr>
              <a:t> “its too late.. Theres no going back”</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The entire last portion of the book calls for collective action. </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Here is what Dr. Haidt recommends…</a:t>
            </a:r>
            <a:endParaRPr>
              <a:solidFill>
                <a:schemeClr val="dk1"/>
              </a:solidFill>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
              <a:t>Clip from Dr. Haidt - 51 seconds</a:t>
            </a:r>
            <a:endParaRPr/>
          </a:p>
          <a:p>
            <a:pPr indent="0" lvl="0" marL="0" rtl="0" algn="l">
              <a:lnSpc>
                <a:spcPct val="100000"/>
              </a:lnSpc>
              <a:spcBef>
                <a:spcPts val="0"/>
              </a:spcBef>
              <a:spcAft>
                <a:spcPts val="0"/>
              </a:spcAft>
              <a:buSzPts val="1100"/>
              <a:buNone/>
            </a:pPr>
            <a:r>
              <a:rPr lang="en"/>
              <a:t>https://www.instagram.com/reel/C53jtnjIG96/?igsh=MWdnZ2xndDBzcmFjcw==</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 name="Shape 294"/>
        <p:cNvGrpSpPr/>
        <p:nvPr/>
      </p:nvGrpSpPr>
      <p:grpSpPr>
        <a:xfrm>
          <a:off x="0" y="0"/>
          <a:ext cx="0" cy="0"/>
          <a:chOff x="0" y="0"/>
          <a:chExt cx="0" cy="0"/>
        </a:xfrm>
      </p:grpSpPr>
      <p:sp>
        <p:nvSpPr>
          <p:cNvPr id="295" name="Google Shape;295;p3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6" name="Google Shape;296;p3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Alexis - </a:t>
            </a:r>
            <a:endParaRPr/>
          </a:p>
          <a:p>
            <a:pPr indent="0" lvl="0" marL="0" rtl="0" algn="l">
              <a:lnSpc>
                <a:spcPct val="100000"/>
              </a:lnSpc>
              <a:spcBef>
                <a:spcPts val="0"/>
              </a:spcBef>
              <a:spcAft>
                <a:spcPts val="0"/>
              </a:spcAft>
              <a:buSzPts val="1100"/>
              <a:buNone/>
            </a:pPr>
            <a:r>
              <a:rPr lang="en"/>
              <a:t>Now we have heard the ACTION plan that is recommended by Haidt.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
              <a:t>We’d like to take the time we have left to have good, thoughtful, open conversation about </a:t>
            </a:r>
            <a:r>
              <a:rPr lang="en"/>
              <a:t>collective action.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g3c67c595a4b_0_2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3" name="Google Shape;303;g3c67c595a4b_0_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solidFill>
                  <a:srgbClr val="222222"/>
                </a:solidFill>
                <a:highlight>
                  <a:srgbClr val="FFFFFF"/>
                </a:highlight>
              </a:rPr>
              <a:t>Ultimately, access to smartphones and social media is parent-led… </a:t>
            </a:r>
            <a:endParaRPr>
              <a:solidFill>
                <a:srgbClr val="222222"/>
              </a:solidFill>
              <a:highlight>
                <a:srgbClr val="FFFFFF"/>
              </a:highlight>
            </a:endParaRPr>
          </a:p>
          <a:p>
            <a:pPr indent="0" lvl="0" marL="0" rtl="0" algn="l">
              <a:lnSpc>
                <a:spcPct val="100000"/>
              </a:lnSpc>
              <a:spcBef>
                <a:spcPts val="0"/>
              </a:spcBef>
              <a:spcAft>
                <a:spcPts val="0"/>
              </a:spcAft>
              <a:buSzPts val="1100"/>
              <a:buNone/>
            </a:pPr>
            <a:r>
              <a:rPr b="1" lang="en">
                <a:solidFill>
                  <a:srgbClr val="222222"/>
                </a:solidFill>
                <a:highlight>
                  <a:srgbClr val="FFFFFF"/>
                </a:highlight>
              </a:rPr>
              <a:t>Given that many students have been given early access , what kind of nervous system are we cultivating inside our classrooms?</a:t>
            </a:r>
            <a:endParaRPr>
              <a:solidFill>
                <a:srgbClr val="222222"/>
              </a:solidFill>
              <a:highlight>
                <a:srgbClr val="FFFFFF"/>
              </a:highlight>
            </a:endParaRPr>
          </a:p>
          <a:p>
            <a:pPr indent="0" lvl="0" marL="0" rtl="0" algn="l">
              <a:lnSpc>
                <a:spcPct val="100000"/>
              </a:lnSpc>
              <a:spcBef>
                <a:spcPts val="0"/>
              </a:spcBef>
              <a:spcAft>
                <a:spcPts val="0"/>
              </a:spcAft>
              <a:buSzPts val="1100"/>
              <a:buNone/>
            </a:pPr>
            <a:r>
              <a:t/>
            </a:r>
            <a:endParaRPr>
              <a:solidFill>
                <a:srgbClr val="222222"/>
              </a:solidFill>
              <a:highlight>
                <a:srgbClr val="FFFFFF"/>
              </a:highlight>
            </a:endParaRPr>
          </a:p>
          <a:p>
            <a:pPr indent="0" lvl="0" marL="0" rtl="0" algn="l">
              <a:lnSpc>
                <a:spcPct val="100000"/>
              </a:lnSpc>
              <a:spcBef>
                <a:spcPts val="0"/>
              </a:spcBef>
              <a:spcAft>
                <a:spcPts val="0"/>
              </a:spcAft>
              <a:buSzPts val="1100"/>
              <a:buNone/>
            </a:pPr>
            <a:r>
              <a:rPr lang="en">
                <a:solidFill>
                  <a:srgbClr val="222222"/>
                </a:solidFill>
                <a:highlight>
                  <a:srgbClr val="FFFFFF"/>
                </a:highlight>
              </a:rPr>
              <a:t>Build environments where students don’t need the phone as an emotional regulator</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g3c67c595a4b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9" name="Google Shape;309;g3c67c595a4b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Alexis - </a:t>
            </a:r>
            <a:endParaRPr/>
          </a:p>
          <a:p>
            <a:pPr indent="0" lvl="0" marL="0" rtl="0" algn="l">
              <a:lnSpc>
                <a:spcPct val="100000"/>
              </a:lnSpc>
              <a:spcBef>
                <a:spcPts val="0"/>
              </a:spcBef>
              <a:spcAft>
                <a:spcPts val="0"/>
              </a:spcAft>
              <a:buSzPts val="1100"/>
              <a:buNone/>
            </a:pPr>
            <a:r>
              <a:rPr lang="en"/>
              <a:t>Now we have heard the ACTION plan that is recommended by Haidt. </a:t>
            </a:r>
            <a:endParaRPr/>
          </a:p>
          <a:p>
            <a:pPr indent="0" lvl="0" marL="0" rtl="0" algn="l">
              <a:lnSpc>
                <a:spcPct val="100000"/>
              </a:lnSpc>
              <a:spcBef>
                <a:spcPts val="0"/>
              </a:spcBef>
              <a:spcAft>
                <a:spcPts val="0"/>
              </a:spcAft>
              <a:buSzPts val="1100"/>
              <a:buNone/>
            </a:pPr>
            <a:r>
              <a:rPr lang="en"/>
              <a:t>We would like to have some inspiring, small group conversations on each ACTION topic.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
              <a:t>Are there sports team apps, club apps, group texts with reminders or change in schedules?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
              <a:t>https://www.google.com/search?client=safari&amp;sca_esv=ef407e8802b07e7e&amp;rls=en&amp;q=CBS+news+flip+phone+clip&amp;udm=7&amp;fbs=ABzOT_CWdhQLP1FcmU5B0fn3xuWpA-dk4wpBWOGsoR7DG5zJBsxayPSIAqObp_AgjkUGqemmTG2DFZE7tmKcXVp5H8R-V4YHYjALBdV_9Tsa56rtMqnTkZmITEOeYCNMgOwkroEdiGRe56XnPJ0j7KLO63Ic9VNtQsVwTx2vooEzoqrv1JIXqcfF1hKS7g_ghDIPCVcJfts3xhln-qWnqYetpATcHULnlQ&amp;sa=X&amp;ved=2ahUKEwi6ieKM9NeLAxVCL1kFHZyNLZIQtKgLegQIERAB&amp;biw=948&amp;bih=816&amp;dpr=2#fpstate=ive&amp;vld=cid:a9df2af2,vid:ZFistCMZtAk,st:0</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3" name="Shape 313"/>
        <p:cNvGrpSpPr/>
        <p:nvPr/>
      </p:nvGrpSpPr>
      <p:grpSpPr>
        <a:xfrm>
          <a:off x="0" y="0"/>
          <a:ext cx="0" cy="0"/>
          <a:chOff x="0" y="0"/>
          <a:chExt cx="0" cy="0"/>
        </a:xfrm>
      </p:grpSpPr>
      <p:sp>
        <p:nvSpPr>
          <p:cNvPr id="314" name="Google Shape;314;g3b840cbbc48_0_46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5" name="Google Shape;315;g3b840cbbc48_0_46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 name="Shape 88"/>
        <p:cNvGrpSpPr/>
        <p:nvPr/>
      </p:nvGrpSpPr>
      <p:grpSpPr>
        <a:xfrm>
          <a:off x="0" y="0"/>
          <a:ext cx="0" cy="0"/>
          <a:chOff x="0" y="0"/>
          <a:chExt cx="0" cy="0"/>
        </a:xfrm>
      </p:grpSpPr>
      <p:sp>
        <p:nvSpPr>
          <p:cNvPr id="89" name="Google Shape;89;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0" name="Google Shape;90;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t>MEGHAN  - 2 min</a:t>
            </a:r>
            <a:endParaRPr/>
          </a:p>
          <a:p>
            <a:pPr indent="-298450" lvl="0" marL="457200" rtl="0" algn="l">
              <a:lnSpc>
                <a:spcPct val="115000"/>
              </a:lnSpc>
              <a:spcBef>
                <a:spcPts val="0"/>
              </a:spcBef>
              <a:spcAft>
                <a:spcPts val="0"/>
              </a:spcAft>
              <a:buSzPts val="1100"/>
              <a:buChar char="-"/>
            </a:pPr>
            <a:r>
              <a:rPr lang="en"/>
              <a:t>Im meghan this is alexis and we are the cofounders of DPB - formally Osprey</a:t>
            </a:r>
            <a:endParaRPr/>
          </a:p>
          <a:p>
            <a:pPr indent="-298450" lvl="0" marL="457200" rtl="0" algn="l">
              <a:lnSpc>
                <a:spcPct val="115000"/>
              </a:lnSpc>
              <a:spcBef>
                <a:spcPts val="0"/>
              </a:spcBef>
              <a:spcAft>
                <a:spcPts val="0"/>
              </a:spcAft>
              <a:buSzPts val="1100"/>
              <a:buChar char="-"/>
            </a:pPr>
            <a:r>
              <a:rPr lang="en"/>
              <a:t>PT and NP</a:t>
            </a:r>
            <a:endParaRPr/>
          </a:p>
          <a:p>
            <a:pPr indent="-298450" lvl="0" marL="457200" rtl="0" algn="l">
              <a:lnSpc>
                <a:spcPct val="115000"/>
              </a:lnSpc>
              <a:spcBef>
                <a:spcPts val="0"/>
              </a:spcBef>
              <a:spcAft>
                <a:spcPts val="0"/>
              </a:spcAft>
              <a:buSzPts val="1100"/>
              <a:buChar char="-"/>
            </a:pPr>
            <a:r>
              <a:rPr lang="en"/>
              <a:t>More importantly we are 2 local Ayer moms with us both having 6th and 4th graders</a:t>
            </a:r>
            <a:endParaRPr/>
          </a:p>
          <a:p>
            <a:pPr indent="-298450" lvl="0" marL="457200" rtl="0" algn="l">
              <a:lnSpc>
                <a:spcPct val="115000"/>
              </a:lnSpc>
              <a:spcBef>
                <a:spcPts val="0"/>
              </a:spcBef>
              <a:spcAft>
                <a:spcPts val="0"/>
              </a:spcAft>
              <a:buSzPts val="1100"/>
              <a:buChar char="-"/>
            </a:pPr>
            <a:r>
              <a:rPr lang="en"/>
              <a:t>We ended up putting our heads together after having several conversations between ourselves and other mom friends back when our boys were just in 1st grade</a:t>
            </a:r>
            <a:endParaRPr/>
          </a:p>
          <a:p>
            <a:pPr indent="-298450" lvl="0" marL="457200" rtl="0" algn="l">
              <a:lnSpc>
                <a:spcPct val="115000"/>
              </a:lnSpc>
              <a:spcBef>
                <a:spcPts val="0"/>
              </a:spcBef>
              <a:spcAft>
                <a:spcPts val="0"/>
              </a:spcAft>
              <a:buSzPts val="1100"/>
              <a:buChar char="-"/>
            </a:pPr>
            <a:r>
              <a:rPr lang="en"/>
              <a:t>It seemed like almost everyone felt the same way… so we decided to do something about it because when we know better… we do better!</a:t>
            </a:r>
            <a:endParaRPr/>
          </a:p>
          <a:p>
            <a:pPr indent="-298450" lvl="0" marL="457200" rtl="0" algn="l">
              <a:lnSpc>
                <a:spcPct val="115000"/>
              </a:lnSpc>
              <a:spcBef>
                <a:spcPts val="0"/>
              </a:spcBef>
              <a:spcAft>
                <a:spcPts val="0"/>
              </a:spcAft>
              <a:buSzPts val="1100"/>
              <a:buChar char="-"/>
            </a:pPr>
            <a:r>
              <a:rPr lang="en"/>
              <a:t>Thats when OSPREY and then DBP was born - we have recently rebranded due to the traction and support we have been receiving</a:t>
            </a:r>
            <a:endParaRPr/>
          </a:p>
          <a:p>
            <a:pPr indent="-298450" lvl="0" marL="457200" rtl="0" algn="l">
              <a:lnSpc>
                <a:spcPct val="115000"/>
              </a:lnSpc>
              <a:spcBef>
                <a:spcPts val="0"/>
              </a:spcBef>
              <a:spcAft>
                <a:spcPts val="0"/>
              </a:spcAft>
              <a:buSzPts val="1100"/>
              <a:buChar char="-"/>
            </a:pPr>
            <a:r>
              <a:rPr lang="en"/>
              <a:t>With that, our mission is….</a:t>
            </a:r>
            <a:endParaRPr/>
          </a:p>
          <a:p>
            <a:pPr indent="0" lvl="0" marL="0" rtl="0" algn="l">
              <a:lnSpc>
                <a:spcPct val="115000"/>
              </a:lnSpc>
              <a:spcBef>
                <a:spcPts val="0"/>
              </a:spcBef>
              <a:spcAft>
                <a:spcPts val="0"/>
              </a:spcAft>
              <a:buNone/>
            </a:pPr>
            <a:r>
              <a:t/>
            </a:r>
            <a:endParaRPr/>
          </a:p>
          <a:p>
            <a:pPr indent="0" lvl="0" marL="0" rtl="0" algn="l">
              <a:spcBef>
                <a:spcPts val="0"/>
              </a:spcBef>
              <a:spcAft>
                <a:spcPts val="0"/>
              </a:spcAft>
              <a:buNone/>
            </a:pPr>
            <a:r>
              <a:rPr lang="en" sz="1800">
                <a:solidFill>
                  <a:srgbClr val="262626"/>
                </a:solidFill>
                <a:latin typeface="Garamond"/>
                <a:ea typeface="Garamond"/>
                <a:cs typeface="Garamond"/>
                <a:sym typeface="Garamond"/>
              </a:rPr>
              <a:t>Before we get started we want to get to know you!</a:t>
            </a:r>
            <a:endParaRPr sz="1800">
              <a:solidFill>
                <a:srgbClr val="262626"/>
              </a:solidFill>
              <a:latin typeface="Garamond"/>
              <a:ea typeface="Garamond"/>
              <a:cs typeface="Garamond"/>
              <a:sym typeface="Garamond"/>
            </a:endParaRPr>
          </a:p>
          <a:p>
            <a:pPr indent="0" lvl="0" marL="0" rtl="0" algn="l">
              <a:spcBef>
                <a:spcPts val="0"/>
              </a:spcBef>
              <a:spcAft>
                <a:spcPts val="0"/>
              </a:spcAft>
              <a:buClr>
                <a:schemeClr val="dk1"/>
              </a:buClr>
              <a:buSzPts val="1100"/>
              <a:buFont typeface="Arial"/>
              <a:buNone/>
            </a:pPr>
            <a:r>
              <a:rPr lang="en" sz="1800">
                <a:solidFill>
                  <a:srgbClr val="262626"/>
                </a:solidFill>
                <a:latin typeface="Garamond"/>
                <a:ea typeface="Garamond"/>
                <a:cs typeface="Garamond"/>
                <a:sym typeface="Garamond"/>
              </a:rPr>
              <a:t>How many of you have children yourselves?</a:t>
            </a:r>
            <a:endParaRPr sz="1800">
              <a:solidFill>
                <a:srgbClr val="262626"/>
              </a:solidFill>
              <a:latin typeface="Garamond"/>
              <a:ea typeface="Garamond"/>
              <a:cs typeface="Garamond"/>
              <a:sym typeface="Garamond"/>
            </a:endParaRPr>
          </a:p>
          <a:p>
            <a:pPr indent="0" lvl="0" marL="0" rtl="0" algn="l">
              <a:spcBef>
                <a:spcPts val="0"/>
              </a:spcBef>
              <a:spcAft>
                <a:spcPts val="0"/>
              </a:spcAft>
              <a:buNone/>
            </a:pPr>
            <a:r>
              <a:rPr lang="en" sz="1800">
                <a:solidFill>
                  <a:srgbClr val="262626"/>
                </a:solidFill>
                <a:latin typeface="Garamond"/>
                <a:ea typeface="Garamond"/>
                <a:cs typeface="Garamond"/>
                <a:sym typeface="Garamond"/>
              </a:rPr>
              <a:t>How many have an elementary aged child? Are in upper education?</a:t>
            </a:r>
            <a:endParaRPr sz="1800">
              <a:solidFill>
                <a:srgbClr val="262626"/>
              </a:solidFill>
              <a:latin typeface="Garamond"/>
              <a:ea typeface="Garamond"/>
              <a:cs typeface="Garamond"/>
              <a:sym typeface="Garamond"/>
            </a:endParaRPr>
          </a:p>
          <a:p>
            <a:pPr indent="0" lvl="0" marL="0" rtl="0" algn="l">
              <a:spcBef>
                <a:spcPts val="0"/>
              </a:spcBef>
              <a:spcAft>
                <a:spcPts val="0"/>
              </a:spcAft>
              <a:buClr>
                <a:schemeClr val="dk1"/>
              </a:buClr>
              <a:buSzPts val="1100"/>
              <a:buFont typeface="Arial"/>
              <a:buNone/>
            </a:pPr>
            <a:r>
              <a:rPr lang="en" sz="1800">
                <a:solidFill>
                  <a:srgbClr val="262626"/>
                </a:solidFill>
                <a:latin typeface="Garamond"/>
                <a:ea typeface="Garamond"/>
                <a:cs typeface="Garamond"/>
                <a:sym typeface="Garamond"/>
              </a:rPr>
              <a:t>How many are empty nesters now?</a:t>
            </a:r>
            <a:endParaRPr sz="1800">
              <a:solidFill>
                <a:srgbClr val="262626"/>
              </a:solidFill>
              <a:latin typeface="Garamond"/>
              <a:ea typeface="Garamond"/>
              <a:cs typeface="Garamond"/>
              <a:sym typeface="Garamond"/>
            </a:endParaRPr>
          </a:p>
          <a:p>
            <a:pPr indent="0" lvl="0" marL="0" rtl="0" algn="l">
              <a:spcBef>
                <a:spcPts val="0"/>
              </a:spcBef>
              <a:spcAft>
                <a:spcPts val="0"/>
              </a:spcAft>
              <a:buClr>
                <a:schemeClr val="dk1"/>
              </a:buClr>
              <a:buSzPts val="1100"/>
              <a:buFont typeface="Arial"/>
              <a:buNone/>
            </a:pPr>
            <a:r>
              <a:rPr lang="en" sz="1800">
                <a:solidFill>
                  <a:srgbClr val="262626"/>
                </a:solidFill>
                <a:latin typeface="Garamond"/>
                <a:ea typeface="Garamond"/>
                <a:cs typeface="Garamond"/>
                <a:sym typeface="Garamond"/>
              </a:rPr>
              <a:t>What is your population student age that you? Primary education vs intermediate vs high school</a:t>
            </a:r>
            <a:endParaRPr sz="1800">
              <a:solidFill>
                <a:srgbClr val="262626"/>
              </a:solidFill>
              <a:latin typeface="Garamond"/>
              <a:ea typeface="Garamond"/>
              <a:cs typeface="Garamond"/>
              <a:sym typeface="Garamond"/>
            </a:endParaRPr>
          </a:p>
          <a:p>
            <a:pPr indent="0" lvl="0" marL="0" rtl="0" algn="l">
              <a:lnSpc>
                <a:spcPct val="115000"/>
              </a:lnSpc>
              <a:spcBef>
                <a:spcPts val="1200"/>
              </a:spcBef>
              <a:spcAft>
                <a:spcPts val="1200"/>
              </a:spcAft>
              <a:buClr>
                <a:schemeClr val="dk1"/>
              </a:buClr>
              <a:buSzPts val="1100"/>
              <a:buFont typeface="Arial"/>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 name="Shape 320"/>
        <p:cNvGrpSpPr/>
        <p:nvPr/>
      </p:nvGrpSpPr>
      <p:grpSpPr>
        <a:xfrm>
          <a:off x="0" y="0"/>
          <a:ext cx="0" cy="0"/>
          <a:chOff x="0" y="0"/>
          <a:chExt cx="0" cy="0"/>
        </a:xfrm>
      </p:grpSpPr>
      <p:sp>
        <p:nvSpPr>
          <p:cNvPr id="321" name="Google Shape;321;g3c67c595a4b_0_2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2" name="Google Shape;322;g3c67c595a4b_0_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No app should have notifications pop up or airplane mode </a:t>
            </a:r>
            <a:endParaRPr/>
          </a:p>
          <a:p>
            <a:pPr indent="0" lvl="0" marL="0" rtl="0" algn="l">
              <a:lnSpc>
                <a:spcPct val="100000"/>
              </a:lnSpc>
              <a:spcBef>
                <a:spcPts val="0"/>
              </a:spcBef>
              <a:spcAft>
                <a:spcPts val="0"/>
              </a:spcAft>
              <a:buSzPts val="1100"/>
              <a:buNone/>
            </a:pPr>
            <a:r>
              <a:t/>
            </a:r>
            <a:endParaRPr/>
          </a:p>
          <a:p>
            <a:pPr indent="-323850" lvl="1" marL="914400" rtl="0" algn="l">
              <a:lnSpc>
                <a:spcPct val="115000"/>
              </a:lnSpc>
              <a:spcBef>
                <a:spcPts val="1200"/>
              </a:spcBef>
              <a:spcAft>
                <a:spcPts val="0"/>
              </a:spcAft>
              <a:buClr>
                <a:srgbClr val="035595"/>
              </a:buClr>
              <a:buSzPts val="1500"/>
              <a:buFont typeface="PT Sans Narrow"/>
              <a:buChar char="○"/>
            </a:pPr>
            <a:r>
              <a:rPr lang="en" sz="1500">
                <a:solidFill>
                  <a:srgbClr val="035595"/>
                </a:solidFill>
                <a:latin typeface="PT Sans Narrow"/>
                <a:ea typeface="PT Sans Narrow"/>
                <a:cs typeface="PT Sans Narrow"/>
                <a:sym typeface="PT Sans Narrow"/>
              </a:rPr>
              <a:t>Attention? Anxiety? Social comparison? Classroom management? Parent pressure?</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6" name="Shape 326"/>
        <p:cNvGrpSpPr/>
        <p:nvPr/>
      </p:nvGrpSpPr>
      <p:grpSpPr>
        <a:xfrm>
          <a:off x="0" y="0"/>
          <a:ext cx="0" cy="0"/>
          <a:chOff x="0" y="0"/>
          <a:chExt cx="0" cy="0"/>
        </a:xfrm>
      </p:grpSpPr>
      <p:sp>
        <p:nvSpPr>
          <p:cNvPr id="327" name="Google Shape;327;g3c67c595a4b_0_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8" name="Google Shape;328;g3c67c595a4b_0_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AutoNum type="arabicParenR"/>
            </a:pPr>
            <a:r>
              <a:rPr lang="en"/>
              <a:t>Should devices be an option as “free-choice” during indoor recess or once work is completed?</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2" name="Shape 332"/>
        <p:cNvGrpSpPr/>
        <p:nvPr/>
      </p:nvGrpSpPr>
      <p:grpSpPr>
        <a:xfrm>
          <a:off x="0" y="0"/>
          <a:ext cx="0" cy="0"/>
          <a:chOff x="0" y="0"/>
          <a:chExt cx="0" cy="0"/>
        </a:xfrm>
      </p:grpSpPr>
      <p:sp>
        <p:nvSpPr>
          <p:cNvPr id="333" name="Google Shape;333;p4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34" name="Google Shape;334;p4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solidFill>
                  <a:schemeClr val="dk1"/>
                </a:solidFill>
              </a:rPr>
              <a:t> MEGHAN: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Thank you all for coming! - 30 sec</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If you are interested in continuing to follow The Digital Balance Project - we have a facebook page were you can stay up to date with current offerings as well as a newly developed website! </a:t>
            </a:r>
            <a:r>
              <a:rPr lang="en">
                <a:solidFill>
                  <a:schemeClr val="dk1"/>
                </a:solidFill>
              </a:rPr>
              <a:t>Jonathan</a:t>
            </a:r>
            <a:r>
              <a:rPr lang="en">
                <a:solidFill>
                  <a:schemeClr val="dk1"/>
                </a:solidFill>
              </a:rPr>
              <a:t> Haidt also has some great resources available on his website the anxiousgeneration.com</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SzPts val="1100"/>
              <a:buNone/>
            </a:pPr>
            <a:r>
              <a:t/>
            </a:r>
            <a:endParaRPr>
              <a:solidFill>
                <a:schemeClr val="dk1"/>
              </a:solidFill>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3" name="Shape 343"/>
        <p:cNvGrpSpPr/>
        <p:nvPr/>
      </p:nvGrpSpPr>
      <p:grpSpPr>
        <a:xfrm>
          <a:off x="0" y="0"/>
          <a:ext cx="0" cy="0"/>
          <a:chOff x="0" y="0"/>
          <a:chExt cx="0" cy="0"/>
        </a:xfrm>
      </p:grpSpPr>
      <p:sp>
        <p:nvSpPr>
          <p:cNvPr id="344" name="Google Shape;344;g3c616fe259f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5" name="Google Shape;345;g3c616fe259f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9" name="Shape 349"/>
        <p:cNvGrpSpPr/>
        <p:nvPr/>
      </p:nvGrpSpPr>
      <p:grpSpPr>
        <a:xfrm>
          <a:off x="0" y="0"/>
          <a:ext cx="0" cy="0"/>
          <a:chOff x="0" y="0"/>
          <a:chExt cx="0" cy="0"/>
        </a:xfrm>
      </p:grpSpPr>
      <p:sp>
        <p:nvSpPr>
          <p:cNvPr id="350" name="Google Shape;350;g3c616fe259f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1" name="Google Shape;351;g3c616fe259f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5" name="Shape 355"/>
        <p:cNvGrpSpPr/>
        <p:nvPr/>
      </p:nvGrpSpPr>
      <p:grpSpPr>
        <a:xfrm>
          <a:off x="0" y="0"/>
          <a:ext cx="0" cy="0"/>
          <a:chOff x="0" y="0"/>
          <a:chExt cx="0" cy="0"/>
        </a:xfrm>
      </p:grpSpPr>
      <p:sp>
        <p:nvSpPr>
          <p:cNvPr id="356" name="Google Shape;356;g3c616fe259f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7" name="Google Shape;357;g3c616fe259f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1" name="Shape 361"/>
        <p:cNvGrpSpPr/>
        <p:nvPr/>
      </p:nvGrpSpPr>
      <p:grpSpPr>
        <a:xfrm>
          <a:off x="0" y="0"/>
          <a:ext cx="0" cy="0"/>
          <a:chOff x="0" y="0"/>
          <a:chExt cx="0" cy="0"/>
        </a:xfrm>
      </p:grpSpPr>
      <p:sp>
        <p:nvSpPr>
          <p:cNvPr id="362" name="Google Shape;362;g3b7c7acaf23_0_1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3" name="Google Shape;363;g3b7c7acaf23_0_1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9" name="Google Shape;99;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WHAT IS THE TAKEAWAY FOR AN EDUCATOR? Why do they care?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
              <a:t>Alexis - Meghan and I have both read and dissected Jonathan Haidt’s Anxious Generation Book. We will go into more detail throughout the presentation but the </a:t>
            </a:r>
            <a:endParaRPr/>
          </a:p>
          <a:p>
            <a:pPr indent="-298450" lvl="0" marL="457200" rtl="0" algn="l">
              <a:lnSpc>
                <a:spcPct val="100000"/>
              </a:lnSpc>
              <a:spcBef>
                <a:spcPts val="0"/>
              </a:spcBef>
              <a:spcAft>
                <a:spcPts val="0"/>
              </a:spcAft>
              <a:buSzPts val="1100"/>
              <a:buChar char="-"/>
            </a:pPr>
            <a:r>
              <a:rPr lang="en"/>
              <a:t>main idea is that between the years of 2010 and 2015, social lives of American teens and adolescents moved into smartphones which included social media, online gaming and other internet activities - he refers to this time period as “The Great Rewiring of Childhood” </a:t>
            </a:r>
            <a:endParaRPr/>
          </a:p>
          <a:p>
            <a:pPr indent="0" lvl="0" marL="914400" rtl="0" algn="l">
              <a:lnSpc>
                <a:spcPct val="100000"/>
              </a:lnSpc>
              <a:spcBef>
                <a:spcPts val="0"/>
              </a:spcBef>
              <a:spcAft>
                <a:spcPts val="0"/>
              </a:spcAft>
              <a:buSzPts val="1100"/>
              <a:buNone/>
            </a:pPr>
            <a:r>
              <a:t/>
            </a:r>
            <a:endParaRPr/>
          </a:p>
          <a:p>
            <a:pPr indent="-298450" lvl="1" marL="914400" rtl="0" algn="l">
              <a:lnSpc>
                <a:spcPct val="100000"/>
              </a:lnSpc>
              <a:spcBef>
                <a:spcPts val="0"/>
              </a:spcBef>
              <a:spcAft>
                <a:spcPts val="0"/>
              </a:spcAft>
              <a:buSzPts val="1100"/>
              <a:buChar char="-"/>
            </a:pPr>
            <a:r>
              <a:rPr lang="en"/>
              <a:t>where an overwhelming amount of research shows significant spikes in mental illness that all begin to rise around 2010</a:t>
            </a:r>
            <a:endParaRPr/>
          </a:p>
          <a:p>
            <a:pPr indent="-298450" lvl="1" marL="914400" rtl="0" algn="l">
              <a:lnSpc>
                <a:spcPct val="100000"/>
              </a:lnSpc>
              <a:spcBef>
                <a:spcPts val="0"/>
              </a:spcBef>
              <a:spcAft>
                <a:spcPts val="0"/>
              </a:spcAft>
              <a:buSzPts val="1100"/>
              <a:buChar char="-"/>
            </a:pPr>
            <a:r>
              <a:rPr lang="en"/>
              <a:t>This is also the time period where play-based childhoods transitioned to phone-based childhoods</a:t>
            </a:r>
            <a:endParaRPr/>
          </a:p>
          <a:p>
            <a:pPr indent="0" lvl="0" marL="91440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
              <a:t>Another key point is that he dives into is Overprotection in the real world and under protection in the virtual world.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
              <a:t>We also learn from the book about how puberty is a sensitive period of time that is responsible for cultural learning as well as the differences seen in adolescent girls vs. boys</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
              <a:t>Lastly, Haidt calls for a collective action approach from the community at large including: governmental, school and parental levels</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
              <a:t>These takeaways are specific for The Anxious Generation but Meghan and I want to add </a:t>
            </a:r>
            <a:r>
              <a:rPr lang="en"/>
              <a:t>something</a:t>
            </a:r>
            <a:r>
              <a:rPr lang="en"/>
              <a:t> when it comes to being an educator and what we hope you learn from </a:t>
            </a:r>
            <a:r>
              <a:rPr lang="en"/>
              <a:t>presentation</a:t>
            </a:r>
            <a:r>
              <a:rPr lang="en"/>
              <a:t>. </a:t>
            </a:r>
            <a:endParaRPr/>
          </a:p>
          <a:p>
            <a:pPr indent="-298450" lvl="0" marL="457200" rtl="0" algn="l">
              <a:lnSpc>
                <a:spcPct val="100000"/>
              </a:lnSpc>
              <a:spcBef>
                <a:spcPts val="0"/>
              </a:spcBef>
              <a:spcAft>
                <a:spcPts val="0"/>
              </a:spcAft>
              <a:buSzPts val="1100"/>
              <a:buAutoNum type="arabicPeriod"/>
            </a:pPr>
            <a:r>
              <a:rPr lang="en"/>
              <a:t>Children are being exposed outside of the classroom. Each educator has a perspective on these students that parents are not privy to or to see. </a:t>
            </a:r>
            <a:endParaRPr/>
          </a:p>
          <a:p>
            <a:pPr indent="-298450" lvl="0" marL="457200" rtl="0" algn="l">
              <a:lnSpc>
                <a:spcPct val="100000"/>
              </a:lnSpc>
              <a:spcBef>
                <a:spcPts val="0"/>
              </a:spcBef>
              <a:spcAft>
                <a:spcPts val="0"/>
              </a:spcAft>
              <a:buSzPts val="1100"/>
              <a:buAutoNum type="arabicPeriod"/>
            </a:pPr>
            <a:r>
              <a:rPr lang="en"/>
              <a:t>Be the eyes and ears that you can be. Use this information to help guide students social well-being. </a:t>
            </a:r>
            <a:endParaRPr/>
          </a:p>
          <a:p>
            <a:pPr indent="0" lvl="0" marL="457200" rtl="0" algn="l">
              <a:lnSpc>
                <a:spcPct val="100000"/>
              </a:lnSpc>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5" name="Google Shape;105;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rPr lang="en">
                <a:solidFill>
                  <a:schemeClr val="dk1"/>
                </a:solidFill>
              </a:rPr>
              <a:t>MEGHAN - 1 min</a:t>
            </a:r>
            <a:endParaRPr>
              <a:solidFill>
                <a:schemeClr val="dk1"/>
              </a:solidFill>
            </a:endParaRPr>
          </a:p>
          <a:p>
            <a:pPr indent="0" lvl="0" marL="0" rtl="0" algn="l">
              <a:lnSpc>
                <a:spcPct val="105000"/>
              </a:lnSpc>
              <a:spcBef>
                <a:spcPts val="0"/>
              </a:spcBef>
              <a:spcAft>
                <a:spcPts val="0"/>
              </a:spcAft>
              <a:buClr>
                <a:schemeClr val="dk1"/>
              </a:buClr>
              <a:buSzPts val="1100"/>
              <a:buNone/>
            </a:pPr>
            <a:r>
              <a:rPr lang="en">
                <a:solidFill>
                  <a:schemeClr val="dk1"/>
                </a:solidFill>
                <a:latin typeface="Roboto"/>
                <a:ea typeface="Roboto"/>
                <a:cs typeface="Roboto"/>
                <a:sym typeface="Roboto"/>
              </a:rPr>
              <a:t>When we think about child development… most of us are familiar </a:t>
            </a:r>
            <a:endParaRPr>
              <a:solidFill>
                <a:schemeClr val="dk1"/>
              </a:solidFill>
              <a:latin typeface="Roboto"/>
              <a:ea typeface="Roboto"/>
              <a:cs typeface="Roboto"/>
              <a:sym typeface="Roboto"/>
            </a:endParaRPr>
          </a:p>
          <a:p>
            <a:pPr indent="457200" lvl="0" marL="0" rtl="0" algn="l">
              <a:lnSpc>
                <a:spcPct val="105000"/>
              </a:lnSpc>
              <a:spcBef>
                <a:spcPts val="0"/>
              </a:spcBef>
              <a:spcAft>
                <a:spcPts val="0"/>
              </a:spcAft>
              <a:buClr>
                <a:schemeClr val="dk1"/>
              </a:buClr>
              <a:buSzPts val="1100"/>
              <a:buNone/>
            </a:pPr>
            <a:r>
              <a:rPr lang="en">
                <a:solidFill>
                  <a:schemeClr val="dk1"/>
                </a:solidFill>
                <a:latin typeface="Roboto"/>
                <a:ea typeface="Roboto"/>
                <a:cs typeface="Roboto"/>
                <a:sym typeface="Roboto"/>
              </a:rPr>
              <a:t>“developmental milestones” of infancy or toddler year</a:t>
            </a:r>
            <a:endParaRPr>
              <a:solidFill>
                <a:schemeClr val="dk1"/>
              </a:solidFill>
              <a:latin typeface="Roboto"/>
              <a:ea typeface="Roboto"/>
              <a:cs typeface="Roboto"/>
              <a:sym typeface="Roboto"/>
            </a:endParaRPr>
          </a:p>
          <a:p>
            <a:pPr indent="-298450" lvl="0" marL="914400" rtl="0" algn="l">
              <a:lnSpc>
                <a:spcPct val="105000"/>
              </a:lnSpc>
              <a:spcBef>
                <a:spcPts val="0"/>
              </a:spcBef>
              <a:spcAft>
                <a:spcPts val="0"/>
              </a:spcAft>
              <a:buClr>
                <a:schemeClr val="dk1"/>
              </a:buClr>
              <a:buSzPts val="1100"/>
              <a:buFont typeface="Roboto"/>
              <a:buChar char="-"/>
            </a:pPr>
            <a:r>
              <a:rPr lang="en">
                <a:solidFill>
                  <a:schemeClr val="dk1"/>
                </a:solidFill>
                <a:latin typeface="Roboto"/>
                <a:ea typeface="Roboto"/>
                <a:cs typeface="Roboto"/>
                <a:sym typeface="Roboto"/>
              </a:rPr>
              <a:t>Crawling, holding bottle, walking, talking, eating first solid foods</a:t>
            </a:r>
            <a:endParaRPr>
              <a:solidFill>
                <a:schemeClr val="dk1"/>
              </a:solidFill>
              <a:latin typeface="Roboto"/>
              <a:ea typeface="Roboto"/>
              <a:cs typeface="Roboto"/>
              <a:sym typeface="Roboto"/>
            </a:endParaRPr>
          </a:p>
          <a:p>
            <a:pPr indent="0" lvl="0" marL="0" rtl="0" algn="l">
              <a:lnSpc>
                <a:spcPct val="105000"/>
              </a:lnSpc>
              <a:spcBef>
                <a:spcPts val="0"/>
              </a:spcBef>
              <a:spcAft>
                <a:spcPts val="0"/>
              </a:spcAft>
              <a:buClr>
                <a:schemeClr val="dk1"/>
              </a:buClr>
              <a:buSzPts val="1100"/>
              <a:buNone/>
            </a:pPr>
            <a:r>
              <a:rPr lang="en">
                <a:solidFill>
                  <a:schemeClr val="dk1"/>
                </a:solidFill>
                <a:latin typeface="Roboto"/>
                <a:ea typeface="Roboto"/>
                <a:cs typeface="Roboto"/>
                <a:sym typeface="Roboto"/>
              </a:rPr>
              <a:t>But we tend to not appreciate or recognize the adolescent milestones </a:t>
            </a:r>
            <a:endParaRPr>
              <a:solidFill>
                <a:schemeClr val="dk1"/>
              </a:solidFill>
              <a:latin typeface="Roboto"/>
              <a:ea typeface="Roboto"/>
              <a:cs typeface="Roboto"/>
              <a:sym typeface="Roboto"/>
            </a:endParaRPr>
          </a:p>
          <a:p>
            <a:pPr indent="-298450" lvl="0" marL="457200" rtl="0" algn="l">
              <a:lnSpc>
                <a:spcPct val="105000"/>
              </a:lnSpc>
              <a:spcBef>
                <a:spcPts val="0"/>
              </a:spcBef>
              <a:spcAft>
                <a:spcPts val="0"/>
              </a:spcAft>
              <a:buClr>
                <a:schemeClr val="dk1"/>
              </a:buClr>
              <a:buSzPts val="1100"/>
              <a:buFont typeface="Roboto"/>
              <a:buChar char="-"/>
            </a:pPr>
            <a:r>
              <a:rPr lang="en">
                <a:solidFill>
                  <a:schemeClr val="dk1"/>
                </a:solidFill>
                <a:latin typeface="Roboto"/>
                <a:ea typeface="Roboto"/>
                <a:cs typeface="Roboto"/>
                <a:sym typeface="Roboto"/>
              </a:rPr>
              <a:t>Especially social-emotional ones like</a:t>
            </a:r>
            <a:endParaRPr>
              <a:solidFill>
                <a:schemeClr val="dk1"/>
              </a:solidFill>
              <a:latin typeface="Roboto"/>
              <a:ea typeface="Roboto"/>
              <a:cs typeface="Roboto"/>
              <a:sym typeface="Roboto"/>
            </a:endParaRPr>
          </a:p>
          <a:p>
            <a:pPr indent="-298450" lvl="1" marL="914400" rtl="0" algn="l">
              <a:lnSpc>
                <a:spcPct val="105000"/>
              </a:lnSpc>
              <a:spcBef>
                <a:spcPts val="0"/>
              </a:spcBef>
              <a:spcAft>
                <a:spcPts val="0"/>
              </a:spcAft>
              <a:buClr>
                <a:schemeClr val="dk1"/>
              </a:buClr>
              <a:buSzPts val="1100"/>
              <a:buFont typeface="Roboto"/>
              <a:buChar char="-"/>
            </a:pPr>
            <a:r>
              <a:rPr lang="en">
                <a:solidFill>
                  <a:schemeClr val="dk1"/>
                </a:solidFill>
                <a:latin typeface="Roboto"/>
                <a:ea typeface="Roboto"/>
                <a:cs typeface="Roboto"/>
                <a:sym typeface="Roboto"/>
              </a:rPr>
              <a:t>Making and maintaining friendships</a:t>
            </a:r>
            <a:endParaRPr>
              <a:solidFill>
                <a:schemeClr val="dk1"/>
              </a:solidFill>
              <a:latin typeface="Roboto"/>
              <a:ea typeface="Roboto"/>
              <a:cs typeface="Roboto"/>
              <a:sym typeface="Roboto"/>
            </a:endParaRPr>
          </a:p>
          <a:p>
            <a:pPr indent="-298450" lvl="1" marL="914400" rtl="0" algn="l">
              <a:lnSpc>
                <a:spcPct val="105000"/>
              </a:lnSpc>
              <a:spcBef>
                <a:spcPts val="0"/>
              </a:spcBef>
              <a:spcAft>
                <a:spcPts val="0"/>
              </a:spcAft>
              <a:buClr>
                <a:schemeClr val="dk1"/>
              </a:buClr>
              <a:buSzPts val="1100"/>
              <a:buFont typeface="Roboto"/>
              <a:buChar char="-"/>
            </a:pPr>
            <a:r>
              <a:rPr lang="en">
                <a:solidFill>
                  <a:schemeClr val="dk1"/>
                </a:solidFill>
                <a:latin typeface="Roboto"/>
                <a:ea typeface="Roboto"/>
                <a:cs typeface="Roboto"/>
                <a:sym typeface="Roboto"/>
              </a:rPr>
              <a:t>Recognizing personal identity traits</a:t>
            </a:r>
            <a:endParaRPr>
              <a:solidFill>
                <a:schemeClr val="dk1"/>
              </a:solidFill>
              <a:latin typeface="Roboto"/>
              <a:ea typeface="Roboto"/>
              <a:cs typeface="Roboto"/>
              <a:sym typeface="Roboto"/>
            </a:endParaRPr>
          </a:p>
          <a:p>
            <a:pPr indent="-298450" lvl="1" marL="914400" rtl="0" algn="l">
              <a:lnSpc>
                <a:spcPct val="105000"/>
              </a:lnSpc>
              <a:spcBef>
                <a:spcPts val="0"/>
              </a:spcBef>
              <a:spcAft>
                <a:spcPts val="0"/>
              </a:spcAft>
              <a:buClr>
                <a:schemeClr val="dk1"/>
              </a:buClr>
              <a:buSzPts val="1100"/>
              <a:buFont typeface="Roboto"/>
              <a:buChar char="-"/>
            </a:pPr>
            <a:r>
              <a:rPr lang="en">
                <a:solidFill>
                  <a:schemeClr val="dk1"/>
                </a:solidFill>
                <a:latin typeface="Roboto"/>
                <a:ea typeface="Roboto"/>
                <a:cs typeface="Roboto"/>
                <a:sym typeface="Roboto"/>
              </a:rPr>
              <a:t>Developing coping skills</a:t>
            </a:r>
            <a:endParaRPr>
              <a:solidFill>
                <a:schemeClr val="dk1"/>
              </a:solidFill>
              <a:latin typeface="Roboto"/>
              <a:ea typeface="Roboto"/>
              <a:cs typeface="Roboto"/>
              <a:sym typeface="Roboto"/>
            </a:endParaRPr>
          </a:p>
          <a:p>
            <a:pPr indent="0" lvl="0" marL="0" rtl="0" algn="l">
              <a:lnSpc>
                <a:spcPct val="105000"/>
              </a:lnSpc>
              <a:spcBef>
                <a:spcPts val="0"/>
              </a:spcBef>
              <a:spcAft>
                <a:spcPts val="0"/>
              </a:spcAft>
              <a:buClr>
                <a:schemeClr val="dk1"/>
              </a:buClr>
              <a:buSzPts val="1100"/>
              <a:buNone/>
            </a:pPr>
            <a:r>
              <a:rPr lang="en">
                <a:solidFill>
                  <a:schemeClr val="dk1"/>
                </a:solidFill>
                <a:latin typeface="Roboto"/>
                <a:ea typeface="Roboto"/>
                <a:cs typeface="Roboto"/>
                <a:sym typeface="Roboto"/>
              </a:rPr>
              <a:t>BUT… regardless of age…. Haidt makes a point that PLAY is absolutely key to growth and development </a:t>
            </a:r>
            <a:endParaRPr>
              <a:solidFill>
                <a:schemeClr val="dk1"/>
              </a:solidFill>
              <a:latin typeface="Roboto"/>
              <a:ea typeface="Roboto"/>
              <a:cs typeface="Roboto"/>
              <a:sym typeface="Roboto"/>
            </a:endParaRPr>
          </a:p>
          <a:p>
            <a:pPr indent="-298450" lvl="0" marL="457200" rtl="0" algn="l">
              <a:lnSpc>
                <a:spcPct val="105000"/>
              </a:lnSpc>
              <a:spcBef>
                <a:spcPts val="0"/>
              </a:spcBef>
              <a:spcAft>
                <a:spcPts val="0"/>
              </a:spcAft>
              <a:buClr>
                <a:schemeClr val="dk1"/>
              </a:buClr>
              <a:buSzPts val="1100"/>
              <a:buFont typeface="Roboto"/>
              <a:buChar char="-"/>
            </a:pPr>
            <a:r>
              <a:rPr lang="en">
                <a:solidFill>
                  <a:schemeClr val="dk1"/>
                </a:solidFill>
                <a:latin typeface="Roboto"/>
                <a:ea typeface="Roboto"/>
                <a:cs typeface="Roboto"/>
                <a:sym typeface="Roboto"/>
              </a:rPr>
              <a:t>When kids are playing, climbing, falling and discovering in their NATURAL environments</a:t>
            </a:r>
            <a:endParaRPr>
              <a:solidFill>
                <a:schemeClr val="dk1"/>
              </a:solidFill>
              <a:latin typeface="Roboto"/>
              <a:ea typeface="Roboto"/>
              <a:cs typeface="Roboto"/>
              <a:sym typeface="Roboto"/>
            </a:endParaRPr>
          </a:p>
          <a:p>
            <a:pPr indent="-298450" lvl="1" marL="914400" rtl="0" algn="l">
              <a:lnSpc>
                <a:spcPct val="105000"/>
              </a:lnSpc>
              <a:spcBef>
                <a:spcPts val="0"/>
              </a:spcBef>
              <a:spcAft>
                <a:spcPts val="0"/>
              </a:spcAft>
              <a:buClr>
                <a:schemeClr val="dk1"/>
              </a:buClr>
              <a:buSzPts val="1100"/>
              <a:buFont typeface="Roboto"/>
              <a:buChar char="-"/>
            </a:pPr>
            <a:r>
              <a:rPr lang="en">
                <a:solidFill>
                  <a:schemeClr val="dk1"/>
                </a:solidFill>
                <a:latin typeface="Roboto"/>
                <a:ea typeface="Roboto"/>
                <a:cs typeface="Roboto"/>
                <a:sym typeface="Roboto"/>
              </a:rPr>
              <a:t>They learn how to look after themselves and each other!</a:t>
            </a:r>
            <a:endParaRPr>
              <a:solidFill>
                <a:schemeClr val="dk1"/>
              </a:solidFill>
              <a:latin typeface="Roboto"/>
              <a:ea typeface="Roboto"/>
              <a:cs typeface="Roboto"/>
              <a:sym typeface="Roboto"/>
            </a:endParaRPr>
          </a:p>
          <a:p>
            <a:pPr indent="-298450" lvl="1" marL="914400" rtl="0" algn="l">
              <a:lnSpc>
                <a:spcPct val="105000"/>
              </a:lnSpc>
              <a:spcBef>
                <a:spcPts val="0"/>
              </a:spcBef>
              <a:spcAft>
                <a:spcPts val="0"/>
              </a:spcAft>
              <a:buClr>
                <a:schemeClr val="dk1"/>
              </a:buClr>
              <a:buSzPts val="1100"/>
              <a:buFont typeface="Roboto"/>
              <a:buChar char="-"/>
            </a:pPr>
            <a:r>
              <a:rPr lang="en">
                <a:solidFill>
                  <a:schemeClr val="dk1"/>
                </a:solidFill>
                <a:latin typeface="Roboto"/>
                <a:ea typeface="Roboto"/>
                <a:cs typeface="Roboto"/>
                <a:sym typeface="Roboto"/>
              </a:rPr>
              <a:t>They learn nonverbal cues and relationship repair</a:t>
            </a:r>
            <a:endParaRPr>
              <a:solidFill>
                <a:schemeClr val="dk1"/>
              </a:solidFill>
              <a:latin typeface="Roboto"/>
              <a:ea typeface="Roboto"/>
              <a:cs typeface="Roboto"/>
              <a:sym typeface="Roboto"/>
            </a:endParaRPr>
          </a:p>
          <a:p>
            <a:pPr indent="-298450" lvl="2" marL="1371600" rtl="0" algn="l">
              <a:lnSpc>
                <a:spcPct val="105000"/>
              </a:lnSpc>
              <a:spcBef>
                <a:spcPts val="0"/>
              </a:spcBef>
              <a:spcAft>
                <a:spcPts val="0"/>
              </a:spcAft>
              <a:buClr>
                <a:schemeClr val="dk1"/>
              </a:buClr>
              <a:buSzPts val="1100"/>
              <a:buFont typeface="Roboto"/>
              <a:buChar char="-"/>
            </a:pPr>
            <a:r>
              <a:rPr lang="en">
                <a:solidFill>
                  <a:schemeClr val="dk1"/>
                </a:solidFill>
                <a:latin typeface="Roboto"/>
                <a:ea typeface="Roboto"/>
                <a:cs typeface="Roboto"/>
                <a:sym typeface="Roboto"/>
              </a:rPr>
              <a:t>Pictures - difference between playground we see today vs. original playgrounds</a:t>
            </a:r>
            <a:endParaRPr>
              <a:solidFill>
                <a:schemeClr val="dk1"/>
              </a:solidFill>
              <a:latin typeface="Roboto"/>
              <a:ea typeface="Roboto"/>
              <a:cs typeface="Roboto"/>
              <a:sym typeface="Roboto"/>
            </a:endParaRPr>
          </a:p>
          <a:p>
            <a:pPr indent="0" lvl="0" marL="0" rtl="0" algn="l">
              <a:lnSpc>
                <a:spcPct val="105000"/>
              </a:lnSpc>
              <a:spcBef>
                <a:spcPts val="0"/>
              </a:spcBef>
              <a:spcAft>
                <a:spcPts val="0"/>
              </a:spcAft>
              <a:buNone/>
            </a:pPr>
            <a:r>
              <a:t/>
            </a:r>
            <a:endParaRPr>
              <a:solidFill>
                <a:schemeClr val="dk1"/>
              </a:solidFill>
              <a:latin typeface="Roboto"/>
              <a:ea typeface="Roboto"/>
              <a:cs typeface="Roboto"/>
              <a:sym typeface="Roboto"/>
            </a:endParaRPr>
          </a:p>
          <a:p>
            <a:pPr indent="0" lvl="0" marL="0" rtl="0" algn="l">
              <a:lnSpc>
                <a:spcPct val="105000"/>
              </a:lnSpc>
              <a:spcBef>
                <a:spcPts val="0"/>
              </a:spcBef>
              <a:spcAft>
                <a:spcPts val="0"/>
              </a:spcAft>
              <a:buNone/>
            </a:pPr>
            <a:r>
              <a:t/>
            </a:r>
            <a:endParaRPr>
              <a:solidFill>
                <a:schemeClr val="dk1"/>
              </a:solidFill>
              <a:latin typeface="Roboto"/>
              <a:ea typeface="Roboto"/>
              <a:cs typeface="Roboto"/>
              <a:sym typeface="Roboto"/>
            </a:endParaRPr>
          </a:p>
          <a:p>
            <a:pPr indent="0" lvl="0" marL="0" rtl="0" algn="l">
              <a:lnSpc>
                <a:spcPct val="105000"/>
              </a:lnSpc>
              <a:spcBef>
                <a:spcPts val="0"/>
              </a:spcBef>
              <a:spcAft>
                <a:spcPts val="0"/>
              </a:spcAft>
              <a:buSzPts val="1100"/>
              <a:buNone/>
            </a:pPr>
            <a:r>
              <a:t/>
            </a:r>
            <a:endParaRPr>
              <a:solidFill>
                <a:schemeClr val="dk1"/>
              </a:solidFill>
              <a:latin typeface="Roboto"/>
              <a:ea typeface="Roboto"/>
              <a:cs typeface="Roboto"/>
              <a:sym typeface="Roboto"/>
            </a:endParaRPr>
          </a:p>
          <a:p>
            <a:pPr indent="-228600" lvl="0" marL="457200" rtl="0" algn="l">
              <a:lnSpc>
                <a:spcPct val="115000"/>
              </a:lnSpc>
              <a:spcBef>
                <a:spcPts val="0"/>
              </a:spcBef>
              <a:spcAft>
                <a:spcPts val="0"/>
              </a:spcAft>
              <a:buClr>
                <a:schemeClr val="dk1"/>
              </a:buClr>
              <a:buSzPts val="1100"/>
              <a:buNone/>
            </a:pPr>
            <a:r>
              <a:t/>
            </a:r>
            <a:endParaRPr>
              <a:solidFill>
                <a:schemeClr val="dk1"/>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g3c616fe259f_2_78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3" name="Google Shape;113;g3c616fe259f_2_78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Alexis - On the internet there NO equivalent to a PG-13 movie, or getting your driver’s license. On the internet that 13 y/o appears the exact same as the 41 year old.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
              <a:t>The last law that was enacted by US congress regarding adolescent protection on the internet was in 1998/2000, BEFORE ALL SOCIAL MEDIA PLATFORMS EVEN EXISTED.  The law considers “adulthood” to be 13 on the internet. One must be 13 in order to make an online account which saves their data information. The book uses lots of data that that would support our US congress to move this age to 16, as 13 is FAR TOO YOUNG.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0" name="Google Shape;120;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MEGHAN - 35 seconds</a:t>
            </a:r>
            <a:endParaRPr/>
          </a:p>
          <a:p>
            <a:pPr indent="0" lvl="0" marL="0" rtl="0" algn="l">
              <a:lnSpc>
                <a:spcPct val="105000"/>
              </a:lnSpc>
              <a:spcBef>
                <a:spcPts val="0"/>
              </a:spcBef>
              <a:spcAft>
                <a:spcPts val="0"/>
              </a:spcAft>
              <a:buClr>
                <a:schemeClr val="dk1"/>
              </a:buClr>
              <a:buSzPts val="1100"/>
              <a:buFont typeface="Arial"/>
              <a:buNone/>
            </a:pPr>
            <a:r>
              <a:rPr lang="en">
                <a:solidFill>
                  <a:schemeClr val="dk1"/>
                </a:solidFill>
                <a:latin typeface="Roboto"/>
                <a:ea typeface="Roboto"/>
                <a:cs typeface="Roboto"/>
                <a:sym typeface="Roboto"/>
              </a:rPr>
              <a:t>Haidt explains “Experience….”</a:t>
            </a:r>
            <a:endParaRPr>
              <a:solidFill>
                <a:schemeClr val="dk1"/>
              </a:solidFill>
              <a:latin typeface="Roboto"/>
              <a:ea typeface="Roboto"/>
              <a:cs typeface="Roboto"/>
              <a:sym typeface="Roboto"/>
            </a:endParaRPr>
          </a:p>
          <a:p>
            <a:pPr indent="0" lvl="0" marL="0" rtl="0" algn="l">
              <a:lnSpc>
                <a:spcPct val="105000"/>
              </a:lnSpc>
              <a:spcBef>
                <a:spcPts val="0"/>
              </a:spcBef>
              <a:spcAft>
                <a:spcPts val="0"/>
              </a:spcAft>
              <a:buClr>
                <a:schemeClr val="dk1"/>
              </a:buClr>
              <a:buSzPts val="1100"/>
              <a:buFont typeface="Arial"/>
              <a:buNone/>
            </a:pPr>
            <a:r>
              <a:t/>
            </a:r>
            <a:endParaRPr>
              <a:solidFill>
                <a:schemeClr val="dk1"/>
              </a:solidFill>
              <a:latin typeface="Roboto"/>
              <a:ea typeface="Roboto"/>
              <a:cs typeface="Roboto"/>
              <a:sym typeface="Roboto"/>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The book talks about this idea of a “psychological immune system”-  </a:t>
            </a:r>
            <a:endParaRPr>
              <a:solidFill>
                <a:schemeClr val="dk1"/>
              </a:solidFill>
            </a:endParaRPr>
          </a:p>
          <a:p>
            <a:pPr indent="457200" lvl="0" marL="0" rtl="0" algn="l">
              <a:lnSpc>
                <a:spcPct val="115000"/>
              </a:lnSpc>
              <a:spcBef>
                <a:spcPts val="0"/>
              </a:spcBef>
              <a:spcAft>
                <a:spcPts val="0"/>
              </a:spcAft>
              <a:buClr>
                <a:schemeClr val="dk1"/>
              </a:buClr>
              <a:buSzPts val="1100"/>
              <a:buFont typeface="Arial"/>
              <a:buNone/>
            </a:pPr>
            <a:r>
              <a:rPr lang="en">
                <a:solidFill>
                  <a:schemeClr val="dk1"/>
                </a:solidFill>
              </a:rPr>
              <a:t> - humans grow stronger when they are challenged not just physically but mentally too</a:t>
            </a:r>
            <a:endParaRPr>
              <a:solidFill>
                <a:schemeClr val="dk1"/>
              </a:solidFill>
              <a:latin typeface="Roboto"/>
              <a:ea typeface="Roboto"/>
              <a:cs typeface="Roboto"/>
              <a:sym typeface="Roboto"/>
            </a:endParaRPr>
          </a:p>
          <a:p>
            <a:pPr indent="0" lvl="0" marL="457200" rtl="0" algn="l">
              <a:lnSpc>
                <a:spcPct val="115000"/>
              </a:lnSpc>
              <a:spcBef>
                <a:spcPts val="0"/>
              </a:spcBef>
              <a:spcAft>
                <a:spcPts val="0"/>
              </a:spcAft>
              <a:buSzPts val="1100"/>
              <a:buNone/>
            </a:pPr>
            <a:r>
              <a:t/>
            </a:r>
            <a:endParaRPr>
              <a:solidFill>
                <a:srgbClr val="262626"/>
              </a:solidFill>
              <a:latin typeface="Garamond"/>
              <a:ea typeface="Garamond"/>
              <a:cs typeface="Garamond"/>
              <a:sym typeface="Garamond"/>
            </a:endParaRPr>
          </a:p>
          <a:p>
            <a:pPr indent="-298450" lvl="0" marL="457200" rtl="0" algn="l">
              <a:lnSpc>
                <a:spcPct val="100000"/>
              </a:lnSpc>
              <a:spcBef>
                <a:spcPts val="0"/>
              </a:spcBef>
              <a:spcAft>
                <a:spcPts val="0"/>
              </a:spcAft>
              <a:buClr>
                <a:schemeClr val="dk1"/>
              </a:buClr>
              <a:buSzPts val="1100"/>
              <a:buChar char="-"/>
            </a:pPr>
            <a:r>
              <a:rPr lang="en">
                <a:solidFill>
                  <a:schemeClr val="dk1"/>
                </a:solidFill>
                <a:latin typeface="Roboto"/>
                <a:ea typeface="Roboto"/>
                <a:cs typeface="Roboto"/>
                <a:sym typeface="Roboto"/>
              </a:rPr>
              <a:t>We need this mental toughness to be strong… in order to function as adults in the real world</a:t>
            </a:r>
            <a:endParaRPr>
              <a:solidFill>
                <a:schemeClr val="dk1"/>
              </a:solidFill>
            </a:endParaRPr>
          </a:p>
          <a:p>
            <a:pPr indent="0" lvl="0" marL="0" rtl="0" algn="l">
              <a:lnSpc>
                <a:spcPct val="100000"/>
              </a:lnSpc>
              <a:spcBef>
                <a:spcPts val="0"/>
              </a:spcBef>
              <a:spcAft>
                <a:spcPts val="0"/>
              </a:spcAft>
              <a:buSzPts val="1100"/>
              <a:buNone/>
            </a:pPr>
            <a:r>
              <a:t/>
            </a:r>
            <a:endParaRPr>
              <a:solidFill>
                <a:schemeClr val="dk1"/>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p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6" name="Google Shape;126;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Alexis - </a:t>
            </a:r>
            <a:endParaRPr/>
          </a:p>
          <a:p>
            <a:pPr indent="0" lvl="0" marL="0" rtl="0" algn="l">
              <a:lnSpc>
                <a:spcPct val="100000"/>
              </a:lnSpc>
              <a:spcBef>
                <a:spcPts val="0"/>
              </a:spcBef>
              <a:spcAft>
                <a:spcPts val="0"/>
              </a:spcAft>
              <a:buSzPts val="1100"/>
              <a:buNone/>
            </a:pPr>
            <a:r>
              <a:rPr lang="en"/>
              <a:t>Intermediate years in education are very impactful. And here’s why.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
              <a:t>Puberty is an extremely sensitive period. It’s a period of rapid brain rewiring, which is 2nd only to the first few years of life (Where we are learning to walk and talk)</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
              <a:t>Pubescent years is also a time where adolescents develop adult-level real world social skills.</a:t>
            </a:r>
            <a:endParaRPr/>
          </a:p>
          <a:p>
            <a:pPr indent="-298450" lvl="0" marL="457200" rtl="0" algn="l">
              <a:lnSpc>
                <a:spcPct val="100000"/>
              </a:lnSpc>
              <a:spcBef>
                <a:spcPts val="0"/>
              </a:spcBef>
              <a:spcAft>
                <a:spcPts val="0"/>
              </a:spcAft>
              <a:buSzPts val="1100"/>
              <a:buChar char="-"/>
            </a:pPr>
            <a:r>
              <a:rPr lang="en"/>
              <a:t>The book points out a challenge that our adolescents are having transitioning to adulthood. Teens are communicating more and more via emojis and acronyms than any previous generation and this is not helping their adult social skills.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
              <a:t>Haidt brings up an interesting comparison of an adolescents puberty and a caterpillars puberty. A caterpillar gets to experience puberty in a chrysalis, in private and come out a beautiful butterfly. We, as humans, are not so lucky.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p2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4" name="Google Shape;134;p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Alexis - On the internet there NO equivalent to a PG-13 movie, or getting your driver’s license. On the internet that 13 y/o appears the exact same as the 41 year old.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
              <a:t>The last law that was enacted by US congress regarding adolescent protection on the internet was in 1998/2000, BEFORE ALL SOCIAL MEDIA PLATFORMS EVEN EXISTED.  The law considers “adulthood” to be 13 on the internet. One must be 13 in order to make an online account which saves their data information. The book uses lots of data that that would support our US congress to move this age to 16, as 13 is FAR TOO YOUNG.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cxnSp>
        <p:nvCxnSpPr>
          <p:cNvPr id="10" name="Google Shape;10;g3c616fe259f_2_715"/>
          <p:cNvCxnSpPr/>
          <p:nvPr/>
        </p:nvCxnSpPr>
        <p:spPr>
          <a:xfrm>
            <a:off x="7007735" y="3176888"/>
            <a:ext cx="562200" cy="0"/>
          </a:xfrm>
          <a:prstGeom prst="straightConnector1">
            <a:avLst/>
          </a:prstGeom>
          <a:noFill/>
          <a:ln cap="flat" cmpd="sng" w="76200">
            <a:solidFill>
              <a:schemeClr val="lt2"/>
            </a:solidFill>
            <a:prstDash val="solid"/>
            <a:round/>
            <a:headEnd len="sm" w="sm" type="none"/>
            <a:tailEnd len="sm" w="sm" type="none"/>
          </a:ln>
        </p:spPr>
      </p:cxnSp>
      <p:cxnSp>
        <p:nvCxnSpPr>
          <p:cNvPr id="11" name="Google Shape;11;g3c616fe259f_2_715"/>
          <p:cNvCxnSpPr/>
          <p:nvPr/>
        </p:nvCxnSpPr>
        <p:spPr>
          <a:xfrm>
            <a:off x="1575035" y="3158252"/>
            <a:ext cx="562200" cy="0"/>
          </a:xfrm>
          <a:prstGeom prst="straightConnector1">
            <a:avLst/>
          </a:prstGeom>
          <a:noFill/>
          <a:ln cap="flat" cmpd="sng" w="76200">
            <a:solidFill>
              <a:schemeClr val="lt2"/>
            </a:solidFill>
            <a:prstDash val="solid"/>
            <a:round/>
            <a:headEnd len="sm" w="sm" type="none"/>
            <a:tailEnd len="sm" w="sm" type="none"/>
          </a:ln>
        </p:spPr>
      </p:cxnSp>
      <p:grpSp>
        <p:nvGrpSpPr>
          <p:cNvPr id="12" name="Google Shape;12;g3c616fe259f_2_715"/>
          <p:cNvGrpSpPr/>
          <p:nvPr/>
        </p:nvGrpSpPr>
        <p:grpSpPr>
          <a:xfrm>
            <a:off x="1004144" y="1022025"/>
            <a:ext cx="7136668" cy="152400"/>
            <a:chOff x="1346429" y="1011300"/>
            <a:chExt cx="6452100" cy="152400"/>
          </a:xfrm>
        </p:grpSpPr>
        <p:cxnSp>
          <p:nvCxnSpPr>
            <p:cNvPr id="13" name="Google Shape;13;g3c616fe259f_2_715"/>
            <p:cNvCxnSpPr/>
            <p:nvPr/>
          </p:nvCxnSpPr>
          <p:spPr>
            <a:xfrm rot="10800000">
              <a:off x="1346429" y="1011300"/>
              <a:ext cx="6452100" cy="0"/>
            </a:xfrm>
            <a:prstGeom prst="straightConnector1">
              <a:avLst/>
            </a:prstGeom>
            <a:noFill/>
            <a:ln cap="flat" cmpd="sng" w="76200">
              <a:solidFill>
                <a:schemeClr val="accent3"/>
              </a:solidFill>
              <a:prstDash val="solid"/>
              <a:round/>
              <a:headEnd len="sm" w="sm" type="none"/>
              <a:tailEnd len="sm" w="sm" type="none"/>
            </a:ln>
          </p:spPr>
        </p:cxnSp>
        <p:cxnSp>
          <p:nvCxnSpPr>
            <p:cNvPr id="14" name="Google Shape;14;g3c616fe259f_2_715"/>
            <p:cNvCxnSpPr/>
            <p:nvPr/>
          </p:nvCxnSpPr>
          <p:spPr>
            <a:xfrm rot="10800000">
              <a:off x="1346429" y="1163700"/>
              <a:ext cx="6452100" cy="0"/>
            </a:xfrm>
            <a:prstGeom prst="straightConnector1">
              <a:avLst/>
            </a:prstGeom>
            <a:noFill/>
            <a:ln cap="flat" cmpd="sng" w="9525">
              <a:solidFill>
                <a:schemeClr val="accent3"/>
              </a:solidFill>
              <a:prstDash val="solid"/>
              <a:round/>
              <a:headEnd len="sm" w="sm" type="none"/>
              <a:tailEnd len="sm" w="sm" type="none"/>
            </a:ln>
          </p:spPr>
        </p:cxnSp>
      </p:grpSp>
      <p:grpSp>
        <p:nvGrpSpPr>
          <p:cNvPr id="15" name="Google Shape;15;g3c616fe259f_2_715"/>
          <p:cNvGrpSpPr/>
          <p:nvPr/>
        </p:nvGrpSpPr>
        <p:grpSpPr>
          <a:xfrm>
            <a:off x="1004151" y="3969100"/>
            <a:ext cx="7136668" cy="152400"/>
            <a:chOff x="1346435" y="3969088"/>
            <a:chExt cx="6452100" cy="152400"/>
          </a:xfrm>
        </p:grpSpPr>
        <p:cxnSp>
          <p:nvCxnSpPr>
            <p:cNvPr id="16" name="Google Shape;16;g3c616fe259f_2_715"/>
            <p:cNvCxnSpPr/>
            <p:nvPr/>
          </p:nvCxnSpPr>
          <p:spPr>
            <a:xfrm>
              <a:off x="1346435" y="4121488"/>
              <a:ext cx="6452100" cy="0"/>
            </a:xfrm>
            <a:prstGeom prst="straightConnector1">
              <a:avLst/>
            </a:prstGeom>
            <a:noFill/>
            <a:ln cap="flat" cmpd="sng" w="76200">
              <a:solidFill>
                <a:schemeClr val="accent3"/>
              </a:solidFill>
              <a:prstDash val="solid"/>
              <a:round/>
              <a:headEnd len="sm" w="sm" type="none"/>
              <a:tailEnd len="sm" w="sm" type="none"/>
            </a:ln>
          </p:spPr>
        </p:cxnSp>
        <p:cxnSp>
          <p:nvCxnSpPr>
            <p:cNvPr id="17" name="Google Shape;17;g3c616fe259f_2_715"/>
            <p:cNvCxnSpPr/>
            <p:nvPr/>
          </p:nvCxnSpPr>
          <p:spPr>
            <a:xfrm>
              <a:off x="1346435" y="3969088"/>
              <a:ext cx="6452100" cy="0"/>
            </a:xfrm>
            <a:prstGeom prst="straightConnector1">
              <a:avLst/>
            </a:prstGeom>
            <a:noFill/>
            <a:ln cap="flat" cmpd="sng" w="9525">
              <a:solidFill>
                <a:schemeClr val="accent3"/>
              </a:solidFill>
              <a:prstDash val="solid"/>
              <a:round/>
              <a:headEnd len="sm" w="sm" type="none"/>
              <a:tailEnd len="sm" w="sm" type="none"/>
            </a:ln>
          </p:spPr>
        </p:cxnSp>
      </p:grpSp>
      <p:sp>
        <p:nvSpPr>
          <p:cNvPr id="18" name="Google Shape;18;g3c616fe259f_2_715"/>
          <p:cNvSpPr txBox="1"/>
          <p:nvPr>
            <p:ph type="ctrTitle"/>
          </p:nvPr>
        </p:nvSpPr>
        <p:spPr>
          <a:xfrm>
            <a:off x="1004150" y="1751764"/>
            <a:ext cx="7136700" cy="1022400"/>
          </a:xfrm>
          <a:prstGeom prst="rect">
            <a:avLst/>
          </a:prstGeom>
        </p:spPr>
        <p:txBody>
          <a:bodyPr anchorCtr="0" anchor="b" bIns="91425" lIns="91425" spcFirstLastPara="1" rIns="91425" wrap="square" tIns="91425">
            <a:normAutofit/>
          </a:bodyPr>
          <a:lstStyle>
            <a:lvl1pPr lvl="0" algn="ctr">
              <a:spcBef>
                <a:spcPts val="0"/>
              </a:spcBef>
              <a:spcAft>
                <a:spcPts val="0"/>
              </a:spcAft>
              <a:buSzPts val="5400"/>
              <a:buNone/>
              <a:defRPr sz="5400"/>
            </a:lvl1pPr>
            <a:lvl2pPr lvl="1" algn="ctr">
              <a:spcBef>
                <a:spcPts val="0"/>
              </a:spcBef>
              <a:spcAft>
                <a:spcPts val="0"/>
              </a:spcAft>
              <a:buSzPts val="5400"/>
              <a:buNone/>
              <a:defRPr sz="5400"/>
            </a:lvl2pPr>
            <a:lvl3pPr lvl="2" algn="ctr">
              <a:spcBef>
                <a:spcPts val="0"/>
              </a:spcBef>
              <a:spcAft>
                <a:spcPts val="0"/>
              </a:spcAft>
              <a:buSzPts val="5400"/>
              <a:buNone/>
              <a:defRPr sz="5400"/>
            </a:lvl3pPr>
            <a:lvl4pPr lvl="3" algn="ctr">
              <a:spcBef>
                <a:spcPts val="0"/>
              </a:spcBef>
              <a:spcAft>
                <a:spcPts val="0"/>
              </a:spcAft>
              <a:buSzPts val="5400"/>
              <a:buNone/>
              <a:defRPr sz="5400"/>
            </a:lvl4pPr>
            <a:lvl5pPr lvl="4" algn="ctr">
              <a:spcBef>
                <a:spcPts val="0"/>
              </a:spcBef>
              <a:spcAft>
                <a:spcPts val="0"/>
              </a:spcAft>
              <a:buSzPts val="5400"/>
              <a:buNone/>
              <a:defRPr sz="5400"/>
            </a:lvl5pPr>
            <a:lvl6pPr lvl="5" algn="ctr">
              <a:spcBef>
                <a:spcPts val="0"/>
              </a:spcBef>
              <a:spcAft>
                <a:spcPts val="0"/>
              </a:spcAft>
              <a:buSzPts val="5400"/>
              <a:buNone/>
              <a:defRPr sz="5400"/>
            </a:lvl6pPr>
            <a:lvl7pPr lvl="6" algn="ctr">
              <a:spcBef>
                <a:spcPts val="0"/>
              </a:spcBef>
              <a:spcAft>
                <a:spcPts val="0"/>
              </a:spcAft>
              <a:buSzPts val="5400"/>
              <a:buNone/>
              <a:defRPr sz="5400"/>
            </a:lvl7pPr>
            <a:lvl8pPr lvl="7" algn="ctr">
              <a:spcBef>
                <a:spcPts val="0"/>
              </a:spcBef>
              <a:spcAft>
                <a:spcPts val="0"/>
              </a:spcAft>
              <a:buSzPts val="5400"/>
              <a:buNone/>
              <a:defRPr sz="5400"/>
            </a:lvl8pPr>
            <a:lvl9pPr lvl="8" algn="ctr">
              <a:spcBef>
                <a:spcPts val="0"/>
              </a:spcBef>
              <a:spcAft>
                <a:spcPts val="0"/>
              </a:spcAft>
              <a:buSzPts val="5400"/>
              <a:buNone/>
              <a:defRPr sz="5400"/>
            </a:lvl9pPr>
          </a:lstStyle>
          <a:p/>
        </p:txBody>
      </p:sp>
      <p:sp>
        <p:nvSpPr>
          <p:cNvPr id="19" name="Google Shape;19;g3c616fe259f_2_715"/>
          <p:cNvSpPr txBox="1"/>
          <p:nvPr>
            <p:ph idx="1" type="subTitle"/>
          </p:nvPr>
        </p:nvSpPr>
        <p:spPr>
          <a:xfrm>
            <a:off x="2137225" y="2850039"/>
            <a:ext cx="48705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400"/>
              <a:buNone/>
              <a:defRPr sz="2400"/>
            </a:lvl1pPr>
            <a:lvl2pPr lvl="1" algn="ctr">
              <a:lnSpc>
                <a:spcPct val="100000"/>
              </a:lnSpc>
              <a:spcBef>
                <a:spcPts val="0"/>
              </a:spcBef>
              <a:spcAft>
                <a:spcPts val="0"/>
              </a:spcAft>
              <a:buSzPts val="2400"/>
              <a:buNone/>
              <a:defRPr sz="2400"/>
            </a:lvl2pPr>
            <a:lvl3pPr lvl="2" algn="ctr">
              <a:lnSpc>
                <a:spcPct val="100000"/>
              </a:lnSpc>
              <a:spcBef>
                <a:spcPts val="0"/>
              </a:spcBef>
              <a:spcAft>
                <a:spcPts val="0"/>
              </a:spcAft>
              <a:buSzPts val="2400"/>
              <a:buNone/>
              <a:defRPr sz="2400"/>
            </a:lvl3pPr>
            <a:lvl4pPr lvl="3" algn="ctr">
              <a:lnSpc>
                <a:spcPct val="100000"/>
              </a:lnSpc>
              <a:spcBef>
                <a:spcPts val="0"/>
              </a:spcBef>
              <a:spcAft>
                <a:spcPts val="0"/>
              </a:spcAft>
              <a:buSzPts val="2400"/>
              <a:buNone/>
              <a:defRPr sz="2400"/>
            </a:lvl4pPr>
            <a:lvl5pPr lvl="4" algn="ctr">
              <a:lnSpc>
                <a:spcPct val="100000"/>
              </a:lnSpc>
              <a:spcBef>
                <a:spcPts val="0"/>
              </a:spcBef>
              <a:spcAft>
                <a:spcPts val="0"/>
              </a:spcAft>
              <a:buSzPts val="2400"/>
              <a:buNone/>
              <a:defRPr sz="2400"/>
            </a:lvl5pPr>
            <a:lvl6pPr lvl="5" algn="ctr">
              <a:lnSpc>
                <a:spcPct val="100000"/>
              </a:lnSpc>
              <a:spcBef>
                <a:spcPts val="0"/>
              </a:spcBef>
              <a:spcAft>
                <a:spcPts val="0"/>
              </a:spcAft>
              <a:buSzPts val="2400"/>
              <a:buNone/>
              <a:defRPr sz="2400"/>
            </a:lvl6pPr>
            <a:lvl7pPr lvl="6" algn="ctr">
              <a:lnSpc>
                <a:spcPct val="100000"/>
              </a:lnSpc>
              <a:spcBef>
                <a:spcPts val="0"/>
              </a:spcBef>
              <a:spcAft>
                <a:spcPts val="0"/>
              </a:spcAft>
              <a:buSzPts val="2400"/>
              <a:buNone/>
              <a:defRPr sz="2400"/>
            </a:lvl7pPr>
            <a:lvl8pPr lvl="7" algn="ctr">
              <a:lnSpc>
                <a:spcPct val="100000"/>
              </a:lnSpc>
              <a:spcBef>
                <a:spcPts val="0"/>
              </a:spcBef>
              <a:spcAft>
                <a:spcPts val="0"/>
              </a:spcAft>
              <a:buSzPts val="2400"/>
              <a:buNone/>
              <a:defRPr sz="2400"/>
            </a:lvl8pPr>
            <a:lvl9pPr lvl="8" algn="ctr">
              <a:lnSpc>
                <a:spcPct val="100000"/>
              </a:lnSpc>
              <a:spcBef>
                <a:spcPts val="0"/>
              </a:spcBef>
              <a:spcAft>
                <a:spcPts val="0"/>
              </a:spcAft>
              <a:buSzPts val="2400"/>
              <a:buNone/>
              <a:defRPr sz="2400"/>
            </a:lvl9pPr>
          </a:lstStyle>
          <a:p/>
        </p:txBody>
      </p:sp>
      <p:sp>
        <p:nvSpPr>
          <p:cNvPr id="20" name="Google Shape;20;g3c616fe259f_2_71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55" name="Shape 55"/>
        <p:cNvGrpSpPr/>
        <p:nvPr/>
      </p:nvGrpSpPr>
      <p:grpSpPr>
        <a:xfrm>
          <a:off x="0" y="0"/>
          <a:ext cx="0" cy="0"/>
          <a:chOff x="0" y="0"/>
          <a:chExt cx="0" cy="0"/>
        </a:xfrm>
      </p:grpSpPr>
      <p:sp>
        <p:nvSpPr>
          <p:cNvPr id="56" name="Google Shape;56;g3c616fe259f_2_761"/>
          <p:cNvSpPr/>
          <p:nvPr/>
        </p:nvSpPr>
        <p:spPr>
          <a:xfrm>
            <a:off x="-75" y="5045700"/>
            <a:ext cx="9144000" cy="9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 name="Google Shape;57;g3c616fe259f_2_761"/>
          <p:cNvSpPr txBox="1"/>
          <p:nvPr>
            <p:ph hasCustomPrompt="1" type="title"/>
          </p:nvPr>
        </p:nvSpPr>
        <p:spPr>
          <a:xfrm>
            <a:off x="311700" y="1304850"/>
            <a:ext cx="8520600" cy="1538400"/>
          </a:xfrm>
          <a:prstGeom prst="rect">
            <a:avLst/>
          </a:prstGeom>
        </p:spPr>
        <p:txBody>
          <a:bodyPr anchorCtr="0" anchor="ctr" bIns="91425" lIns="91425" spcFirstLastPara="1" rIns="91425" wrap="square" tIns="91425">
            <a:normAutofit/>
          </a:bodyPr>
          <a:lstStyle>
            <a:lvl1pPr lvl="0" algn="ctr">
              <a:spcBef>
                <a:spcPts val="0"/>
              </a:spcBef>
              <a:spcAft>
                <a:spcPts val="0"/>
              </a:spcAft>
              <a:buClr>
                <a:schemeClr val="accent3"/>
              </a:buClr>
              <a:buSzPts val="13000"/>
              <a:buNone/>
              <a:defRPr sz="13000">
                <a:solidFill>
                  <a:schemeClr val="accent3"/>
                </a:solidFill>
              </a:defRPr>
            </a:lvl1pPr>
            <a:lvl2pPr lvl="1" algn="ctr">
              <a:spcBef>
                <a:spcPts val="0"/>
              </a:spcBef>
              <a:spcAft>
                <a:spcPts val="0"/>
              </a:spcAft>
              <a:buClr>
                <a:schemeClr val="accent3"/>
              </a:buClr>
              <a:buSzPts val="13000"/>
              <a:buNone/>
              <a:defRPr sz="13000">
                <a:solidFill>
                  <a:schemeClr val="accent3"/>
                </a:solidFill>
              </a:defRPr>
            </a:lvl2pPr>
            <a:lvl3pPr lvl="2" algn="ctr">
              <a:spcBef>
                <a:spcPts val="0"/>
              </a:spcBef>
              <a:spcAft>
                <a:spcPts val="0"/>
              </a:spcAft>
              <a:buClr>
                <a:schemeClr val="accent3"/>
              </a:buClr>
              <a:buSzPts val="13000"/>
              <a:buNone/>
              <a:defRPr sz="13000">
                <a:solidFill>
                  <a:schemeClr val="accent3"/>
                </a:solidFill>
              </a:defRPr>
            </a:lvl3pPr>
            <a:lvl4pPr lvl="3" algn="ctr">
              <a:spcBef>
                <a:spcPts val="0"/>
              </a:spcBef>
              <a:spcAft>
                <a:spcPts val="0"/>
              </a:spcAft>
              <a:buClr>
                <a:schemeClr val="accent3"/>
              </a:buClr>
              <a:buSzPts val="13000"/>
              <a:buNone/>
              <a:defRPr sz="13000">
                <a:solidFill>
                  <a:schemeClr val="accent3"/>
                </a:solidFill>
              </a:defRPr>
            </a:lvl4pPr>
            <a:lvl5pPr lvl="4" algn="ctr">
              <a:spcBef>
                <a:spcPts val="0"/>
              </a:spcBef>
              <a:spcAft>
                <a:spcPts val="0"/>
              </a:spcAft>
              <a:buClr>
                <a:schemeClr val="accent3"/>
              </a:buClr>
              <a:buSzPts val="13000"/>
              <a:buNone/>
              <a:defRPr sz="13000">
                <a:solidFill>
                  <a:schemeClr val="accent3"/>
                </a:solidFill>
              </a:defRPr>
            </a:lvl5pPr>
            <a:lvl6pPr lvl="5" algn="ctr">
              <a:spcBef>
                <a:spcPts val="0"/>
              </a:spcBef>
              <a:spcAft>
                <a:spcPts val="0"/>
              </a:spcAft>
              <a:buClr>
                <a:schemeClr val="accent3"/>
              </a:buClr>
              <a:buSzPts val="13000"/>
              <a:buNone/>
              <a:defRPr sz="13000">
                <a:solidFill>
                  <a:schemeClr val="accent3"/>
                </a:solidFill>
              </a:defRPr>
            </a:lvl6pPr>
            <a:lvl7pPr lvl="6" algn="ctr">
              <a:spcBef>
                <a:spcPts val="0"/>
              </a:spcBef>
              <a:spcAft>
                <a:spcPts val="0"/>
              </a:spcAft>
              <a:buClr>
                <a:schemeClr val="accent3"/>
              </a:buClr>
              <a:buSzPts val="13000"/>
              <a:buNone/>
              <a:defRPr sz="13000">
                <a:solidFill>
                  <a:schemeClr val="accent3"/>
                </a:solidFill>
              </a:defRPr>
            </a:lvl7pPr>
            <a:lvl8pPr lvl="7" algn="ctr">
              <a:spcBef>
                <a:spcPts val="0"/>
              </a:spcBef>
              <a:spcAft>
                <a:spcPts val="0"/>
              </a:spcAft>
              <a:buClr>
                <a:schemeClr val="accent3"/>
              </a:buClr>
              <a:buSzPts val="13000"/>
              <a:buNone/>
              <a:defRPr sz="13000">
                <a:solidFill>
                  <a:schemeClr val="accent3"/>
                </a:solidFill>
              </a:defRPr>
            </a:lvl8pPr>
            <a:lvl9pPr lvl="8" algn="ctr">
              <a:spcBef>
                <a:spcPts val="0"/>
              </a:spcBef>
              <a:spcAft>
                <a:spcPts val="0"/>
              </a:spcAft>
              <a:buClr>
                <a:schemeClr val="accent3"/>
              </a:buClr>
              <a:buSzPts val="13000"/>
              <a:buNone/>
              <a:defRPr sz="13000">
                <a:solidFill>
                  <a:schemeClr val="accent3"/>
                </a:solidFill>
              </a:defRPr>
            </a:lvl9pPr>
          </a:lstStyle>
          <a:p>
            <a:r>
              <a:t>xx%</a:t>
            </a:r>
          </a:p>
        </p:txBody>
      </p:sp>
      <p:sp>
        <p:nvSpPr>
          <p:cNvPr id="58" name="Google Shape;58;g3c616fe259f_2_761"/>
          <p:cNvSpPr txBox="1"/>
          <p:nvPr>
            <p:ph idx="1" type="body"/>
          </p:nvPr>
        </p:nvSpPr>
        <p:spPr>
          <a:xfrm>
            <a:off x="311700" y="2995650"/>
            <a:ext cx="8520600" cy="10716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59" name="Google Shape;59;g3c616fe259f_2_76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0" name="Shape 60"/>
        <p:cNvGrpSpPr/>
        <p:nvPr/>
      </p:nvGrpSpPr>
      <p:grpSpPr>
        <a:xfrm>
          <a:off x="0" y="0"/>
          <a:ext cx="0" cy="0"/>
          <a:chOff x="0" y="0"/>
          <a:chExt cx="0" cy="0"/>
        </a:xfrm>
      </p:grpSpPr>
      <p:sp>
        <p:nvSpPr>
          <p:cNvPr id="61" name="Google Shape;61;g3c616fe259f_2_76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62" name="Shape 62"/>
        <p:cNvGrpSpPr/>
        <p:nvPr/>
      </p:nvGrpSpPr>
      <p:grpSpPr>
        <a:xfrm>
          <a:off x="0" y="0"/>
          <a:ext cx="0" cy="0"/>
          <a:chOff x="0" y="0"/>
          <a:chExt cx="0" cy="0"/>
        </a:xfrm>
      </p:grpSpPr>
      <p:cxnSp>
        <p:nvCxnSpPr>
          <p:cNvPr id="63" name="Google Shape;63;g3c616fe259f_2_768"/>
          <p:cNvCxnSpPr/>
          <p:nvPr/>
        </p:nvCxnSpPr>
        <p:spPr>
          <a:xfrm>
            <a:off x="1047127" y="1816100"/>
            <a:ext cx="7055400" cy="0"/>
          </a:xfrm>
          <a:prstGeom prst="straightConnector1">
            <a:avLst/>
          </a:prstGeom>
          <a:noFill/>
          <a:ln cap="flat" cmpd="sng" w="15875">
            <a:solidFill>
              <a:schemeClr val="accent1"/>
            </a:solidFill>
            <a:prstDash val="solid"/>
            <a:round/>
            <a:headEnd len="sm" w="sm" type="none"/>
            <a:tailEnd len="sm" w="sm" type="none"/>
          </a:ln>
        </p:spPr>
      </p:cxnSp>
      <p:sp>
        <p:nvSpPr>
          <p:cNvPr id="64" name="Google Shape;64;g3c616fe259f_2_768"/>
          <p:cNvSpPr txBox="1"/>
          <p:nvPr>
            <p:ph type="title"/>
          </p:nvPr>
        </p:nvSpPr>
        <p:spPr>
          <a:xfrm>
            <a:off x="971552" y="736600"/>
            <a:ext cx="7200900" cy="978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rgbClr val="262626"/>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5" name="Google Shape;65;g3c616fe259f_2_768"/>
          <p:cNvSpPr txBox="1"/>
          <p:nvPr>
            <p:ph idx="1" type="body"/>
          </p:nvPr>
        </p:nvSpPr>
        <p:spPr>
          <a:xfrm>
            <a:off x="971551" y="1917699"/>
            <a:ext cx="7200900" cy="2489100"/>
          </a:xfrm>
          <a:prstGeom prst="rect">
            <a:avLst/>
          </a:prstGeom>
          <a:noFill/>
          <a:ln>
            <a:noFill/>
          </a:ln>
        </p:spPr>
        <p:txBody>
          <a:bodyPr anchorCtr="0" anchor="t" bIns="45700" lIns="91425" spcFirstLastPara="1" rIns="91425" wrap="square" tIns="45700">
            <a:normAutofit/>
          </a:bodyPr>
          <a:lstStyle>
            <a:lvl1pPr indent="-360045" lvl="0" marL="457200" algn="l">
              <a:lnSpc>
                <a:spcPct val="100000"/>
              </a:lnSpc>
              <a:spcBef>
                <a:spcPts val="360"/>
              </a:spcBef>
              <a:spcAft>
                <a:spcPts val="0"/>
              </a:spcAft>
              <a:buSzPts val="2070"/>
              <a:buChar char="•"/>
              <a:defRPr/>
            </a:lvl1pPr>
            <a:lvl2pPr indent="-360044" lvl="1" marL="914400" algn="l">
              <a:lnSpc>
                <a:spcPct val="100000"/>
              </a:lnSpc>
              <a:spcBef>
                <a:spcPts val="450"/>
              </a:spcBef>
              <a:spcAft>
                <a:spcPts val="0"/>
              </a:spcAft>
              <a:buSzPts val="2070"/>
              <a:buChar char="•"/>
              <a:defRPr/>
            </a:lvl2pPr>
            <a:lvl3pPr indent="-360044" lvl="2" marL="1371600" algn="l">
              <a:lnSpc>
                <a:spcPct val="100000"/>
              </a:lnSpc>
              <a:spcBef>
                <a:spcPts val="450"/>
              </a:spcBef>
              <a:spcAft>
                <a:spcPts val="0"/>
              </a:spcAft>
              <a:buSzPts val="2070"/>
              <a:buChar char="•"/>
              <a:defRPr/>
            </a:lvl3pPr>
            <a:lvl4pPr indent="-360044" lvl="3" marL="1828800" algn="l">
              <a:lnSpc>
                <a:spcPct val="100000"/>
              </a:lnSpc>
              <a:spcBef>
                <a:spcPts val="450"/>
              </a:spcBef>
              <a:spcAft>
                <a:spcPts val="0"/>
              </a:spcAft>
              <a:buSzPts val="2070"/>
              <a:buChar char="•"/>
              <a:defRPr/>
            </a:lvl4pPr>
            <a:lvl5pPr indent="-360045" lvl="4" marL="2286000" algn="l">
              <a:lnSpc>
                <a:spcPct val="100000"/>
              </a:lnSpc>
              <a:spcBef>
                <a:spcPts val="450"/>
              </a:spcBef>
              <a:spcAft>
                <a:spcPts val="0"/>
              </a:spcAft>
              <a:buSzPts val="2070"/>
              <a:buChar char="•"/>
              <a:defRPr/>
            </a:lvl5pPr>
            <a:lvl6pPr indent="-360045" lvl="5" marL="2743200" algn="l">
              <a:lnSpc>
                <a:spcPct val="100000"/>
              </a:lnSpc>
              <a:spcBef>
                <a:spcPts val="450"/>
              </a:spcBef>
              <a:spcAft>
                <a:spcPts val="0"/>
              </a:spcAft>
              <a:buSzPts val="2070"/>
              <a:buChar char="•"/>
              <a:defRPr/>
            </a:lvl6pPr>
            <a:lvl7pPr indent="-360045" lvl="6" marL="3200400" algn="l">
              <a:lnSpc>
                <a:spcPct val="100000"/>
              </a:lnSpc>
              <a:spcBef>
                <a:spcPts val="450"/>
              </a:spcBef>
              <a:spcAft>
                <a:spcPts val="0"/>
              </a:spcAft>
              <a:buSzPts val="2070"/>
              <a:buChar char="•"/>
              <a:defRPr/>
            </a:lvl7pPr>
            <a:lvl8pPr indent="-360045" lvl="7" marL="3657600" algn="l">
              <a:lnSpc>
                <a:spcPct val="100000"/>
              </a:lnSpc>
              <a:spcBef>
                <a:spcPts val="450"/>
              </a:spcBef>
              <a:spcAft>
                <a:spcPts val="0"/>
              </a:spcAft>
              <a:buSzPts val="2070"/>
              <a:buChar char="•"/>
              <a:defRPr/>
            </a:lvl8pPr>
            <a:lvl9pPr indent="-360045" lvl="8" marL="4114800" algn="l">
              <a:lnSpc>
                <a:spcPct val="100000"/>
              </a:lnSpc>
              <a:spcBef>
                <a:spcPts val="450"/>
              </a:spcBef>
              <a:spcAft>
                <a:spcPts val="450"/>
              </a:spcAft>
              <a:buSzPts val="2070"/>
              <a:buChar char="•"/>
              <a:defRPr/>
            </a:lvl9pPr>
          </a:lstStyle>
          <a:p/>
        </p:txBody>
      </p:sp>
      <p:sp>
        <p:nvSpPr>
          <p:cNvPr id="66" name="Google Shape;66;g3c616fe259f_2_768"/>
          <p:cNvSpPr txBox="1"/>
          <p:nvPr>
            <p:ph idx="10" type="dt"/>
          </p:nvPr>
        </p:nvSpPr>
        <p:spPr>
          <a:xfrm>
            <a:off x="6508126" y="4476750"/>
            <a:ext cx="1200300" cy="209700"/>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g3c616fe259f_2_768"/>
          <p:cNvSpPr txBox="1"/>
          <p:nvPr>
            <p:ph idx="11" type="ftr"/>
          </p:nvPr>
        </p:nvSpPr>
        <p:spPr>
          <a:xfrm>
            <a:off x="971551" y="4476750"/>
            <a:ext cx="5479500" cy="2097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8" name="Google Shape;68;g3c616fe259f_2_768"/>
          <p:cNvSpPr txBox="1"/>
          <p:nvPr>
            <p:ph idx="12" type="sldNum"/>
          </p:nvPr>
        </p:nvSpPr>
        <p:spPr>
          <a:xfrm>
            <a:off x="7765426" y="4476750"/>
            <a:ext cx="407100" cy="2097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chemeClr val="dk1"/>
              </a:buClr>
              <a:buSzPts val="700"/>
              <a:buFont typeface="Garamond"/>
              <a:buNone/>
              <a:defRPr b="0" i="0" sz="750" u="none" cap="none" strike="noStrike">
                <a:solidFill>
                  <a:schemeClr val="dk1"/>
                </a:solidFill>
                <a:latin typeface="Garamond"/>
                <a:ea typeface="Garamond"/>
                <a:cs typeface="Garamond"/>
                <a:sym typeface="Garamond"/>
              </a:defRPr>
            </a:lvl1pPr>
            <a:lvl2pPr indent="0" lvl="1" marL="0" marR="0" algn="r">
              <a:lnSpc>
                <a:spcPct val="100000"/>
              </a:lnSpc>
              <a:spcBef>
                <a:spcPts val="0"/>
              </a:spcBef>
              <a:spcAft>
                <a:spcPts val="0"/>
              </a:spcAft>
              <a:buClr>
                <a:schemeClr val="dk1"/>
              </a:buClr>
              <a:buSzPts val="700"/>
              <a:buFont typeface="Garamond"/>
              <a:buNone/>
              <a:defRPr b="0" i="0" sz="750" u="none" cap="none" strike="noStrike">
                <a:solidFill>
                  <a:schemeClr val="dk1"/>
                </a:solidFill>
                <a:latin typeface="Garamond"/>
                <a:ea typeface="Garamond"/>
                <a:cs typeface="Garamond"/>
                <a:sym typeface="Garamond"/>
              </a:defRPr>
            </a:lvl2pPr>
            <a:lvl3pPr indent="0" lvl="2" marL="0" marR="0" algn="r">
              <a:lnSpc>
                <a:spcPct val="100000"/>
              </a:lnSpc>
              <a:spcBef>
                <a:spcPts val="0"/>
              </a:spcBef>
              <a:spcAft>
                <a:spcPts val="0"/>
              </a:spcAft>
              <a:buClr>
                <a:schemeClr val="dk1"/>
              </a:buClr>
              <a:buSzPts val="700"/>
              <a:buFont typeface="Garamond"/>
              <a:buNone/>
              <a:defRPr b="0" i="0" sz="750" u="none" cap="none" strike="noStrike">
                <a:solidFill>
                  <a:schemeClr val="dk1"/>
                </a:solidFill>
                <a:latin typeface="Garamond"/>
                <a:ea typeface="Garamond"/>
                <a:cs typeface="Garamond"/>
                <a:sym typeface="Garamond"/>
              </a:defRPr>
            </a:lvl3pPr>
            <a:lvl4pPr indent="0" lvl="3" marL="0" marR="0" algn="r">
              <a:lnSpc>
                <a:spcPct val="100000"/>
              </a:lnSpc>
              <a:spcBef>
                <a:spcPts val="0"/>
              </a:spcBef>
              <a:spcAft>
                <a:spcPts val="0"/>
              </a:spcAft>
              <a:buClr>
                <a:schemeClr val="dk1"/>
              </a:buClr>
              <a:buSzPts val="700"/>
              <a:buFont typeface="Garamond"/>
              <a:buNone/>
              <a:defRPr b="0" i="0" sz="750" u="none" cap="none" strike="noStrike">
                <a:solidFill>
                  <a:schemeClr val="dk1"/>
                </a:solidFill>
                <a:latin typeface="Garamond"/>
                <a:ea typeface="Garamond"/>
                <a:cs typeface="Garamond"/>
                <a:sym typeface="Garamond"/>
              </a:defRPr>
            </a:lvl4pPr>
            <a:lvl5pPr indent="0" lvl="4" marL="0" marR="0" algn="r">
              <a:lnSpc>
                <a:spcPct val="100000"/>
              </a:lnSpc>
              <a:spcBef>
                <a:spcPts val="0"/>
              </a:spcBef>
              <a:spcAft>
                <a:spcPts val="0"/>
              </a:spcAft>
              <a:buClr>
                <a:schemeClr val="dk1"/>
              </a:buClr>
              <a:buSzPts val="700"/>
              <a:buFont typeface="Garamond"/>
              <a:buNone/>
              <a:defRPr b="0" i="0" sz="750" u="none" cap="none" strike="noStrike">
                <a:solidFill>
                  <a:schemeClr val="dk1"/>
                </a:solidFill>
                <a:latin typeface="Garamond"/>
                <a:ea typeface="Garamond"/>
                <a:cs typeface="Garamond"/>
                <a:sym typeface="Garamond"/>
              </a:defRPr>
            </a:lvl5pPr>
            <a:lvl6pPr indent="0" lvl="5" marL="0" marR="0" algn="r">
              <a:lnSpc>
                <a:spcPct val="100000"/>
              </a:lnSpc>
              <a:spcBef>
                <a:spcPts val="0"/>
              </a:spcBef>
              <a:spcAft>
                <a:spcPts val="0"/>
              </a:spcAft>
              <a:buClr>
                <a:schemeClr val="dk1"/>
              </a:buClr>
              <a:buSzPts val="700"/>
              <a:buFont typeface="Garamond"/>
              <a:buNone/>
              <a:defRPr b="0" i="0" sz="750" u="none" cap="none" strike="noStrike">
                <a:solidFill>
                  <a:schemeClr val="dk1"/>
                </a:solidFill>
                <a:latin typeface="Garamond"/>
                <a:ea typeface="Garamond"/>
                <a:cs typeface="Garamond"/>
                <a:sym typeface="Garamond"/>
              </a:defRPr>
            </a:lvl6pPr>
            <a:lvl7pPr indent="0" lvl="6" marL="0" marR="0" algn="r">
              <a:lnSpc>
                <a:spcPct val="100000"/>
              </a:lnSpc>
              <a:spcBef>
                <a:spcPts val="0"/>
              </a:spcBef>
              <a:spcAft>
                <a:spcPts val="0"/>
              </a:spcAft>
              <a:buClr>
                <a:schemeClr val="dk1"/>
              </a:buClr>
              <a:buSzPts val="700"/>
              <a:buFont typeface="Garamond"/>
              <a:buNone/>
              <a:defRPr b="0" i="0" sz="750" u="none" cap="none" strike="noStrike">
                <a:solidFill>
                  <a:schemeClr val="dk1"/>
                </a:solidFill>
                <a:latin typeface="Garamond"/>
                <a:ea typeface="Garamond"/>
                <a:cs typeface="Garamond"/>
                <a:sym typeface="Garamond"/>
              </a:defRPr>
            </a:lvl7pPr>
            <a:lvl8pPr indent="0" lvl="7" marL="0" marR="0" algn="r">
              <a:lnSpc>
                <a:spcPct val="100000"/>
              </a:lnSpc>
              <a:spcBef>
                <a:spcPts val="0"/>
              </a:spcBef>
              <a:spcAft>
                <a:spcPts val="0"/>
              </a:spcAft>
              <a:buClr>
                <a:schemeClr val="dk1"/>
              </a:buClr>
              <a:buSzPts val="700"/>
              <a:buFont typeface="Garamond"/>
              <a:buNone/>
              <a:defRPr b="0" i="0" sz="750" u="none" cap="none" strike="noStrike">
                <a:solidFill>
                  <a:schemeClr val="dk1"/>
                </a:solidFill>
                <a:latin typeface="Garamond"/>
                <a:ea typeface="Garamond"/>
                <a:cs typeface="Garamond"/>
                <a:sym typeface="Garamond"/>
              </a:defRPr>
            </a:lvl8pPr>
            <a:lvl9pPr indent="0" lvl="8" marL="0" marR="0" algn="r">
              <a:lnSpc>
                <a:spcPct val="100000"/>
              </a:lnSpc>
              <a:spcBef>
                <a:spcPts val="0"/>
              </a:spcBef>
              <a:spcAft>
                <a:spcPts val="0"/>
              </a:spcAft>
              <a:buClr>
                <a:schemeClr val="dk1"/>
              </a:buClr>
              <a:buSzPts val="700"/>
              <a:buFont typeface="Garamond"/>
              <a:buNone/>
              <a:defRPr b="0" i="0" sz="750" u="none" cap="none" strike="noStrike">
                <a:solidFill>
                  <a:schemeClr val="dk1"/>
                </a:solidFill>
                <a:latin typeface="Garamond"/>
                <a:ea typeface="Garamond"/>
                <a:cs typeface="Garamond"/>
                <a:sym typeface="Garamond"/>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1" name="Shape 21"/>
        <p:cNvGrpSpPr/>
        <p:nvPr/>
      </p:nvGrpSpPr>
      <p:grpSpPr>
        <a:xfrm>
          <a:off x="0" y="0"/>
          <a:ext cx="0" cy="0"/>
          <a:chOff x="0" y="0"/>
          <a:chExt cx="0" cy="0"/>
        </a:xfrm>
      </p:grpSpPr>
      <p:sp>
        <p:nvSpPr>
          <p:cNvPr id="22" name="Google Shape;22;g3c616fe259f_2_727"/>
          <p:cNvSpPr/>
          <p:nvPr/>
        </p:nvSpPr>
        <p:spPr>
          <a:xfrm>
            <a:off x="-50" y="2571900"/>
            <a:ext cx="9144000" cy="25716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 name="Google Shape;23;g3c616fe259f_2_727"/>
          <p:cNvSpPr txBox="1"/>
          <p:nvPr>
            <p:ph type="title"/>
          </p:nvPr>
        </p:nvSpPr>
        <p:spPr>
          <a:xfrm>
            <a:off x="311700" y="814800"/>
            <a:ext cx="8571300" cy="9420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a:lvl1pPr>
            <a:lvl2pPr lvl="1" algn="ctr">
              <a:spcBef>
                <a:spcPts val="0"/>
              </a:spcBef>
              <a:spcAft>
                <a:spcPts val="0"/>
              </a:spcAft>
              <a:buSzPts val="3600"/>
              <a:buNone/>
              <a:defRPr/>
            </a:lvl2pPr>
            <a:lvl3pPr lvl="2" algn="ctr">
              <a:spcBef>
                <a:spcPts val="0"/>
              </a:spcBef>
              <a:spcAft>
                <a:spcPts val="0"/>
              </a:spcAft>
              <a:buSzPts val="3600"/>
              <a:buNone/>
              <a:defRPr/>
            </a:lvl3pPr>
            <a:lvl4pPr lvl="3" algn="ctr">
              <a:spcBef>
                <a:spcPts val="0"/>
              </a:spcBef>
              <a:spcAft>
                <a:spcPts val="0"/>
              </a:spcAft>
              <a:buSzPts val="3600"/>
              <a:buNone/>
              <a:defRPr/>
            </a:lvl4pPr>
            <a:lvl5pPr lvl="4" algn="ctr">
              <a:spcBef>
                <a:spcPts val="0"/>
              </a:spcBef>
              <a:spcAft>
                <a:spcPts val="0"/>
              </a:spcAft>
              <a:buSzPts val="3600"/>
              <a:buNone/>
              <a:defRPr/>
            </a:lvl5pPr>
            <a:lvl6pPr lvl="5" algn="ctr">
              <a:spcBef>
                <a:spcPts val="0"/>
              </a:spcBef>
              <a:spcAft>
                <a:spcPts val="0"/>
              </a:spcAft>
              <a:buSzPts val="3600"/>
              <a:buNone/>
              <a:defRPr/>
            </a:lvl6pPr>
            <a:lvl7pPr lvl="6" algn="ctr">
              <a:spcBef>
                <a:spcPts val="0"/>
              </a:spcBef>
              <a:spcAft>
                <a:spcPts val="0"/>
              </a:spcAft>
              <a:buSzPts val="3600"/>
              <a:buNone/>
              <a:defRPr/>
            </a:lvl7pPr>
            <a:lvl8pPr lvl="7" algn="ctr">
              <a:spcBef>
                <a:spcPts val="0"/>
              </a:spcBef>
              <a:spcAft>
                <a:spcPts val="0"/>
              </a:spcAft>
              <a:buSzPts val="3600"/>
              <a:buNone/>
              <a:defRPr/>
            </a:lvl8pPr>
            <a:lvl9pPr lvl="8" algn="ctr">
              <a:spcBef>
                <a:spcPts val="0"/>
              </a:spcBef>
              <a:spcAft>
                <a:spcPts val="0"/>
              </a:spcAft>
              <a:buSzPts val="3600"/>
              <a:buNone/>
              <a:defRPr/>
            </a:lvl9pPr>
          </a:lstStyle>
          <a:p/>
        </p:txBody>
      </p:sp>
      <p:sp>
        <p:nvSpPr>
          <p:cNvPr id="24" name="Google Shape;24;g3c616fe259f_2_72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5" name="Shape 25"/>
        <p:cNvGrpSpPr/>
        <p:nvPr/>
      </p:nvGrpSpPr>
      <p:grpSpPr>
        <a:xfrm>
          <a:off x="0" y="0"/>
          <a:ext cx="0" cy="0"/>
          <a:chOff x="0" y="0"/>
          <a:chExt cx="0" cy="0"/>
        </a:xfrm>
      </p:grpSpPr>
      <p:sp>
        <p:nvSpPr>
          <p:cNvPr id="26" name="Google Shape;26;g3c616fe259f_2_731"/>
          <p:cNvSpPr/>
          <p:nvPr/>
        </p:nvSpPr>
        <p:spPr>
          <a:xfrm>
            <a:off x="-75" y="5045700"/>
            <a:ext cx="9144000" cy="978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 name="Google Shape;27;g3c616fe259f_2_731"/>
          <p:cNvSpPr txBox="1"/>
          <p:nvPr>
            <p:ph type="title"/>
          </p:nvPr>
        </p:nvSpPr>
        <p:spPr>
          <a:xfrm>
            <a:off x="311700" y="445025"/>
            <a:ext cx="8520600" cy="707400"/>
          </a:xfrm>
          <a:prstGeom prst="rect">
            <a:avLst/>
          </a:prstGeom>
        </p:spPr>
        <p:txBody>
          <a:bodyPr anchorCtr="0" anchor="t" bIns="91425" lIns="91425" spcFirstLastPara="1" rIns="91425" wrap="square" tIns="91425">
            <a:norm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p:txBody>
      </p:sp>
      <p:sp>
        <p:nvSpPr>
          <p:cNvPr id="28" name="Google Shape;28;g3c616fe259f_2_731"/>
          <p:cNvSpPr txBox="1"/>
          <p:nvPr>
            <p:ph idx="1" type="body"/>
          </p:nvPr>
        </p:nvSpPr>
        <p:spPr>
          <a:xfrm>
            <a:off x="311700" y="1266325"/>
            <a:ext cx="8520600" cy="33027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29" name="Google Shape;29;g3c616fe259f_2_73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30" name="Shape 30"/>
        <p:cNvGrpSpPr/>
        <p:nvPr/>
      </p:nvGrpSpPr>
      <p:grpSpPr>
        <a:xfrm>
          <a:off x="0" y="0"/>
          <a:ext cx="0" cy="0"/>
          <a:chOff x="0" y="0"/>
          <a:chExt cx="0" cy="0"/>
        </a:xfrm>
      </p:grpSpPr>
      <p:sp>
        <p:nvSpPr>
          <p:cNvPr id="31" name="Google Shape;31;g3c616fe259f_2_736"/>
          <p:cNvSpPr txBox="1"/>
          <p:nvPr>
            <p:ph type="title"/>
          </p:nvPr>
        </p:nvSpPr>
        <p:spPr>
          <a:xfrm>
            <a:off x="311700" y="445025"/>
            <a:ext cx="8520600" cy="707400"/>
          </a:xfrm>
          <a:prstGeom prst="rect">
            <a:avLst/>
          </a:prstGeom>
        </p:spPr>
        <p:txBody>
          <a:bodyPr anchorCtr="0" anchor="t" bIns="91425" lIns="91425" spcFirstLastPara="1" rIns="91425" wrap="square" tIns="91425">
            <a:norm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p:txBody>
      </p:sp>
      <p:sp>
        <p:nvSpPr>
          <p:cNvPr id="32" name="Google Shape;32;g3c616fe259f_2_736"/>
          <p:cNvSpPr txBox="1"/>
          <p:nvPr>
            <p:ph idx="1" type="body"/>
          </p:nvPr>
        </p:nvSpPr>
        <p:spPr>
          <a:xfrm>
            <a:off x="311700" y="1266175"/>
            <a:ext cx="3999900" cy="33027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3" name="Google Shape;33;g3c616fe259f_2_736"/>
          <p:cNvSpPr txBox="1"/>
          <p:nvPr>
            <p:ph idx="2" type="body"/>
          </p:nvPr>
        </p:nvSpPr>
        <p:spPr>
          <a:xfrm>
            <a:off x="4832400" y="1266175"/>
            <a:ext cx="3999900" cy="33027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4" name="Google Shape;34;g3c616fe259f_2_73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5" name="Shape 35"/>
        <p:cNvGrpSpPr/>
        <p:nvPr/>
      </p:nvGrpSpPr>
      <p:grpSpPr>
        <a:xfrm>
          <a:off x="0" y="0"/>
          <a:ext cx="0" cy="0"/>
          <a:chOff x="0" y="0"/>
          <a:chExt cx="0" cy="0"/>
        </a:xfrm>
      </p:grpSpPr>
      <p:sp>
        <p:nvSpPr>
          <p:cNvPr id="36" name="Google Shape;36;g3c616fe259f_2_741"/>
          <p:cNvSpPr txBox="1"/>
          <p:nvPr>
            <p:ph type="title"/>
          </p:nvPr>
        </p:nvSpPr>
        <p:spPr>
          <a:xfrm>
            <a:off x="311700" y="445025"/>
            <a:ext cx="8520600" cy="707400"/>
          </a:xfrm>
          <a:prstGeom prst="rect">
            <a:avLst/>
          </a:prstGeom>
        </p:spPr>
        <p:txBody>
          <a:bodyPr anchorCtr="0" anchor="t" bIns="91425" lIns="91425" spcFirstLastPara="1" rIns="91425" wrap="square" tIns="91425">
            <a:norm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p:txBody>
      </p:sp>
      <p:sp>
        <p:nvSpPr>
          <p:cNvPr id="37" name="Google Shape;37;g3c616fe259f_2_74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8" name="Shape 38"/>
        <p:cNvGrpSpPr/>
        <p:nvPr/>
      </p:nvGrpSpPr>
      <p:grpSpPr>
        <a:xfrm>
          <a:off x="0" y="0"/>
          <a:ext cx="0" cy="0"/>
          <a:chOff x="0" y="0"/>
          <a:chExt cx="0" cy="0"/>
        </a:xfrm>
      </p:grpSpPr>
      <p:sp>
        <p:nvSpPr>
          <p:cNvPr id="39" name="Google Shape;39;g3c616fe259f_2_744"/>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40" name="Google Shape;40;g3c616fe259f_2_744"/>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41" name="Google Shape;41;g3c616fe259f_2_74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42" name="Shape 42"/>
        <p:cNvGrpSpPr/>
        <p:nvPr/>
      </p:nvGrpSpPr>
      <p:grpSpPr>
        <a:xfrm>
          <a:off x="0" y="0"/>
          <a:ext cx="0" cy="0"/>
          <a:chOff x="0" y="0"/>
          <a:chExt cx="0" cy="0"/>
        </a:xfrm>
      </p:grpSpPr>
      <p:sp>
        <p:nvSpPr>
          <p:cNvPr id="43" name="Google Shape;43;g3c616fe259f_2_748"/>
          <p:cNvSpPr txBox="1"/>
          <p:nvPr>
            <p:ph type="title"/>
          </p:nvPr>
        </p:nvSpPr>
        <p:spPr>
          <a:xfrm>
            <a:off x="490250" y="526350"/>
            <a:ext cx="5613600" cy="4090800"/>
          </a:xfrm>
          <a:prstGeom prst="rect">
            <a:avLst/>
          </a:prstGeom>
        </p:spPr>
        <p:txBody>
          <a:bodyPr anchorCtr="0" anchor="ctr" bIns="91425" lIns="91425" spcFirstLastPara="1" rIns="91425" wrap="square" tIns="91425">
            <a:normAutofit/>
          </a:bodyPr>
          <a:lstStyle>
            <a:lvl1pPr lvl="0">
              <a:spcBef>
                <a:spcPts val="0"/>
              </a:spcBef>
              <a:spcAft>
                <a:spcPts val="0"/>
              </a:spcAft>
              <a:buClr>
                <a:schemeClr val="dk2"/>
              </a:buClr>
              <a:buSzPts val="5400"/>
              <a:buNone/>
              <a:defRPr b="0" sz="5400">
                <a:solidFill>
                  <a:schemeClr val="dk2"/>
                </a:solidFill>
              </a:defRPr>
            </a:lvl1pPr>
            <a:lvl2pPr lvl="1">
              <a:spcBef>
                <a:spcPts val="0"/>
              </a:spcBef>
              <a:spcAft>
                <a:spcPts val="0"/>
              </a:spcAft>
              <a:buClr>
                <a:schemeClr val="dk2"/>
              </a:buClr>
              <a:buSzPts val="5400"/>
              <a:buNone/>
              <a:defRPr b="0" sz="5400">
                <a:solidFill>
                  <a:schemeClr val="dk2"/>
                </a:solidFill>
              </a:defRPr>
            </a:lvl2pPr>
            <a:lvl3pPr lvl="2">
              <a:spcBef>
                <a:spcPts val="0"/>
              </a:spcBef>
              <a:spcAft>
                <a:spcPts val="0"/>
              </a:spcAft>
              <a:buClr>
                <a:schemeClr val="dk2"/>
              </a:buClr>
              <a:buSzPts val="5400"/>
              <a:buNone/>
              <a:defRPr b="0" sz="5400">
                <a:solidFill>
                  <a:schemeClr val="dk2"/>
                </a:solidFill>
              </a:defRPr>
            </a:lvl3pPr>
            <a:lvl4pPr lvl="3">
              <a:spcBef>
                <a:spcPts val="0"/>
              </a:spcBef>
              <a:spcAft>
                <a:spcPts val="0"/>
              </a:spcAft>
              <a:buClr>
                <a:schemeClr val="dk2"/>
              </a:buClr>
              <a:buSzPts val="5400"/>
              <a:buNone/>
              <a:defRPr b="0" sz="5400">
                <a:solidFill>
                  <a:schemeClr val="dk2"/>
                </a:solidFill>
              </a:defRPr>
            </a:lvl4pPr>
            <a:lvl5pPr lvl="4">
              <a:spcBef>
                <a:spcPts val="0"/>
              </a:spcBef>
              <a:spcAft>
                <a:spcPts val="0"/>
              </a:spcAft>
              <a:buClr>
                <a:schemeClr val="dk2"/>
              </a:buClr>
              <a:buSzPts val="5400"/>
              <a:buNone/>
              <a:defRPr b="0" sz="5400">
                <a:solidFill>
                  <a:schemeClr val="dk2"/>
                </a:solidFill>
              </a:defRPr>
            </a:lvl5pPr>
            <a:lvl6pPr lvl="5">
              <a:spcBef>
                <a:spcPts val="0"/>
              </a:spcBef>
              <a:spcAft>
                <a:spcPts val="0"/>
              </a:spcAft>
              <a:buClr>
                <a:schemeClr val="dk2"/>
              </a:buClr>
              <a:buSzPts val="5400"/>
              <a:buNone/>
              <a:defRPr b="0" sz="5400">
                <a:solidFill>
                  <a:schemeClr val="dk2"/>
                </a:solidFill>
              </a:defRPr>
            </a:lvl6pPr>
            <a:lvl7pPr lvl="6">
              <a:spcBef>
                <a:spcPts val="0"/>
              </a:spcBef>
              <a:spcAft>
                <a:spcPts val="0"/>
              </a:spcAft>
              <a:buClr>
                <a:schemeClr val="dk2"/>
              </a:buClr>
              <a:buSzPts val="5400"/>
              <a:buNone/>
              <a:defRPr b="0" sz="5400">
                <a:solidFill>
                  <a:schemeClr val="dk2"/>
                </a:solidFill>
              </a:defRPr>
            </a:lvl7pPr>
            <a:lvl8pPr lvl="7">
              <a:spcBef>
                <a:spcPts val="0"/>
              </a:spcBef>
              <a:spcAft>
                <a:spcPts val="0"/>
              </a:spcAft>
              <a:buClr>
                <a:schemeClr val="dk2"/>
              </a:buClr>
              <a:buSzPts val="5400"/>
              <a:buNone/>
              <a:defRPr b="0" sz="5400">
                <a:solidFill>
                  <a:schemeClr val="dk2"/>
                </a:solidFill>
              </a:defRPr>
            </a:lvl8pPr>
            <a:lvl9pPr lvl="8">
              <a:spcBef>
                <a:spcPts val="0"/>
              </a:spcBef>
              <a:spcAft>
                <a:spcPts val="0"/>
              </a:spcAft>
              <a:buClr>
                <a:schemeClr val="dk2"/>
              </a:buClr>
              <a:buSzPts val="5400"/>
              <a:buNone/>
              <a:defRPr b="0" sz="5400">
                <a:solidFill>
                  <a:schemeClr val="dk2"/>
                </a:solidFill>
              </a:defRPr>
            </a:lvl9pPr>
          </a:lstStyle>
          <a:p/>
        </p:txBody>
      </p:sp>
      <p:sp>
        <p:nvSpPr>
          <p:cNvPr id="44" name="Google Shape;44;g3c616fe259f_2_74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45" name="Shape 45"/>
        <p:cNvGrpSpPr/>
        <p:nvPr/>
      </p:nvGrpSpPr>
      <p:grpSpPr>
        <a:xfrm>
          <a:off x="0" y="0"/>
          <a:ext cx="0" cy="0"/>
          <a:chOff x="0" y="0"/>
          <a:chExt cx="0" cy="0"/>
        </a:xfrm>
      </p:grpSpPr>
      <p:sp>
        <p:nvSpPr>
          <p:cNvPr id="46" name="Google Shape;46;g3c616fe259f_2_751"/>
          <p:cNvSpPr/>
          <p:nvPr/>
        </p:nvSpPr>
        <p:spPr>
          <a:xfrm>
            <a:off x="4572000" y="0"/>
            <a:ext cx="4572000" cy="51435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7" name="Google Shape;47;g3c616fe259f_2_751"/>
          <p:cNvCxnSpPr/>
          <p:nvPr/>
        </p:nvCxnSpPr>
        <p:spPr>
          <a:xfrm>
            <a:off x="5029675" y="4495500"/>
            <a:ext cx="468300" cy="0"/>
          </a:xfrm>
          <a:prstGeom prst="straightConnector1">
            <a:avLst/>
          </a:prstGeom>
          <a:noFill/>
          <a:ln cap="flat" cmpd="sng" w="19050">
            <a:solidFill>
              <a:schemeClr val="lt1"/>
            </a:solidFill>
            <a:prstDash val="solid"/>
            <a:round/>
            <a:headEnd len="sm" w="sm" type="none"/>
            <a:tailEnd len="sm" w="sm" type="none"/>
          </a:ln>
        </p:spPr>
      </p:cxnSp>
      <p:sp>
        <p:nvSpPr>
          <p:cNvPr id="48" name="Google Shape;48;g3c616fe259f_2_751"/>
          <p:cNvSpPr txBox="1"/>
          <p:nvPr>
            <p:ph type="title"/>
          </p:nvPr>
        </p:nvSpPr>
        <p:spPr>
          <a:xfrm>
            <a:off x="265500" y="1039675"/>
            <a:ext cx="4045200" cy="16758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49" name="Google Shape;49;g3c616fe259f_2_751"/>
          <p:cNvSpPr txBox="1"/>
          <p:nvPr>
            <p:ph idx="1" type="subTitle"/>
          </p:nvPr>
        </p:nvSpPr>
        <p:spPr>
          <a:xfrm>
            <a:off x="265500" y="27268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50" name="Google Shape;50;g3c616fe259f_2_751"/>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Clr>
                <a:schemeClr val="lt1"/>
              </a:buClr>
              <a:buSzPts val="1800"/>
              <a:buChar char="●"/>
              <a:defRPr>
                <a:solidFill>
                  <a:schemeClr val="lt1"/>
                </a:solidFill>
              </a:defRPr>
            </a:lvl1pPr>
            <a:lvl2pPr indent="-317500" lvl="1" marL="914400">
              <a:spcBef>
                <a:spcPts val="0"/>
              </a:spcBef>
              <a:spcAft>
                <a:spcPts val="0"/>
              </a:spcAft>
              <a:buClr>
                <a:schemeClr val="lt1"/>
              </a:buClr>
              <a:buSzPts val="1400"/>
              <a:buChar char="○"/>
              <a:defRPr>
                <a:solidFill>
                  <a:schemeClr val="lt1"/>
                </a:solidFill>
              </a:defRPr>
            </a:lvl2pPr>
            <a:lvl3pPr indent="-317500" lvl="2" marL="1371600">
              <a:spcBef>
                <a:spcPts val="0"/>
              </a:spcBef>
              <a:spcAft>
                <a:spcPts val="0"/>
              </a:spcAft>
              <a:buClr>
                <a:schemeClr val="lt1"/>
              </a:buClr>
              <a:buSzPts val="1400"/>
              <a:buChar char="■"/>
              <a:defRPr>
                <a:solidFill>
                  <a:schemeClr val="lt1"/>
                </a:solidFill>
              </a:defRPr>
            </a:lvl3pPr>
            <a:lvl4pPr indent="-317500" lvl="3" marL="1828800">
              <a:spcBef>
                <a:spcPts val="0"/>
              </a:spcBef>
              <a:spcAft>
                <a:spcPts val="0"/>
              </a:spcAft>
              <a:buClr>
                <a:schemeClr val="lt1"/>
              </a:buClr>
              <a:buSzPts val="1400"/>
              <a:buChar char="●"/>
              <a:defRPr>
                <a:solidFill>
                  <a:schemeClr val="lt1"/>
                </a:solidFill>
              </a:defRPr>
            </a:lvl4pPr>
            <a:lvl5pPr indent="-317500" lvl="4" marL="2286000">
              <a:spcBef>
                <a:spcPts val="0"/>
              </a:spcBef>
              <a:spcAft>
                <a:spcPts val="0"/>
              </a:spcAft>
              <a:buClr>
                <a:schemeClr val="lt1"/>
              </a:buClr>
              <a:buSzPts val="1400"/>
              <a:buChar char="○"/>
              <a:defRPr>
                <a:solidFill>
                  <a:schemeClr val="lt1"/>
                </a:solidFill>
              </a:defRPr>
            </a:lvl5pPr>
            <a:lvl6pPr indent="-317500" lvl="5" marL="2743200">
              <a:spcBef>
                <a:spcPts val="0"/>
              </a:spcBef>
              <a:spcAft>
                <a:spcPts val="0"/>
              </a:spcAft>
              <a:buClr>
                <a:schemeClr val="lt1"/>
              </a:buClr>
              <a:buSzPts val="1400"/>
              <a:buChar char="■"/>
              <a:defRPr>
                <a:solidFill>
                  <a:schemeClr val="lt1"/>
                </a:solidFill>
              </a:defRPr>
            </a:lvl6pPr>
            <a:lvl7pPr indent="-317500" lvl="6" marL="3200400">
              <a:spcBef>
                <a:spcPts val="0"/>
              </a:spcBef>
              <a:spcAft>
                <a:spcPts val="0"/>
              </a:spcAft>
              <a:buClr>
                <a:schemeClr val="lt1"/>
              </a:buClr>
              <a:buSzPts val="1400"/>
              <a:buChar char="●"/>
              <a:defRPr>
                <a:solidFill>
                  <a:schemeClr val="lt1"/>
                </a:solidFill>
              </a:defRPr>
            </a:lvl7pPr>
            <a:lvl8pPr indent="-317500" lvl="7" marL="3657600">
              <a:spcBef>
                <a:spcPts val="0"/>
              </a:spcBef>
              <a:spcAft>
                <a:spcPts val="0"/>
              </a:spcAft>
              <a:buClr>
                <a:schemeClr val="lt1"/>
              </a:buClr>
              <a:buSzPts val="1400"/>
              <a:buChar char="○"/>
              <a:defRPr>
                <a:solidFill>
                  <a:schemeClr val="lt1"/>
                </a:solidFill>
              </a:defRPr>
            </a:lvl8pPr>
            <a:lvl9pPr indent="-317500" lvl="8" marL="4114800">
              <a:spcBef>
                <a:spcPts val="0"/>
              </a:spcBef>
              <a:spcAft>
                <a:spcPts val="0"/>
              </a:spcAft>
              <a:buClr>
                <a:schemeClr val="lt1"/>
              </a:buClr>
              <a:buSzPts val="1400"/>
              <a:buChar char="■"/>
              <a:defRPr>
                <a:solidFill>
                  <a:schemeClr val="lt1"/>
                </a:solidFill>
              </a:defRPr>
            </a:lvl9pPr>
          </a:lstStyle>
          <a:p/>
        </p:txBody>
      </p:sp>
      <p:sp>
        <p:nvSpPr>
          <p:cNvPr id="51" name="Google Shape;51;g3c616fe259f_2_75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52" name="Shape 52"/>
        <p:cNvGrpSpPr/>
        <p:nvPr/>
      </p:nvGrpSpPr>
      <p:grpSpPr>
        <a:xfrm>
          <a:off x="0" y="0"/>
          <a:ext cx="0" cy="0"/>
          <a:chOff x="0" y="0"/>
          <a:chExt cx="0" cy="0"/>
        </a:xfrm>
      </p:grpSpPr>
      <p:sp>
        <p:nvSpPr>
          <p:cNvPr id="53" name="Google Shape;53;g3c616fe259f_2_758"/>
          <p:cNvSpPr txBox="1"/>
          <p:nvPr>
            <p:ph idx="1" type="body"/>
          </p:nvPr>
        </p:nvSpPr>
        <p:spPr>
          <a:xfrm>
            <a:off x="311700" y="4230725"/>
            <a:ext cx="5998800" cy="5988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2400"/>
              <a:buFont typeface="PT Sans Narrow"/>
              <a:buNone/>
              <a:defRPr sz="2400">
                <a:latin typeface="PT Sans Narrow"/>
                <a:ea typeface="PT Sans Narrow"/>
                <a:cs typeface="PT Sans Narrow"/>
                <a:sym typeface="PT Sans Narrow"/>
              </a:defRPr>
            </a:lvl1pPr>
          </a:lstStyle>
          <a:p/>
        </p:txBody>
      </p:sp>
      <p:sp>
        <p:nvSpPr>
          <p:cNvPr id="54" name="Google Shape;54;g3c616fe259f_2_75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2.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tropic">
    <p:bg>
      <p:bgPr>
        <a:solidFill>
          <a:srgbClr val="EFEFEF"/>
        </a:solidFill>
      </p:bgPr>
    </p:bg>
    <p:spTree>
      <p:nvGrpSpPr>
        <p:cNvPr id="5" name="Shape 5"/>
        <p:cNvGrpSpPr/>
        <p:nvPr/>
      </p:nvGrpSpPr>
      <p:grpSpPr>
        <a:xfrm>
          <a:off x="0" y="0"/>
          <a:ext cx="0" cy="0"/>
          <a:chOff x="0" y="0"/>
          <a:chExt cx="0" cy="0"/>
        </a:xfrm>
      </p:grpSpPr>
      <p:sp>
        <p:nvSpPr>
          <p:cNvPr id="6" name="Google Shape;6;g3c616fe259f_2_711"/>
          <p:cNvSpPr txBox="1"/>
          <p:nvPr>
            <p:ph type="title"/>
          </p:nvPr>
        </p:nvSpPr>
        <p:spPr>
          <a:xfrm>
            <a:off x="311700" y="445025"/>
            <a:ext cx="8520600" cy="7074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1pPr>
            <a:lvl2pPr lvl="1">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2pPr>
            <a:lvl3pPr lvl="2">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3pPr>
            <a:lvl4pPr lvl="3">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4pPr>
            <a:lvl5pPr lvl="4">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5pPr>
            <a:lvl6pPr lvl="5">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6pPr>
            <a:lvl7pPr lvl="6">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7pPr>
            <a:lvl8pPr lvl="7">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8pPr>
            <a:lvl9pPr lvl="8">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9pPr>
          </a:lstStyle>
          <a:p/>
        </p:txBody>
      </p:sp>
      <p:sp>
        <p:nvSpPr>
          <p:cNvPr id="7" name="Google Shape;7;g3c616fe259f_2_711"/>
          <p:cNvSpPr txBox="1"/>
          <p:nvPr>
            <p:ph idx="1" type="body"/>
          </p:nvPr>
        </p:nvSpPr>
        <p:spPr>
          <a:xfrm>
            <a:off x="311700" y="1266325"/>
            <a:ext cx="8520600" cy="33027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Font typeface="Open Sans"/>
              <a:buChar char="●"/>
              <a:defRPr sz="1800">
                <a:solidFill>
                  <a:schemeClr val="dk2"/>
                </a:solidFill>
                <a:latin typeface="Open Sans"/>
                <a:ea typeface="Open Sans"/>
                <a:cs typeface="Open Sans"/>
                <a:sym typeface="Open Sans"/>
              </a:defRPr>
            </a:lvl1pPr>
            <a:lvl2pPr indent="-317500" lvl="1" marL="9144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2pPr>
            <a:lvl3pPr indent="-317500" lvl="2" marL="13716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3pPr>
            <a:lvl4pPr indent="-317500" lvl="3" marL="18288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4pPr>
            <a:lvl5pPr indent="-317500" lvl="4" marL="22860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5pPr>
            <a:lvl6pPr indent="-317500" lvl="5" marL="27432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6pPr>
            <a:lvl7pPr indent="-317500" lvl="6" marL="32004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7pPr>
            <a:lvl8pPr indent="-317500" lvl="7" marL="36576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8pPr>
            <a:lvl9pPr indent="-317500" lvl="8" marL="41148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9pPr>
          </a:lstStyle>
          <a:p/>
        </p:txBody>
      </p:sp>
      <p:sp>
        <p:nvSpPr>
          <p:cNvPr id="8" name="Google Shape;8;g3c616fe259f_2_71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latin typeface="Open Sans"/>
                <a:ea typeface="Open Sans"/>
                <a:cs typeface="Open Sans"/>
                <a:sym typeface="Open Sans"/>
              </a:defRPr>
            </a:lvl1pPr>
            <a:lvl2pPr lvl="1" algn="r">
              <a:buNone/>
              <a:defRPr sz="1000">
                <a:solidFill>
                  <a:schemeClr val="dk2"/>
                </a:solidFill>
                <a:latin typeface="Open Sans"/>
                <a:ea typeface="Open Sans"/>
                <a:cs typeface="Open Sans"/>
                <a:sym typeface="Open Sans"/>
              </a:defRPr>
            </a:lvl2pPr>
            <a:lvl3pPr lvl="2" algn="r">
              <a:buNone/>
              <a:defRPr sz="1000">
                <a:solidFill>
                  <a:schemeClr val="dk2"/>
                </a:solidFill>
                <a:latin typeface="Open Sans"/>
                <a:ea typeface="Open Sans"/>
                <a:cs typeface="Open Sans"/>
                <a:sym typeface="Open Sans"/>
              </a:defRPr>
            </a:lvl3pPr>
            <a:lvl4pPr lvl="3" algn="r">
              <a:buNone/>
              <a:defRPr sz="1000">
                <a:solidFill>
                  <a:schemeClr val="dk2"/>
                </a:solidFill>
                <a:latin typeface="Open Sans"/>
                <a:ea typeface="Open Sans"/>
                <a:cs typeface="Open Sans"/>
                <a:sym typeface="Open Sans"/>
              </a:defRPr>
            </a:lvl4pPr>
            <a:lvl5pPr lvl="4" algn="r">
              <a:buNone/>
              <a:defRPr sz="1000">
                <a:solidFill>
                  <a:schemeClr val="dk2"/>
                </a:solidFill>
                <a:latin typeface="Open Sans"/>
                <a:ea typeface="Open Sans"/>
                <a:cs typeface="Open Sans"/>
                <a:sym typeface="Open Sans"/>
              </a:defRPr>
            </a:lvl5pPr>
            <a:lvl6pPr lvl="5" algn="r">
              <a:buNone/>
              <a:defRPr sz="1000">
                <a:solidFill>
                  <a:schemeClr val="dk2"/>
                </a:solidFill>
                <a:latin typeface="Open Sans"/>
                <a:ea typeface="Open Sans"/>
                <a:cs typeface="Open Sans"/>
                <a:sym typeface="Open Sans"/>
              </a:defRPr>
            </a:lvl6pPr>
            <a:lvl7pPr lvl="6" algn="r">
              <a:buNone/>
              <a:defRPr sz="1000">
                <a:solidFill>
                  <a:schemeClr val="dk2"/>
                </a:solidFill>
                <a:latin typeface="Open Sans"/>
                <a:ea typeface="Open Sans"/>
                <a:cs typeface="Open Sans"/>
                <a:sym typeface="Open Sans"/>
              </a:defRPr>
            </a:lvl7pPr>
            <a:lvl8pPr lvl="7" algn="r">
              <a:buNone/>
              <a:defRPr sz="1000">
                <a:solidFill>
                  <a:schemeClr val="dk2"/>
                </a:solidFill>
                <a:latin typeface="Open Sans"/>
                <a:ea typeface="Open Sans"/>
                <a:cs typeface="Open Sans"/>
                <a:sym typeface="Open Sans"/>
              </a:defRPr>
            </a:lvl8pPr>
            <a:lvl9pPr lvl="8" algn="r">
              <a:buNone/>
              <a:defRPr sz="1000">
                <a:solidFill>
                  <a:schemeClr val="dk2"/>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3.xml"/><Relationship Id="rId3" Type="http://schemas.openxmlformats.org/officeDocument/2006/relationships/image" Target="../media/image2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13.png"/><Relationship Id="rId4" Type="http://schemas.openxmlformats.org/officeDocument/2006/relationships/image" Target="../media/image25.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8.png"/><Relationship Id="rId4" Type="http://schemas.openxmlformats.org/officeDocument/2006/relationships/image" Target="../media/image12.png"/><Relationship Id="rId5" Type="http://schemas.openxmlformats.org/officeDocument/2006/relationships/image" Target="../media/image1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7.xml"/><Relationship Id="rId3" Type="http://schemas.openxmlformats.org/officeDocument/2006/relationships/image" Target="../media/image1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18.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hyperlink" Target="http://www.youtube.com/watch?v=5eGc6DidrD8" TargetMode="External"/><Relationship Id="rId4" Type="http://schemas.openxmlformats.org/officeDocument/2006/relationships/image" Target="../media/image10.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xml"/><Relationship Id="rId3" Type="http://schemas.openxmlformats.org/officeDocument/2006/relationships/image" Target="../media/image28.png"/><Relationship Id="rId4" Type="http://schemas.openxmlformats.org/officeDocument/2006/relationships/image" Target="../media/image1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3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1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21.png"/><Relationship Id="rId4" Type="http://schemas.openxmlformats.org/officeDocument/2006/relationships/image" Target="../media/image1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4.xml"/><Relationship Id="rId3" Type="http://schemas.openxmlformats.org/officeDocument/2006/relationships/hyperlink" Target="https://www.instagram.com/reel/DTam70-jsLr/?igsh=M3dlajlhdnZ2dTVm" TargetMode="External"/><Relationship Id="rId4" Type="http://schemas.openxmlformats.org/officeDocument/2006/relationships/image" Target="../media/image2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hyperlink" Target="http://www.youtube.com/watch?v=iGTwLJHOlP0" TargetMode="External"/><Relationship Id="rId4" Type="http://schemas.openxmlformats.org/officeDocument/2006/relationships/image" Target="../media/image27.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6.png"/><Relationship Id="rId4" Type="http://schemas.openxmlformats.org/officeDocument/2006/relationships/image" Target="../media/image3.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30.png"/><Relationship Id="rId4" Type="http://schemas.openxmlformats.org/officeDocument/2006/relationships/image" Target="../media/image29.png"/><Relationship Id="rId5" Type="http://schemas.openxmlformats.org/officeDocument/2006/relationships/image" Target="../media/image1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hyperlink" Target="https://www.instagram.com/reel/DTam70-jsLr/?igsh=M3dlajlhdnZ2dTVm" TargetMode="External"/><Relationship Id="rId4" Type="http://schemas.openxmlformats.org/officeDocument/2006/relationships/hyperlink" Target="https://www.instagram.com/reel/C53jtnjIG96/?igsh=MWdnZ2xndDBzcmFjcw%3D%3D" TargetMode="External"/><Relationship Id="rId5" Type="http://schemas.openxmlformats.org/officeDocument/2006/relationships/hyperlink" Target="https://www.cdc.gov" TargetMode="External"/><Relationship Id="rId6" Type="http://schemas.openxmlformats.org/officeDocument/2006/relationships/hyperlink" Target="https://www.commonsensemedia.org" TargetMode="Externa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1.png"/><Relationship Id="rId4" Type="http://schemas.openxmlformats.org/officeDocument/2006/relationships/image" Target="../media/image2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xml"/><Relationship Id="rId3" Type="http://schemas.openxmlformats.org/officeDocument/2006/relationships/image" Target="../media/image4.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xml"/><Relationship Id="rId3" Type="http://schemas.openxmlformats.org/officeDocument/2006/relationships/image" Target="../media/image3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 name="Shape 72"/>
        <p:cNvGrpSpPr/>
        <p:nvPr/>
      </p:nvGrpSpPr>
      <p:grpSpPr>
        <a:xfrm>
          <a:off x="0" y="0"/>
          <a:ext cx="0" cy="0"/>
          <a:chOff x="0" y="0"/>
          <a:chExt cx="0" cy="0"/>
        </a:xfrm>
      </p:grpSpPr>
      <p:sp>
        <p:nvSpPr>
          <p:cNvPr id="73" name="Google Shape;73;g3b7c7acaf23_0_3"/>
          <p:cNvSpPr txBox="1"/>
          <p:nvPr>
            <p:ph type="title"/>
          </p:nvPr>
        </p:nvSpPr>
        <p:spPr>
          <a:xfrm>
            <a:off x="4314508" y="3637350"/>
            <a:ext cx="42603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solidFill>
                  <a:srgbClr val="035595"/>
                </a:solidFill>
              </a:rPr>
              <a:t>February 13, 2026</a:t>
            </a:r>
            <a:endParaRPr>
              <a:solidFill>
                <a:srgbClr val="035595"/>
              </a:solidFill>
            </a:endParaRPr>
          </a:p>
        </p:txBody>
      </p:sp>
      <p:pic>
        <p:nvPicPr>
          <p:cNvPr id="74" name="Google Shape;74;g3b7c7acaf23_0_3" title="logo-Empowered-Learner-2025_stacked.png"/>
          <p:cNvPicPr preferRelativeResize="0"/>
          <p:nvPr/>
        </p:nvPicPr>
        <p:blipFill rotWithShape="1">
          <a:blip r:embed="rId3">
            <a:alphaModFix/>
          </a:blip>
          <a:srcRect b="-2627" l="0" r="0" t="0"/>
          <a:stretch/>
        </p:blipFill>
        <p:spPr>
          <a:xfrm>
            <a:off x="4185675" y="457125"/>
            <a:ext cx="4623025" cy="3070075"/>
          </a:xfrm>
          <a:prstGeom prst="rect">
            <a:avLst/>
          </a:prstGeom>
          <a:noFill/>
          <a:ln>
            <a:noFill/>
          </a:ln>
        </p:spPr>
      </p:pic>
      <p:grpSp>
        <p:nvGrpSpPr>
          <p:cNvPr id="75" name="Google Shape;75;g3b7c7acaf23_0_3"/>
          <p:cNvGrpSpPr/>
          <p:nvPr/>
        </p:nvGrpSpPr>
        <p:grpSpPr>
          <a:xfrm>
            <a:off x="158597" y="800561"/>
            <a:ext cx="3727966" cy="3745967"/>
            <a:chOff x="83075" y="948050"/>
            <a:chExt cx="3852000" cy="3870600"/>
          </a:xfrm>
        </p:grpSpPr>
        <p:sp>
          <p:nvSpPr>
            <p:cNvPr id="76" name="Google Shape;76;g3b7c7acaf23_0_3"/>
            <p:cNvSpPr/>
            <p:nvPr/>
          </p:nvSpPr>
          <p:spPr>
            <a:xfrm>
              <a:off x="83075" y="948050"/>
              <a:ext cx="3852000" cy="3870600"/>
            </a:xfrm>
            <a:prstGeom prst="rect">
              <a:avLst/>
            </a:prstGeom>
            <a:solidFill>
              <a:srgbClr val="7CBD42"/>
            </a:solidFill>
            <a:ln cap="flat" cmpd="sng" w="9200">
              <a:solidFill>
                <a:schemeClr val="dk2"/>
              </a:solidFill>
              <a:prstDash val="solid"/>
              <a:round/>
              <a:headEnd len="sm" w="sm" type="none"/>
              <a:tailEnd len="sm" w="sm" type="none"/>
            </a:ln>
            <a:effectLst>
              <a:outerShdw blurRad="414847" rotWithShape="0" algn="bl" dir="5400000" dist="64532">
                <a:srgbClr val="000000">
                  <a:alpha val="56000"/>
                </a:srgbClr>
              </a:outerShdw>
            </a:effectLst>
          </p:spPr>
          <p:txBody>
            <a:bodyPr anchorCtr="0" anchor="ctr" bIns="88475" lIns="88475" spcFirstLastPara="1" rIns="88475" wrap="square" tIns="88475">
              <a:noAutofit/>
            </a:bodyPr>
            <a:lstStyle/>
            <a:p>
              <a:pPr indent="0" lvl="0" marL="0" rtl="0" algn="ctr">
                <a:spcBef>
                  <a:spcPts val="0"/>
                </a:spcBef>
                <a:spcAft>
                  <a:spcPts val="0"/>
                </a:spcAft>
                <a:buNone/>
              </a:pPr>
              <a:r>
                <a:t/>
              </a:r>
              <a:endParaRPr sz="1355"/>
            </a:p>
          </p:txBody>
        </p:sp>
        <p:pic>
          <p:nvPicPr>
            <p:cNvPr id="77" name="Google Shape;77;g3b7c7acaf23_0_3"/>
            <p:cNvPicPr preferRelativeResize="0"/>
            <p:nvPr/>
          </p:nvPicPr>
          <p:blipFill>
            <a:blip r:embed="rId4">
              <a:alphaModFix/>
            </a:blip>
            <a:stretch>
              <a:fillRect/>
            </a:stretch>
          </p:blipFill>
          <p:spPr>
            <a:xfrm>
              <a:off x="589525" y="1683812"/>
              <a:ext cx="2932092" cy="2211125"/>
            </a:xfrm>
            <a:prstGeom prst="rect">
              <a:avLst/>
            </a:prstGeom>
            <a:noFill/>
            <a:ln>
              <a:noFill/>
            </a:ln>
            <a:effectLst>
              <a:outerShdw blurRad="414847" rotWithShape="0" algn="bl" dir="5400000" dist="64532">
                <a:srgbClr val="000000">
                  <a:alpha val="56000"/>
                </a:srgbClr>
              </a:outerShdw>
            </a:effectLst>
          </p:spPr>
        </p:pic>
      </p:grpSp>
      <p:cxnSp>
        <p:nvCxnSpPr>
          <p:cNvPr id="78" name="Google Shape;78;g3b7c7acaf23_0_3"/>
          <p:cNvCxnSpPr/>
          <p:nvPr/>
        </p:nvCxnSpPr>
        <p:spPr>
          <a:xfrm>
            <a:off x="4278575" y="3694000"/>
            <a:ext cx="4150200" cy="7500"/>
          </a:xfrm>
          <a:prstGeom prst="straightConnector1">
            <a:avLst/>
          </a:prstGeom>
          <a:noFill/>
          <a:ln cap="flat" cmpd="sng" w="9525">
            <a:solidFill>
              <a:srgbClr val="7CBD42"/>
            </a:solidFill>
            <a:prstDash val="solid"/>
            <a:round/>
            <a:headEnd len="med" w="med" type="none"/>
            <a:tailEnd len="med" w="med" type="none"/>
          </a:ln>
        </p:spPr>
      </p:cxnSp>
      <p:cxnSp>
        <p:nvCxnSpPr>
          <p:cNvPr id="79" name="Google Shape;79;g3b7c7acaf23_0_3"/>
          <p:cNvCxnSpPr/>
          <p:nvPr/>
        </p:nvCxnSpPr>
        <p:spPr>
          <a:xfrm>
            <a:off x="4316350" y="4210050"/>
            <a:ext cx="4150200" cy="7500"/>
          </a:xfrm>
          <a:prstGeom prst="straightConnector1">
            <a:avLst/>
          </a:prstGeom>
          <a:noFill/>
          <a:ln cap="flat" cmpd="sng" w="9525">
            <a:solidFill>
              <a:srgbClr val="7CBD42"/>
            </a:solidFill>
            <a:prstDash val="solid"/>
            <a:round/>
            <a:headEnd len="med" w="med" type="none"/>
            <a:tailEnd len="med" w="med" type="none"/>
          </a:ln>
        </p:spPr>
      </p:cxn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 name="Shape 140"/>
        <p:cNvGrpSpPr/>
        <p:nvPr/>
      </p:nvGrpSpPr>
      <p:grpSpPr>
        <a:xfrm>
          <a:off x="0" y="0"/>
          <a:ext cx="0" cy="0"/>
          <a:chOff x="0" y="0"/>
          <a:chExt cx="0" cy="0"/>
        </a:xfrm>
      </p:grpSpPr>
      <p:sp>
        <p:nvSpPr>
          <p:cNvPr id="141" name="Google Shape;141;p11"/>
          <p:cNvSpPr txBox="1"/>
          <p:nvPr>
            <p:ph type="title"/>
          </p:nvPr>
        </p:nvSpPr>
        <p:spPr>
          <a:xfrm>
            <a:off x="311700" y="343911"/>
            <a:ext cx="8520600" cy="57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Clr>
                <a:srgbClr val="262626"/>
              </a:buClr>
              <a:buSzPts val="2800"/>
              <a:buFont typeface="Roboto"/>
              <a:buNone/>
            </a:pPr>
            <a:r>
              <a:rPr lang="en" sz="4046"/>
              <a:t>The</a:t>
            </a:r>
            <a:r>
              <a:rPr lang="en" sz="3740"/>
              <a:t> Great Rewiring (2010s)</a:t>
            </a:r>
            <a:endParaRPr sz="3740"/>
          </a:p>
        </p:txBody>
      </p:sp>
      <p:sp>
        <p:nvSpPr>
          <p:cNvPr id="142" name="Google Shape;142;p11"/>
          <p:cNvSpPr txBox="1"/>
          <p:nvPr>
            <p:ph idx="1" type="body"/>
          </p:nvPr>
        </p:nvSpPr>
        <p:spPr>
          <a:xfrm>
            <a:off x="1483272" y="1103038"/>
            <a:ext cx="6026400" cy="12399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600"/>
              <a:buNone/>
            </a:pPr>
            <a:r>
              <a:rPr lang="en" sz="2100">
                <a:solidFill>
                  <a:srgbClr val="035595"/>
                </a:solidFill>
                <a:latin typeface="PT Sans Narrow"/>
                <a:ea typeface="PT Sans Narrow"/>
                <a:cs typeface="PT Sans Narrow"/>
                <a:sym typeface="PT Sans Narrow"/>
              </a:rPr>
              <a:t>Phones transformed from TOOLS → PLATFORMS</a:t>
            </a:r>
            <a:endParaRPr sz="2100">
              <a:solidFill>
                <a:srgbClr val="035595"/>
              </a:solidFill>
              <a:latin typeface="PT Sans Narrow"/>
              <a:ea typeface="PT Sans Narrow"/>
              <a:cs typeface="PT Sans Narrow"/>
              <a:sym typeface="PT Sans Narrow"/>
            </a:endParaRPr>
          </a:p>
          <a:p>
            <a:pPr indent="-355600" lvl="1" marL="914400" rtl="0" algn="l">
              <a:lnSpc>
                <a:spcPct val="100000"/>
              </a:lnSpc>
              <a:spcBef>
                <a:spcPts val="0"/>
              </a:spcBef>
              <a:spcAft>
                <a:spcPts val="0"/>
              </a:spcAft>
              <a:buClr>
                <a:srgbClr val="035595"/>
              </a:buClr>
              <a:buSzPts val="2000"/>
              <a:buFont typeface="PT Sans Narrow"/>
              <a:buChar char="•"/>
            </a:pPr>
            <a:r>
              <a:rPr lang="en" sz="2100">
                <a:solidFill>
                  <a:srgbClr val="035595"/>
                </a:solidFill>
                <a:latin typeface="PT Sans Narrow"/>
                <a:ea typeface="PT Sans Narrow"/>
                <a:cs typeface="PT Sans Narrow"/>
                <a:sym typeface="PT Sans Narrow"/>
              </a:rPr>
              <a:t>Front-facing cameras</a:t>
            </a:r>
            <a:endParaRPr sz="2100">
              <a:solidFill>
                <a:srgbClr val="035595"/>
              </a:solidFill>
              <a:latin typeface="PT Sans Narrow"/>
              <a:ea typeface="PT Sans Narrow"/>
              <a:cs typeface="PT Sans Narrow"/>
              <a:sym typeface="PT Sans Narrow"/>
            </a:endParaRPr>
          </a:p>
          <a:p>
            <a:pPr indent="-355600" lvl="1" marL="914400" rtl="0" algn="l">
              <a:lnSpc>
                <a:spcPct val="100000"/>
              </a:lnSpc>
              <a:spcBef>
                <a:spcPts val="0"/>
              </a:spcBef>
              <a:spcAft>
                <a:spcPts val="0"/>
              </a:spcAft>
              <a:buClr>
                <a:srgbClr val="035595"/>
              </a:buClr>
              <a:buSzPts val="2000"/>
              <a:buFont typeface="PT Sans Narrow"/>
              <a:buChar char="•"/>
            </a:pPr>
            <a:r>
              <a:rPr lang="en" sz="2100">
                <a:solidFill>
                  <a:srgbClr val="035595"/>
                </a:solidFill>
                <a:latin typeface="PT Sans Narrow"/>
                <a:ea typeface="PT Sans Narrow"/>
                <a:cs typeface="PT Sans Narrow"/>
                <a:sym typeface="PT Sans Narrow"/>
              </a:rPr>
              <a:t>Rapidly advancing high speed internet</a:t>
            </a:r>
            <a:endParaRPr sz="2100">
              <a:solidFill>
                <a:srgbClr val="035595"/>
              </a:solidFill>
              <a:latin typeface="PT Sans Narrow"/>
              <a:ea typeface="PT Sans Narrow"/>
              <a:cs typeface="PT Sans Narrow"/>
              <a:sym typeface="PT Sans Narrow"/>
            </a:endParaRPr>
          </a:p>
          <a:p>
            <a:pPr indent="-355600" lvl="1" marL="914400" rtl="0" algn="l">
              <a:lnSpc>
                <a:spcPct val="100000"/>
              </a:lnSpc>
              <a:spcBef>
                <a:spcPts val="0"/>
              </a:spcBef>
              <a:spcAft>
                <a:spcPts val="0"/>
              </a:spcAft>
              <a:buClr>
                <a:srgbClr val="035595"/>
              </a:buClr>
              <a:buSzPts val="2000"/>
              <a:buFont typeface="PT Sans Narrow"/>
              <a:buChar char="•"/>
            </a:pPr>
            <a:r>
              <a:rPr lang="en" sz="2100">
                <a:solidFill>
                  <a:srgbClr val="035595"/>
                </a:solidFill>
                <a:latin typeface="PT Sans Narrow"/>
                <a:ea typeface="PT Sans Narrow"/>
                <a:cs typeface="PT Sans Narrow"/>
                <a:sym typeface="PT Sans Narrow"/>
              </a:rPr>
              <a:t>Social networks changing to social platforms</a:t>
            </a:r>
            <a:endParaRPr sz="1800">
              <a:latin typeface="PT Sans Narrow"/>
              <a:ea typeface="PT Sans Narrow"/>
              <a:cs typeface="PT Sans Narrow"/>
              <a:sym typeface="PT Sans Narrow"/>
            </a:endParaRPr>
          </a:p>
          <a:p>
            <a:pPr indent="0" lvl="1" marL="584200" rtl="0" algn="l">
              <a:lnSpc>
                <a:spcPct val="100000"/>
              </a:lnSpc>
              <a:spcBef>
                <a:spcPts val="0"/>
              </a:spcBef>
              <a:spcAft>
                <a:spcPts val="0"/>
              </a:spcAft>
              <a:buClr>
                <a:schemeClr val="dk1"/>
              </a:buClr>
              <a:buSzPts val="1600"/>
              <a:buNone/>
            </a:pPr>
            <a:r>
              <a:t/>
            </a:r>
            <a:endParaRPr>
              <a:solidFill>
                <a:schemeClr val="dk1"/>
              </a:solidFill>
              <a:latin typeface="Roboto"/>
              <a:ea typeface="Roboto"/>
              <a:cs typeface="Roboto"/>
              <a:sym typeface="Roboto"/>
            </a:endParaRPr>
          </a:p>
          <a:p>
            <a:pPr indent="0" lvl="0" marL="0" rtl="0" algn="l">
              <a:lnSpc>
                <a:spcPct val="100000"/>
              </a:lnSpc>
              <a:spcBef>
                <a:spcPts val="0"/>
              </a:spcBef>
              <a:spcAft>
                <a:spcPts val="1200"/>
              </a:spcAft>
              <a:buSzPts val="1800"/>
              <a:buNone/>
            </a:pPr>
            <a:r>
              <a:t/>
            </a:r>
            <a:endParaRPr/>
          </a:p>
        </p:txBody>
      </p:sp>
      <p:pic>
        <p:nvPicPr>
          <p:cNvPr id="143" name="Google Shape;143;p11"/>
          <p:cNvPicPr preferRelativeResize="0"/>
          <p:nvPr/>
        </p:nvPicPr>
        <p:blipFill rotWithShape="1">
          <a:blip r:embed="rId3">
            <a:alphaModFix/>
          </a:blip>
          <a:srcRect b="0" l="0" r="0" t="0"/>
          <a:stretch/>
        </p:blipFill>
        <p:spPr>
          <a:xfrm>
            <a:off x="1699412" y="2571750"/>
            <a:ext cx="5337275" cy="2338600"/>
          </a:xfrm>
          <a:prstGeom prst="rect">
            <a:avLst/>
          </a:prstGeom>
          <a:noFill/>
          <a:ln cap="flat" cmpd="sng" w="19050">
            <a:solidFill>
              <a:schemeClr val="dk2"/>
            </a:solidFill>
            <a:prstDash val="solid"/>
            <a:round/>
            <a:headEnd len="sm" w="sm" type="none"/>
            <a:tailEnd len="sm" w="sm" type="none"/>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 name="Shape 147"/>
        <p:cNvGrpSpPr/>
        <p:nvPr/>
      </p:nvGrpSpPr>
      <p:grpSpPr>
        <a:xfrm>
          <a:off x="0" y="0"/>
          <a:ext cx="0" cy="0"/>
          <a:chOff x="0" y="0"/>
          <a:chExt cx="0" cy="0"/>
        </a:xfrm>
      </p:grpSpPr>
      <p:grpSp>
        <p:nvGrpSpPr>
          <p:cNvPr id="148" name="Google Shape;148;g3c616fe259f_0_546"/>
          <p:cNvGrpSpPr/>
          <p:nvPr/>
        </p:nvGrpSpPr>
        <p:grpSpPr>
          <a:xfrm>
            <a:off x="175910" y="1286500"/>
            <a:ext cx="1683000" cy="2290825"/>
            <a:chOff x="2765510" y="1297175"/>
            <a:chExt cx="1683000" cy="2290825"/>
          </a:xfrm>
        </p:grpSpPr>
        <p:sp>
          <p:nvSpPr>
            <p:cNvPr id="149" name="Google Shape;149;g3c616fe259f_0_546"/>
            <p:cNvSpPr/>
            <p:nvPr/>
          </p:nvSpPr>
          <p:spPr>
            <a:xfrm>
              <a:off x="3485725" y="3079475"/>
              <a:ext cx="692700" cy="133500"/>
            </a:xfrm>
            <a:prstGeom prst="rect">
              <a:avLst/>
            </a:prstGeom>
            <a:solidFill>
              <a:srgbClr val="0E945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g3c616fe259f_0_546"/>
            <p:cNvSpPr txBox="1"/>
            <p:nvPr/>
          </p:nvSpPr>
          <p:spPr>
            <a:xfrm>
              <a:off x="3154233" y="3216600"/>
              <a:ext cx="692700" cy="371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en" sz="1500">
                  <a:latin typeface="Roboto"/>
                  <a:ea typeface="Roboto"/>
                  <a:cs typeface="Roboto"/>
                  <a:sym typeface="Roboto"/>
                </a:rPr>
                <a:t>2008</a:t>
              </a:r>
              <a:endParaRPr b="1" sz="1500">
                <a:latin typeface="Roboto"/>
                <a:ea typeface="Roboto"/>
                <a:cs typeface="Roboto"/>
                <a:sym typeface="Roboto"/>
              </a:endParaRPr>
            </a:p>
          </p:txBody>
        </p:sp>
        <p:sp>
          <p:nvSpPr>
            <p:cNvPr id="151" name="Google Shape;151;g3c616fe259f_0_546"/>
            <p:cNvSpPr txBox="1"/>
            <p:nvPr/>
          </p:nvSpPr>
          <p:spPr>
            <a:xfrm>
              <a:off x="2765510" y="1297175"/>
              <a:ext cx="1683000" cy="943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1600"/>
                </a:spcAft>
                <a:buNone/>
              </a:pPr>
              <a:r>
                <a:rPr b="1" lang="en" sz="1500">
                  <a:latin typeface="Roboto"/>
                  <a:ea typeface="Roboto"/>
                  <a:cs typeface="Roboto"/>
                  <a:sym typeface="Roboto"/>
                </a:rPr>
                <a:t>The Apple app store = 3000 apps</a:t>
              </a:r>
              <a:endParaRPr b="1" sz="1500">
                <a:latin typeface="Roboto"/>
                <a:ea typeface="Roboto"/>
                <a:cs typeface="Roboto"/>
                <a:sym typeface="Roboto"/>
              </a:endParaRPr>
            </a:p>
          </p:txBody>
        </p:sp>
        <p:cxnSp>
          <p:nvCxnSpPr>
            <p:cNvPr id="152" name="Google Shape;152;g3c616fe259f_0_546"/>
            <p:cNvCxnSpPr/>
            <p:nvPr/>
          </p:nvCxnSpPr>
          <p:spPr>
            <a:xfrm>
              <a:off x="3481200" y="2186925"/>
              <a:ext cx="600" cy="1035600"/>
            </a:xfrm>
            <a:prstGeom prst="straightConnector1">
              <a:avLst/>
            </a:prstGeom>
            <a:noFill/>
            <a:ln cap="flat" cmpd="sng" w="9525">
              <a:solidFill>
                <a:srgbClr val="000000"/>
              </a:solidFill>
              <a:prstDash val="solid"/>
              <a:round/>
              <a:headEnd len="sm" w="sm" type="none"/>
              <a:tailEnd len="sm" w="sm" type="none"/>
            </a:ln>
          </p:spPr>
        </p:cxnSp>
      </p:grpSp>
      <p:grpSp>
        <p:nvGrpSpPr>
          <p:cNvPr id="153" name="Google Shape;153;g3c616fe259f_0_546"/>
          <p:cNvGrpSpPr/>
          <p:nvPr/>
        </p:nvGrpSpPr>
        <p:grpSpPr>
          <a:xfrm>
            <a:off x="757426" y="2702596"/>
            <a:ext cx="2126210" cy="2539131"/>
            <a:chOff x="1359601" y="2702596"/>
            <a:chExt cx="2126210" cy="2539131"/>
          </a:xfrm>
        </p:grpSpPr>
        <p:sp>
          <p:nvSpPr>
            <p:cNvPr id="154" name="Google Shape;154;g3c616fe259f_0_546"/>
            <p:cNvSpPr/>
            <p:nvPr/>
          </p:nvSpPr>
          <p:spPr>
            <a:xfrm>
              <a:off x="2191011" y="3079475"/>
              <a:ext cx="1294800" cy="133500"/>
            </a:xfrm>
            <a:prstGeom prst="rect">
              <a:avLst/>
            </a:prstGeom>
            <a:solidFill>
              <a:srgbClr val="08563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g3c616fe259f_0_546"/>
            <p:cNvSpPr txBox="1"/>
            <p:nvPr/>
          </p:nvSpPr>
          <p:spPr>
            <a:xfrm>
              <a:off x="1828196" y="2702596"/>
              <a:ext cx="745800" cy="371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en" sz="1500">
                  <a:latin typeface="Roboto"/>
                  <a:ea typeface="Roboto"/>
                  <a:cs typeface="Roboto"/>
                  <a:sym typeface="Roboto"/>
                </a:rPr>
                <a:t>2009</a:t>
              </a:r>
              <a:endParaRPr b="1" sz="1500">
                <a:latin typeface="Roboto"/>
                <a:ea typeface="Roboto"/>
                <a:cs typeface="Roboto"/>
                <a:sym typeface="Roboto"/>
              </a:endParaRPr>
            </a:p>
          </p:txBody>
        </p:sp>
        <p:sp>
          <p:nvSpPr>
            <p:cNvPr id="156" name="Google Shape;156;g3c616fe259f_0_546"/>
            <p:cNvSpPr txBox="1"/>
            <p:nvPr/>
          </p:nvSpPr>
          <p:spPr>
            <a:xfrm>
              <a:off x="1359601" y="4297927"/>
              <a:ext cx="1683000" cy="943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1600"/>
                </a:spcAft>
                <a:buNone/>
              </a:pPr>
              <a:r>
                <a:rPr b="1" lang="en" sz="1500">
                  <a:latin typeface="Roboto"/>
                  <a:ea typeface="Roboto"/>
                  <a:cs typeface="Roboto"/>
                  <a:sym typeface="Roboto"/>
                </a:rPr>
                <a:t>Facebook introduces the “like” button</a:t>
              </a:r>
              <a:endParaRPr b="1" sz="1500">
                <a:latin typeface="Roboto"/>
                <a:ea typeface="Roboto"/>
                <a:cs typeface="Roboto"/>
                <a:sym typeface="Roboto"/>
              </a:endParaRPr>
            </a:p>
          </p:txBody>
        </p:sp>
        <p:cxnSp>
          <p:nvCxnSpPr>
            <p:cNvPr id="157" name="Google Shape;157;g3c616fe259f_0_546"/>
            <p:cNvCxnSpPr/>
            <p:nvPr/>
          </p:nvCxnSpPr>
          <p:spPr>
            <a:xfrm rot="10800000">
              <a:off x="2194650" y="3218450"/>
              <a:ext cx="12900" cy="1074000"/>
            </a:xfrm>
            <a:prstGeom prst="straightConnector1">
              <a:avLst/>
            </a:prstGeom>
            <a:noFill/>
            <a:ln cap="flat" cmpd="sng" w="9525">
              <a:solidFill>
                <a:srgbClr val="000000"/>
              </a:solidFill>
              <a:prstDash val="solid"/>
              <a:round/>
              <a:headEnd len="sm" w="sm" type="none"/>
              <a:tailEnd len="sm" w="sm" type="none"/>
            </a:ln>
          </p:spPr>
        </p:cxnSp>
      </p:grpSp>
      <p:grpSp>
        <p:nvGrpSpPr>
          <p:cNvPr id="158" name="Google Shape;158;g3c616fe259f_0_546"/>
          <p:cNvGrpSpPr/>
          <p:nvPr/>
        </p:nvGrpSpPr>
        <p:grpSpPr>
          <a:xfrm>
            <a:off x="3497901" y="1361900"/>
            <a:ext cx="1660953" cy="2419704"/>
            <a:chOff x="5997250" y="1631100"/>
            <a:chExt cx="1683000" cy="2419704"/>
          </a:xfrm>
        </p:grpSpPr>
        <p:sp>
          <p:nvSpPr>
            <p:cNvPr id="159" name="Google Shape;159;g3c616fe259f_0_546"/>
            <p:cNvSpPr/>
            <p:nvPr/>
          </p:nvSpPr>
          <p:spPr>
            <a:xfrm>
              <a:off x="6366714" y="3337400"/>
              <a:ext cx="1294800" cy="133500"/>
            </a:xfrm>
            <a:prstGeom prst="rect">
              <a:avLst/>
            </a:prstGeom>
            <a:solidFill>
              <a:srgbClr val="274E1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60" name="Google Shape;160;g3c616fe259f_0_546"/>
            <p:cNvCxnSpPr/>
            <p:nvPr/>
          </p:nvCxnSpPr>
          <p:spPr>
            <a:xfrm flipH="1">
              <a:off x="6377472" y="2545988"/>
              <a:ext cx="10800" cy="791400"/>
            </a:xfrm>
            <a:prstGeom prst="straightConnector1">
              <a:avLst/>
            </a:prstGeom>
            <a:noFill/>
            <a:ln cap="flat" cmpd="sng" w="9525">
              <a:solidFill>
                <a:srgbClr val="000000"/>
              </a:solidFill>
              <a:prstDash val="solid"/>
              <a:round/>
              <a:headEnd len="sm" w="sm" type="none"/>
              <a:tailEnd len="sm" w="sm" type="none"/>
            </a:ln>
          </p:spPr>
        </p:cxnSp>
        <p:sp>
          <p:nvSpPr>
            <p:cNvPr id="161" name="Google Shape;161;g3c616fe259f_0_546"/>
            <p:cNvSpPr txBox="1"/>
            <p:nvPr/>
          </p:nvSpPr>
          <p:spPr>
            <a:xfrm>
              <a:off x="6009978" y="3405504"/>
              <a:ext cx="745800" cy="6453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en" sz="1500">
                  <a:latin typeface="Roboto"/>
                  <a:ea typeface="Roboto"/>
                  <a:cs typeface="Roboto"/>
                  <a:sym typeface="Roboto"/>
                </a:rPr>
                <a:t>2013</a:t>
              </a:r>
              <a:endParaRPr b="1" sz="1500">
                <a:latin typeface="Roboto"/>
                <a:ea typeface="Roboto"/>
                <a:cs typeface="Roboto"/>
                <a:sym typeface="Roboto"/>
              </a:endParaRPr>
            </a:p>
          </p:txBody>
        </p:sp>
        <p:sp>
          <p:nvSpPr>
            <p:cNvPr id="162" name="Google Shape;162;g3c616fe259f_0_546"/>
            <p:cNvSpPr txBox="1"/>
            <p:nvPr/>
          </p:nvSpPr>
          <p:spPr>
            <a:xfrm>
              <a:off x="5997250" y="1631100"/>
              <a:ext cx="1683000" cy="943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500">
                  <a:latin typeface="Roboto"/>
                  <a:ea typeface="Roboto"/>
                  <a:cs typeface="Roboto"/>
                  <a:sym typeface="Roboto"/>
                </a:rPr>
                <a:t>The Apple app store = 1 million apps</a:t>
              </a:r>
              <a:endParaRPr b="1" sz="1500">
                <a:latin typeface="Roboto"/>
                <a:ea typeface="Roboto"/>
                <a:cs typeface="Roboto"/>
                <a:sym typeface="Roboto"/>
              </a:endParaRPr>
            </a:p>
          </p:txBody>
        </p:sp>
      </p:grpSp>
      <p:grpSp>
        <p:nvGrpSpPr>
          <p:cNvPr id="163" name="Google Shape;163;g3c616fe259f_0_546"/>
          <p:cNvGrpSpPr/>
          <p:nvPr/>
        </p:nvGrpSpPr>
        <p:grpSpPr>
          <a:xfrm>
            <a:off x="6626911" y="2724647"/>
            <a:ext cx="1830434" cy="2193543"/>
            <a:chOff x="6535403" y="2724646"/>
            <a:chExt cx="2047236" cy="2193543"/>
          </a:xfrm>
        </p:grpSpPr>
        <p:sp>
          <p:nvSpPr>
            <p:cNvPr id="164" name="Google Shape;164;g3c616fe259f_0_546"/>
            <p:cNvSpPr/>
            <p:nvPr/>
          </p:nvSpPr>
          <p:spPr>
            <a:xfrm>
              <a:off x="7378139" y="3069250"/>
              <a:ext cx="1204500" cy="133500"/>
            </a:xfrm>
            <a:prstGeom prst="rect">
              <a:avLst/>
            </a:prstGeom>
            <a:solidFill>
              <a:srgbClr val="08563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 name="Google Shape;165;g3c616fe259f_0_546"/>
            <p:cNvSpPr txBox="1"/>
            <p:nvPr/>
          </p:nvSpPr>
          <p:spPr>
            <a:xfrm>
              <a:off x="7003996" y="2724646"/>
              <a:ext cx="745800" cy="371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en" sz="1500">
                  <a:latin typeface="Roboto"/>
                  <a:ea typeface="Roboto"/>
                  <a:cs typeface="Roboto"/>
                  <a:sym typeface="Roboto"/>
                </a:rPr>
                <a:t>2026</a:t>
              </a:r>
              <a:endParaRPr b="1" sz="1500">
                <a:latin typeface="Roboto"/>
                <a:ea typeface="Roboto"/>
                <a:cs typeface="Roboto"/>
                <a:sym typeface="Roboto"/>
              </a:endParaRPr>
            </a:p>
          </p:txBody>
        </p:sp>
        <p:sp>
          <p:nvSpPr>
            <p:cNvPr id="166" name="Google Shape;166;g3c616fe259f_0_546"/>
            <p:cNvSpPr txBox="1"/>
            <p:nvPr/>
          </p:nvSpPr>
          <p:spPr>
            <a:xfrm>
              <a:off x="6535403" y="3974390"/>
              <a:ext cx="1683000" cy="943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1600"/>
                </a:spcAft>
                <a:buNone/>
              </a:pPr>
              <a:r>
                <a:rPr b="1" lang="en" sz="1500">
                  <a:latin typeface="Roboto"/>
                  <a:ea typeface="Roboto"/>
                  <a:cs typeface="Roboto"/>
                  <a:sym typeface="Roboto"/>
                </a:rPr>
                <a:t>The Apple App store  = 2 million apps</a:t>
              </a:r>
              <a:endParaRPr b="1" sz="1500">
                <a:latin typeface="Roboto"/>
                <a:ea typeface="Roboto"/>
                <a:cs typeface="Roboto"/>
                <a:sym typeface="Roboto"/>
              </a:endParaRPr>
            </a:p>
          </p:txBody>
        </p:sp>
      </p:grpSp>
      <p:sp>
        <p:nvSpPr>
          <p:cNvPr id="167" name="Google Shape;167;g3c616fe259f_0_546"/>
          <p:cNvSpPr/>
          <p:nvPr/>
        </p:nvSpPr>
        <p:spPr>
          <a:xfrm>
            <a:off x="175900" y="1270850"/>
            <a:ext cx="1432025" cy="905400"/>
          </a:xfrm>
          <a:prstGeom prst="flowChartProcess">
            <a:avLst/>
          </a:prstGeom>
          <a:noFill/>
          <a:ln cap="flat" cmpd="sng" w="2857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168" name="Google Shape;168;g3c616fe259f_0_546"/>
          <p:cNvSpPr/>
          <p:nvPr/>
        </p:nvSpPr>
        <p:spPr>
          <a:xfrm>
            <a:off x="6666938" y="3970075"/>
            <a:ext cx="1432025" cy="952425"/>
          </a:xfrm>
          <a:prstGeom prst="flowChartProcess">
            <a:avLst/>
          </a:prstGeom>
          <a:noFill/>
          <a:ln cap="flat" cmpd="sng" w="2857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169" name="Google Shape;169;g3c616fe259f_0_546"/>
          <p:cNvSpPr/>
          <p:nvPr/>
        </p:nvSpPr>
        <p:spPr>
          <a:xfrm>
            <a:off x="3444000" y="1352075"/>
            <a:ext cx="1660950" cy="834000"/>
          </a:xfrm>
          <a:prstGeom prst="flowChartProcess">
            <a:avLst/>
          </a:prstGeom>
          <a:noFill/>
          <a:ln cap="flat" cmpd="sng" w="2857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grpSp>
        <p:nvGrpSpPr>
          <p:cNvPr id="170" name="Google Shape;170;g3c616fe259f_0_546"/>
          <p:cNvGrpSpPr/>
          <p:nvPr/>
        </p:nvGrpSpPr>
        <p:grpSpPr>
          <a:xfrm>
            <a:off x="2070598" y="265588"/>
            <a:ext cx="1791926" cy="3268962"/>
            <a:chOff x="2724123" y="319038"/>
            <a:chExt cx="1791926" cy="3268962"/>
          </a:xfrm>
        </p:grpSpPr>
        <p:sp>
          <p:nvSpPr>
            <p:cNvPr id="171" name="Google Shape;171;g3c616fe259f_0_546"/>
            <p:cNvSpPr/>
            <p:nvPr/>
          </p:nvSpPr>
          <p:spPr>
            <a:xfrm>
              <a:off x="3492748" y="3130875"/>
              <a:ext cx="1023300" cy="133500"/>
            </a:xfrm>
            <a:prstGeom prst="rect">
              <a:avLst/>
            </a:prstGeom>
            <a:solidFill>
              <a:srgbClr val="0E945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g3c616fe259f_0_546"/>
            <p:cNvSpPr txBox="1"/>
            <p:nvPr/>
          </p:nvSpPr>
          <p:spPr>
            <a:xfrm>
              <a:off x="3154233" y="3216600"/>
              <a:ext cx="692700" cy="371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en" sz="1500">
                  <a:latin typeface="Roboto"/>
                  <a:ea typeface="Roboto"/>
                  <a:cs typeface="Roboto"/>
                  <a:sym typeface="Roboto"/>
                </a:rPr>
                <a:t>2011</a:t>
              </a:r>
              <a:endParaRPr b="1" sz="1500">
                <a:latin typeface="Roboto"/>
                <a:ea typeface="Roboto"/>
                <a:cs typeface="Roboto"/>
                <a:sym typeface="Roboto"/>
              </a:endParaRPr>
            </a:p>
          </p:txBody>
        </p:sp>
        <p:sp>
          <p:nvSpPr>
            <p:cNvPr id="173" name="Google Shape;173;g3c616fe259f_0_546"/>
            <p:cNvSpPr txBox="1"/>
            <p:nvPr/>
          </p:nvSpPr>
          <p:spPr>
            <a:xfrm>
              <a:off x="2724123" y="319038"/>
              <a:ext cx="1683000" cy="943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1600"/>
                </a:spcAft>
                <a:buNone/>
              </a:pPr>
              <a:r>
                <a:rPr b="1" lang="en" sz="1500">
                  <a:latin typeface="Roboto"/>
                  <a:ea typeface="Roboto"/>
                  <a:cs typeface="Roboto"/>
                  <a:sym typeface="Roboto"/>
                </a:rPr>
                <a:t>Facebook buys Instagram = 10 million followers</a:t>
              </a:r>
              <a:endParaRPr b="1" sz="1500">
                <a:latin typeface="Roboto"/>
                <a:ea typeface="Roboto"/>
                <a:cs typeface="Roboto"/>
                <a:sym typeface="Roboto"/>
              </a:endParaRPr>
            </a:p>
          </p:txBody>
        </p:sp>
        <p:cxnSp>
          <p:nvCxnSpPr>
            <p:cNvPr id="174" name="Google Shape;174;g3c616fe259f_0_546"/>
            <p:cNvCxnSpPr/>
            <p:nvPr/>
          </p:nvCxnSpPr>
          <p:spPr>
            <a:xfrm>
              <a:off x="3488838" y="1348563"/>
              <a:ext cx="3900" cy="1782300"/>
            </a:xfrm>
            <a:prstGeom prst="straightConnector1">
              <a:avLst/>
            </a:prstGeom>
            <a:noFill/>
            <a:ln cap="flat" cmpd="sng" w="9525">
              <a:solidFill>
                <a:srgbClr val="000000"/>
              </a:solidFill>
              <a:prstDash val="solid"/>
              <a:round/>
              <a:headEnd len="sm" w="sm" type="none"/>
              <a:tailEnd len="sm" w="sm" type="none"/>
            </a:ln>
          </p:spPr>
        </p:cxnSp>
      </p:grpSp>
      <p:sp>
        <p:nvSpPr>
          <p:cNvPr id="175" name="Google Shape;175;g3c616fe259f_0_546"/>
          <p:cNvSpPr/>
          <p:nvPr/>
        </p:nvSpPr>
        <p:spPr>
          <a:xfrm>
            <a:off x="1984200" y="239651"/>
            <a:ext cx="1684800" cy="905400"/>
          </a:xfrm>
          <a:prstGeom prst="flowChartProcess">
            <a:avLst/>
          </a:prstGeom>
          <a:noFill/>
          <a:ln cap="flat" cmpd="sng" w="28575">
            <a:solidFill>
              <a:srgbClr val="07376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176" name="Google Shape;176;g3c616fe259f_0_546"/>
          <p:cNvSpPr/>
          <p:nvPr/>
        </p:nvSpPr>
        <p:spPr>
          <a:xfrm>
            <a:off x="916225" y="4329150"/>
            <a:ext cx="1432025" cy="814350"/>
          </a:xfrm>
          <a:prstGeom prst="flowChartProcess">
            <a:avLst/>
          </a:prstGeom>
          <a:noFill/>
          <a:ln cap="flat" cmpd="sng" w="28575">
            <a:solidFill>
              <a:srgbClr val="1C458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cxnSp>
        <p:nvCxnSpPr>
          <p:cNvPr id="177" name="Google Shape;177;g3c616fe259f_0_546"/>
          <p:cNvCxnSpPr>
            <a:endCxn id="178" idx="0"/>
          </p:cNvCxnSpPr>
          <p:nvPr/>
        </p:nvCxnSpPr>
        <p:spPr>
          <a:xfrm flipH="1">
            <a:off x="3365050" y="3202738"/>
            <a:ext cx="5100" cy="905400"/>
          </a:xfrm>
          <a:prstGeom prst="straightConnector1">
            <a:avLst/>
          </a:prstGeom>
          <a:noFill/>
          <a:ln cap="flat" cmpd="sng" w="9525">
            <a:solidFill>
              <a:srgbClr val="000000"/>
            </a:solidFill>
            <a:prstDash val="solid"/>
            <a:round/>
            <a:headEnd len="sm" w="sm" type="none"/>
            <a:tailEnd len="sm" w="sm" type="none"/>
          </a:ln>
        </p:spPr>
      </p:cxnSp>
      <p:sp>
        <p:nvSpPr>
          <p:cNvPr id="179" name="Google Shape;179;g3c616fe259f_0_546"/>
          <p:cNvSpPr txBox="1"/>
          <p:nvPr/>
        </p:nvSpPr>
        <p:spPr>
          <a:xfrm>
            <a:off x="2767600" y="2702600"/>
            <a:ext cx="1194900" cy="4155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1600"/>
              </a:spcAft>
              <a:buNone/>
            </a:pPr>
            <a:r>
              <a:rPr b="1" lang="en" sz="1500">
                <a:latin typeface="Roboto"/>
                <a:ea typeface="Roboto"/>
                <a:cs typeface="Roboto"/>
                <a:sym typeface="Roboto"/>
              </a:rPr>
              <a:t>2012</a:t>
            </a:r>
            <a:endParaRPr b="1" sz="1500">
              <a:latin typeface="Roboto"/>
              <a:ea typeface="Roboto"/>
              <a:cs typeface="Roboto"/>
              <a:sym typeface="Roboto"/>
            </a:endParaRPr>
          </a:p>
        </p:txBody>
      </p:sp>
      <p:sp>
        <p:nvSpPr>
          <p:cNvPr id="178" name="Google Shape;178;g3c616fe259f_0_546"/>
          <p:cNvSpPr/>
          <p:nvPr/>
        </p:nvSpPr>
        <p:spPr>
          <a:xfrm>
            <a:off x="2522650" y="4108138"/>
            <a:ext cx="1684800" cy="814350"/>
          </a:xfrm>
          <a:prstGeom prst="flowChartProcess">
            <a:avLst/>
          </a:prstGeom>
          <a:noFill/>
          <a:ln cap="flat" cmpd="sng" w="28575">
            <a:solidFill>
              <a:srgbClr val="07376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latin typeface="Open Sans"/>
                <a:ea typeface="Open Sans"/>
                <a:cs typeface="Open Sans"/>
                <a:sym typeface="Open Sans"/>
              </a:rPr>
              <a:t>Facebook  = 90 million followers</a:t>
            </a:r>
            <a:endParaRPr b="1">
              <a:latin typeface="Open Sans"/>
              <a:ea typeface="Open Sans"/>
              <a:cs typeface="Open Sans"/>
              <a:sym typeface="Open Sans"/>
            </a:endParaRPr>
          </a:p>
        </p:txBody>
      </p:sp>
      <p:sp>
        <p:nvSpPr>
          <p:cNvPr id="180" name="Google Shape;180;g3c616fe259f_0_546"/>
          <p:cNvSpPr/>
          <p:nvPr/>
        </p:nvSpPr>
        <p:spPr>
          <a:xfrm>
            <a:off x="5044603" y="3069250"/>
            <a:ext cx="2335800" cy="133500"/>
          </a:xfrm>
          <a:prstGeom prst="rect">
            <a:avLst/>
          </a:prstGeom>
          <a:solidFill>
            <a:srgbClr val="0E945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81" name="Google Shape;181;g3c616fe259f_0_546"/>
          <p:cNvCxnSpPr>
            <a:stCxn id="180" idx="3"/>
            <a:endCxn id="168" idx="0"/>
          </p:cNvCxnSpPr>
          <p:nvPr/>
        </p:nvCxnSpPr>
        <p:spPr>
          <a:xfrm>
            <a:off x="7380403" y="3136000"/>
            <a:ext cx="2400" cy="834000"/>
          </a:xfrm>
          <a:prstGeom prst="straightConnector1">
            <a:avLst/>
          </a:prstGeom>
          <a:noFill/>
          <a:ln cap="flat" cmpd="sng" w="9525">
            <a:solidFill>
              <a:srgbClr val="000000"/>
            </a:solidFill>
            <a:prstDash val="solid"/>
            <a:round/>
            <a:headEnd len="sm" w="sm" type="none"/>
            <a:tailEnd len="sm" w="sm" type="none"/>
          </a:ln>
        </p:spPr>
      </p:cxn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 name="Shape 185"/>
        <p:cNvGrpSpPr/>
        <p:nvPr/>
      </p:nvGrpSpPr>
      <p:grpSpPr>
        <a:xfrm>
          <a:off x="0" y="0"/>
          <a:ext cx="0" cy="0"/>
          <a:chOff x="0" y="0"/>
          <a:chExt cx="0" cy="0"/>
        </a:xfrm>
      </p:grpSpPr>
      <p:sp>
        <p:nvSpPr>
          <p:cNvPr id="186" name="Google Shape;186;p12"/>
          <p:cNvSpPr txBox="1"/>
          <p:nvPr>
            <p:ph type="title"/>
          </p:nvPr>
        </p:nvSpPr>
        <p:spPr>
          <a:xfrm>
            <a:off x="5192" y="388510"/>
            <a:ext cx="9133500" cy="57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Clr>
                <a:srgbClr val="262626"/>
              </a:buClr>
              <a:buSzPts val="2800"/>
              <a:buFont typeface="Roboto"/>
              <a:buNone/>
            </a:pPr>
            <a:r>
              <a:rPr lang="en" sz="3840"/>
              <a:t>Child</a:t>
            </a:r>
            <a:r>
              <a:rPr lang="en" sz="4326"/>
              <a:t>h</a:t>
            </a:r>
            <a:r>
              <a:rPr lang="en" sz="3840"/>
              <a:t>o</a:t>
            </a:r>
            <a:r>
              <a:rPr lang="en" sz="4146"/>
              <a:t>od</a:t>
            </a:r>
            <a:r>
              <a:rPr lang="en" sz="3840"/>
              <a:t>s: Play</a:t>
            </a:r>
            <a:r>
              <a:rPr lang="en" sz="3840"/>
              <a:t>-</a:t>
            </a:r>
            <a:r>
              <a:rPr lang="en" sz="3840"/>
              <a:t>Based vs. Phone</a:t>
            </a:r>
            <a:r>
              <a:rPr lang="en" sz="3840"/>
              <a:t>-</a:t>
            </a:r>
            <a:r>
              <a:rPr lang="en" sz="3840"/>
              <a:t>Based</a:t>
            </a:r>
            <a:endParaRPr sz="3840"/>
          </a:p>
        </p:txBody>
      </p:sp>
      <p:sp>
        <p:nvSpPr>
          <p:cNvPr id="187" name="Google Shape;187;p12"/>
          <p:cNvSpPr txBox="1"/>
          <p:nvPr/>
        </p:nvSpPr>
        <p:spPr>
          <a:xfrm>
            <a:off x="785500" y="1749085"/>
            <a:ext cx="3474300" cy="1581600"/>
          </a:xfrm>
          <a:prstGeom prst="rect">
            <a:avLst/>
          </a:prstGeom>
          <a:noFill/>
          <a:ln>
            <a:noFill/>
          </a:ln>
        </p:spPr>
        <p:txBody>
          <a:bodyPr anchorCtr="0" anchor="t" bIns="91425" lIns="91425" spcFirstLastPara="1" rIns="91425" wrap="square" tIns="91425">
            <a:noAutofit/>
          </a:bodyPr>
          <a:lstStyle/>
          <a:p>
            <a:pPr indent="-361950" lvl="0" marL="457200" marR="0" rtl="0" algn="l">
              <a:lnSpc>
                <a:spcPct val="100000"/>
              </a:lnSpc>
              <a:spcBef>
                <a:spcPts val="0"/>
              </a:spcBef>
              <a:spcAft>
                <a:spcPts val="0"/>
              </a:spcAft>
              <a:buClr>
                <a:srgbClr val="035595"/>
              </a:buClr>
              <a:buSzPts val="2100"/>
              <a:buChar char="•"/>
            </a:pPr>
            <a:r>
              <a:rPr b="1" i="0" lang="en" sz="1800" u="none" cap="none" strike="noStrike">
                <a:solidFill>
                  <a:srgbClr val="035595"/>
                </a:solidFill>
                <a:latin typeface="PT Sans Narrow"/>
                <a:ea typeface="PT Sans Narrow"/>
                <a:cs typeface="PT Sans Narrow"/>
                <a:sym typeface="PT Sans Narrow"/>
              </a:rPr>
              <a:t>Play-based </a:t>
            </a:r>
            <a:r>
              <a:rPr i="0" lang="en" sz="1800" u="none" cap="none" strike="noStrike">
                <a:solidFill>
                  <a:srgbClr val="035595"/>
                </a:solidFill>
                <a:latin typeface="PT Sans Narrow"/>
                <a:ea typeface="PT Sans Narrow"/>
                <a:cs typeface="PT Sans Narrow"/>
                <a:sym typeface="PT Sans Narrow"/>
              </a:rPr>
              <a:t>childhoods</a:t>
            </a:r>
            <a:endParaRPr i="0" sz="1800" u="none" cap="none" strike="noStrike">
              <a:solidFill>
                <a:srgbClr val="035595"/>
              </a:solidFill>
              <a:latin typeface="PT Sans Narrow"/>
              <a:ea typeface="PT Sans Narrow"/>
              <a:cs typeface="PT Sans Narrow"/>
              <a:sym typeface="PT Sans Narrow"/>
            </a:endParaRPr>
          </a:p>
          <a:p>
            <a:pPr indent="-361950" lvl="0" marL="457200" marR="0" rtl="0" algn="l">
              <a:lnSpc>
                <a:spcPct val="100000"/>
              </a:lnSpc>
              <a:spcBef>
                <a:spcPts val="0"/>
              </a:spcBef>
              <a:spcAft>
                <a:spcPts val="0"/>
              </a:spcAft>
              <a:buClr>
                <a:srgbClr val="035595"/>
              </a:buClr>
              <a:buSzPts val="2100"/>
              <a:buChar char="•"/>
            </a:pPr>
            <a:r>
              <a:rPr i="0" lang="en" sz="1800" u="none" cap="none" strike="noStrike">
                <a:solidFill>
                  <a:srgbClr val="035595"/>
                </a:solidFill>
                <a:latin typeface="PT Sans Narrow"/>
                <a:ea typeface="PT Sans Narrow"/>
                <a:cs typeface="PT Sans Narrow"/>
                <a:sym typeface="PT Sans Narrow"/>
              </a:rPr>
              <a:t>Start of </a:t>
            </a:r>
            <a:r>
              <a:rPr b="1" i="0" lang="en" sz="1800" u="none" cap="none" strike="noStrike">
                <a:solidFill>
                  <a:srgbClr val="035595"/>
                </a:solidFill>
                <a:latin typeface="PT Sans Narrow"/>
                <a:ea typeface="PT Sans Narrow"/>
                <a:cs typeface="PT Sans Narrow"/>
                <a:sym typeface="PT Sans Narrow"/>
              </a:rPr>
              <a:t>“Safetyism”</a:t>
            </a:r>
            <a:endParaRPr b="1" sz="1800">
              <a:solidFill>
                <a:srgbClr val="035595"/>
              </a:solidFill>
              <a:latin typeface="PT Sans Narrow"/>
              <a:ea typeface="PT Sans Narrow"/>
              <a:cs typeface="PT Sans Narrow"/>
              <a:sym typeface="PT Sans Narrow"/>
            </a:endParaRPr>
          </a:p>
          <a:p>
            <a:pPr indent="-361950" lvl="0" marL="457200" marR="0" rtl="0" algn="l">
              <a:lnSpc>
                <a:spcPct val="100000"/>
              </a:lnSpc>
              <a:spcBef>
                <a:spcPts val="0"/>
              </a:spcBef>
              <a:spcAft>
                <a:spcPts val="0"/>
              </a:spcAft>
              <a:buClr>
                <a:srgbClr val="035595"/>
              </a:buClr>
              <a:buSzPts val="2100"/>
              <a:buFont typeface="PT Sans Narrow"/>
              <a:buChar char="•"/>
            </a:pPr>
            <a:r>
              <a:rPr b="1" i="0" lang="en" sz="1800" u="none" cap="none" strike="noStrike">
                <a:solidFill>
                  <a:srgbClr val="035595"/>
                </a:solidFill>
                <a:latin typeface="PT Sans Narrow"/>
                <a:ea typeface="PT Sans Narrow"/>
                <a:cs typeface="PT Sans Narrow"/>
                <a:sym typeface="PT Sans Narrow"/>
              </a:rPr>
              <a:t>Discover mode</a:t>
            </a:r>
            <a:endParaRPr b="1" i="0" sz="1800" u="none" cap="none" strike="noStrike">
              <a:solidFill>
                <a:srgbClr val="035595"/>
              </a:solidFill>
              <a:latin typeface="PT Sans Narrow"/>
              <a:ea typeface="PT Sans Narrow"/>
              <a:cs typeface="PT Sans Narrow"/>
              <a:sym typeface="PT Sans Narrow"/>
            </a:endParaRPr>
          </a:p>
          <a:p>
            <a:pPr indent="-342900" lvl="0" marL="457200" marR="0" rtl="0" algn="l">
              <a:lnSpc>
                <a:spcPct val="100000"/>
              </a:lnSpc>
              <a:spcBef>
                <a:spcPts val="0"/>
              </a:spcBef>
              <a:spcAft>
                <a:spcPts val="0"/>
              </a:spcAft>
              <a:buClr>
                <a:srgbClr val="035595"/>
              </a:buClr>
              <a:buSzPts val="1800"/>
              <a:buChar char="•"/>
            </a:pPr>
            <a:r>
              <a:rPr i="0" lang="en" sz="1800" u="none" cap="none" strike="noStrike">
                <a:solidFill>
                  <a:srgbClr val="035595"/>
                </a:solidFill>
                <a:latin typeface="PT Sans Narrow"/>
                <a:ea typeface="PT Sans Narrow"/>
                <a:cs typeface="PT Sans Narrow"/>
                <a:sym typeface="PT Sans Narrow"/>
              </a:rPr>
              <a:t>Puberty </a:t>
            </a:r>
            <a:r>
              <a:rPr i="0" lang="en" sz="1800" u="sng" cap="none" strike="noStrike">
                <a:solidFill>
                  <a:srgbClr val="035595"/>
                </a:solidFill>
                <a:latin typeface="PT Sans Narrow"/>
                <a:ea typeface="PT Sans Narrow"/>
                <a:cs typeface="PT Sans Narrow"/>
                <a:sym typeface="PT Sans Narrow"/>
              </a:rPr>
              <a:t>WITHOUT</a:t>
            </a:r>
            <a:r>
              <a:rPr i="0" lang="en" sz="1800" u="none" cap="none" strike="noStrike">
                <a:solidFill>
                  <a:srgbClr val="035595"/>
                </a:solidFill>
                <a:latin typeface="PT Sans Narrow"/>
                <a:ea typeface="PT Sans Narrow"/>
                <a:cs typeface="PT Sans Narrow"/>
                <a:sym typeface="PT Sans Narrow"/>
              </a:rPr>
              <a:t> smartphone/social media </a:t>
            </a:r>
            <a:br>
              <a:rPr i="0" lang="en" sz="2100" u="none" cap="none" strike="noStrike">
                <a:solidFill>
                  <a:srgbClr val="035595"/>
                </a:solidFill>
                <a:latin typeface="PT Sans Narrow"/>
                <a:ea typeface="PT Sans Narrow"/>
                <a:cs typeface="PT Sans Narrow"/>
                <a:sym typeface="PT Sans Narrow"/>
              </a:rPr>
            </a:br>
            <a:endParaRPr i="0" sz="2100" u="none" cap="none" strike="noStrike">
              <a:solidFill>
                <a:srgbClr val="035595"/>
              </a:solidFill>
              <a:latin typeface="PT Sans Narrow"/>
              <a:ea typeface="PT Sans Narrow"/>
              <a:cs typeface="PT Sans Narrow"/>
              <a:sym typeface="PT Sans Narrow"/>
            </a:endParaRPr>
          </a:p>
        </p:txBody>
      </p:sp>
      <p:sp>
        <p:nvSpPr>
          <p:cNvPr id="188" name="Google Shape;188;p12"/>
          <p:cNvSpPr txBox="1"/>
          <p:nvPr/>
        </p:nvSpPr>
        <p:spPr>
          <a:xfrm>
            <a:off x="5160450" y="1072735"/>
            <a:ext cx="2670600" cy="2656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Garamond"/>
              <a:buNone/>
            </a:pPr>
            <a:r>
              <a:t/>
            </a:r>
            <a:endParaRPr i="0" sz="2100" u="none" cap="none" strike="noStrike">
              <a:solidFill>
                <a:srgbClr val="035595"/>
              </a:solidFill>
              <a:latin typeface="PT Sans Narrow"/>
              <a:ea typeface="PT Sans Narrow"/>
              <a:cs typeface="PT Sans Narrow"/>
              <a:sym typeface="PT Sans Narrow"/>
            </a:endParaRPr>
          </a:p>
        </p:txBody>
      </p:sp>
      <p:sp>
        <p:nvSpPr>
          <p:cNvPr id="189" name="Google Shape;189;p12"/>
          <p:cNvSpPr txBox="1"/>
          <p:nvPr/>
        </p:nvSpPr>
        <p:spPr>
          <a:xfrm>
            <a:off x="4902701" y="1720910"/>
            <a:ext cx="3911400" cy="1495800"/>
          </a:xfrm>
          <a:prstGeom prst="rect">
            <a:avLst/>
          </a:prstGeom>
          <a:noFill/>
          <a:ln>
            <a:noFill/>
          </a:ln>
        </p:spPr>
        <p:txBody>
          <a:bodyPr anchorCtr="0" anchor="t" bIns="91425" lIns="91425" spcFirstLastPara="1" rIns="91425" wrap="square" tIns="91425">
            <a:noAutofit/>
          </a:bodyPr>
          <a:lstStyle/>
          <a:p>
            <a:pPr indent="-361950" lvl="0" marL="457200" marR="0" rtl="0" algn="l">
              <a:lnSpc>
                <a:spcPct val="100000"/>
              </a:lnSpc>
              <a:spcBef>
                <a:spcPts val="0"/>
              </a:spcBef>
              <a:spcAft>
                <a:spcPts val="0"/>
              </a:spcAft>
              <a:buClr>
                <a:srgbClr val="035595"/>
              </a:buClr>
              <a:buSzPts val="2100"/>
              <a:buFont typeface="Arial"/>
              <a:buChar char="•"/>
            </a:pPr>
            <a:r>
              <a:rPr b="1" i="0" lang="en" sz="1800" u="none" cap="none" strike="noStrike">
                <a:solidFill>
                  <a:srgbClr val="035595"/>
                </a:solidFill>
                <a:latin typeface="PT Sans Narrow"/>
                <a:ea typeface="PT Sans Narrow"/>
                <a:cs typeface="PT Sans Narrow"/>
                <a:sym typeface="PT Sans Narrow"/>
              </a:rPr>
              <a:t>Phone-based </a:t>
            </a:r>
            <a:r>
              <a:rPr i="0" lang="en" sz="1800" u="none" cap="none" strike="noStrike">
                <a:solidFill>
                  <a:srgbClr val="035595"/>
                </a:solidFill>
                <a:latin typeface="PT Sans Narrow"/>
                <a:ea typeface="PT Sans Narrow"/>
                <a:cs typeface="PT Sans Narrow"/>
                <a:sym typeface="PT Sans Narrow"/>
              </a:rPr>
              <a:t>childhoods</a:t>
            </a:r>
            <a:endParaRPr i="0" sz="1800" u="none" cap="none" strike="noStrike">
              <a:solidFill>
                <a:srgbClr val="035595"/>
              </a:solidFill>
              <a:latin typeface="PT Sans Narrow"/>
              <a:ea typeface="PT Sans Narrow"/>
              <a:cs typeface="PT Sans Narrow"/>
              <a:sym typeface="PT Sans Narrow"/>
            </a:endParaRPr>
          </a:p>
          <a:p>
            <a:pPr indent="-361950" lvl="0" marL="457200" marR="0" rtl="0" algn="l">
              <a:lnSpc>
                <a:spcPct val="100000"/>
              </a:lnSpc>
              <a:spcBef>
                <a:spcPts val="0"/>
              </a:spcBef>
              <a:spcAft>
                <a:spcPts val="0"/>
              </a:spcAft>
              <a:buClr>
                <a:srgbClr val="035595"/>
              </a:buClr>
              <a:buSzPts val="2100"/>
              <a:buFont typeface="Arial"/>
              <a:buChar char="•"/>
            </a:pPr>
            <a:r>
              <a:rPr b="1" i="0" lang="en" sz="1800" u="none" cap="none" strike="noStrike">
                <a:solidFill>
                  <a:srgbClr val="035595"/>
                </a:solidFill>
                <a:latin typeface="PT Sans Narrow"/>
                <a:ea typeface="PT Sans Narrow"/>
                <a:cs typeface="PT Sans Narrow"/>
                <a:sym typeface="PT Sans Narrow"/>
              </a:rPr>
              <a:t>“Safetyism” </a:t>
            </a:r>
            <a:r>
              <a:rPr i="0" lang="en" sz="1800" u="none" cap="none" strike="noStrike">
                <a:solidFill>
                  <a:srgbClr val="035595"/>
                </a:solidFill>
                <a:latin typeface="PT Sans Narrow"/>
                <a:ea typeface="PT Sans Narrow"/>
                <a:cs typeface="PT Sans Narrow"/>
                <a:sym typeface="PT Sans Narrow"/>
              </a:rPr>
              <a:t>grew</a:t>
            </a:r>
            <a:endParaRPr sz="1800">
              <a:solidFill>
                <a:srgbClr val="035595"/>
              </a:solidFill>
              <a:latin typeface="PT Sans Narrow"/>
              <a:ea typeface="PT Sans Narrow"/>
              <a:cs typeface="PT Sans Narrow"/>
              <a:sym typeface="PT Sans Narrow"/>
            </a:endParaRPr>
          </a:p>
          <a:p>
            <a:pPr indent="-361950" lvl="0" marL="457200" marR="0" rtl="0" algn="l">
              <a:lnSpc>
                <a:spcPct val="100000"/>
              </a:lnSpc>
              <a:spcBef>
                <a:spcPts val="0"/>
              </a:spcBef>
              <a:spcAft>
                <a:spcPts val="0"/>
              </a:spcAft>
              <a:buClr>
                <a:srgbClr val="035595"/>
              </a:buClr>
              <a:buSzPts val="2100"/>
              <a:buFont typeface="PT Sans Narrow"/>
              <a:buChar char="•"/>
            </a:pPr>
            <a:r>
              <a:rPr b="1" i="0" lang="en" sz="1800" u="none" cap="none" strike="noStrike">
                <a:solidFill>
                  <a:srgbClr val="035595"/>
                </a:solidFill>
                <a:latin typeface="PT Sans Narrow"/>
                <a:ea typeface="PT Sans Narrow"/>
                <a:cs typeface="PT Sans Narrow"/>
                <a:sym typeface="PT Sans Narrow"/>
              </a:rPr>
              <a:t>Defend mode</a:t>
            </a:r>
            <a:endParaRPr sz="1800">
              <a:solidFill>
                <a:srgbClr val="035595"/>
              </a:solidFill>
              <a:latin typeface="PT Sans Narrow"/>
              <a:ea typeface="PT Sans Narrow"/>
              <a:cs typeface="PT Sans Narrow"/>
              <a:sym typeface="PT Sans Narrow"/>
            </a:endParaRPr>
          </a:p>
          <a:p>
            <a:pPr indent="-361950" lvl="0" marL="457200" marR="0" rtl="0" algn="l">
              <a:lnSpc>
                <a:spcPct val="100000"/>
              </a:lnSpc>
              <a:spcBef>
                <a:spcPts val="0"/>
              </a:spcBef>
              <a:spcAft>
                <a:spcPts val="0"/>
              </a:spcAft>
              <a:buClr>
                <a:srgbClr val="035595"/>
              </a:buClr>
              <a:buSzPts val="2100"/>
              <a:buFont typeface="PT Sans Narrow"/>
              <a:buChar char="•"/>
            </a:pPr>
            <a:r>
              <a:rPr i="0" lang="en" sz="1800" u="none" cap="none" strike="noStrike">
                <a:solidFill>
                  <a:srgbClr val="035595"/>
                </a:solidFill>
                <a:latin typeface="PT Sans Narrow"/>
                <a:ea typeface="PT Sans Narrow"/>
                <a:cs typeface="PT Sans Narrow"/>
                <a:sym typeface="PT Sans Narrow"/>
              </a:rPr>
              <a:t>Puberty </a:t>
            </a:r>
            <a:r>
              <a:rPr i="0" lang="en" sz="1800" u="sng" cap="none" strike="noStrike">
                <a:solidFill>
                  <a:srgbClr val="035595"/>
                </a:solidFill>
                <a:latin typeface="PT Sans Narrow"/>
                <a:ea typeface="PT Sans Narrow"/>
                <a:cs typeface="PT Sans Narrow"/>
                <a:sym typeface="PT Sans Narrow"/>
              </a:rPr>
              <a:t>WITH</a:t>
            </a:r>
            <a:r>
              <a:rPr i="0" lang="en" sz="1800" u="none" cap="none" strike="noStrike">
                <a:solidFill>
                  <a:srgbClr val="035595"/>
                </a:solidFill>
                <a:latin typeface="PT Sans Narrow"/>
                <a:ea typeface="PT Sans Narrow"/>
                <a:cs typeface="PT Sans Narrow"/>
                <a:sym typeface="PT Sans Narrow"/>
              </a:rPr>
              <a:t> smartphone/social media</a:t>
            </a:r>
            <a:endParaRPr b="1" i="0" sz="1800" u="none" cap="none" strike="noStrike">
              <a:solidFill>
                <a:srgbClr val="035595"/>
              </a:solidFill>
              <a:latin typeface="PT Sans Narrow"/>
              <a:ea typeface="PT Sans Narrow"/>
              <a:cs typeface="PT Sans Narrow"/>
              <a:sym typeface="PT Sans Narrow"/>
            </a:endParaRPr>
          </a:p>
        </p:txBody>
      </p:sp>
      <p:sp>
        <p:nvSpPr>
          <p:cNvPr id="190" name="Google Shape;190;p12"/>
          <p:cNvSpPr txBox="1"/>
          <p:nvPr/>
        </p:nvSpPr>
        <p:spPr>
          <a:xfrm>
            <a:off x="1392391" y="1339310"/>
            <a:ext cx="2176200" cy="409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2500"/>
              <a:buFont typeface="Roboto"/>
              <a:buNone/>
            </a:pPr>
            <a:r>
              <a:rPr b="1" i="0" lang="en" sz="2800" cap="none" strike="noStrike">
                <a:solidFill>
                  <a:srgbClr val="035595"/>
                </a:solidFill>
                <a:latin typeface="PT Sans Narrow"/>
                <a:ea typeface="PT Sans Narrow"/>
                <a:cs typeface="PT Sans Narrow"/>
                <a:sym typeface="PT Sans Narrow"/>
              </a:rPr>
              <a:t>Millennials*</a:t>
            </a:r>
            <a:r>
              <a:rPr b="1" i="0" lang="en" sz="2100" cap="none" strike="noStrike">
                <a:solidFill>
                  <a:srgbClr val="035595"/>
                </a:solidFill>
                <a:latin typeface="PT Sans Narrow"/>
                <a:ea typeface="PT Sans Narrow"/>
                <a:cs typeface="PT Sans Narrow"/>
                <a:sym typeface="PT Sans Narrow"/>
              </a:rPr>
              <a:t> </a:t>
            </a:r>
            <a:endParaRPr b="1" i="0" sz="2100" cap="none" strike="noStrike">
              <a:solidFill>
                <a:srgbClr val="035595"/>
              </a:solidFill>
              <a:latin typeface="PT Sans Narrow"/>
              <a:ea typeface="PT Sans Narrow"/>
              <a:cs typeface="PT Sans Narrow"/>
              <a:sym typeface="PT Sans Narrow"/>
            </a:endParaRPr>
          </a:p>
        </p:txBody>
      </p:sp>
      <p:sp>
        <p:nvSpPr>
          <p:cNvPr id="191" name="Google Shape;191;p12"/>
          <p:cNvSpPr txBox="1"/>
          <p:nvPr/>
        </p:nvSpPr>
        <p:spPr>
          <a:xfrm>
            <a:off x="5354420" y="1339320"/>
            <a:ext cx="2416200" cy="353400"/>
          </a:xfrm>
          <a:prstGeom prst="rect">
            <a:avLst/>
          </a:prstGeom>
          <a:noFill/>
          <a:ln>
            <a:noFill/>
          </a:ln>
        </p:spPr>
        <p:txBody>
          <a:bodyPr anchorCtr="0" anchor="t" bIns="91425" lIns="91425" spcFirstLastPara="1" rIns="91425" wrap="square" tIns="91425">
            <a:noAutofit/>
          </a:bodyPr>
          <a:lstStyle/>
          <a:p>
            <a:pPr indent="457200" lvl="0" marL="0" marR="0" rtl="0" algn="l">
              <a:lnSpc>
                <a:spcPct val="100000"/>
              </a:lnSpc>
              <a:spcBef>
                <a:spcPts val="0"/>
              </a:spcBef>
              <a:spcAft>
                <a:spcPts val="0"/>
              </a:spcAft>
              <a:buClr>
                <a:schemeClr val="dk1"/>
              </a:buClr>
              <a:buSzPts val="2500"/>
              <a:buFont typeface="Roboto"/>
              <a:buNone/>
            </a:pPr>
            <a:r>
              <a:rPr b="1" i="0" lang="en" sz="2800" cap="none" strike="noStrike">
                <a:solidFill>
                  <a:srgbClr val="035595"/>
                </a:solidFill>
                <a:latin typeface="PT Sans Narrow"/>
                <a:ea typeface="PT Sans Narrow"/>
                <a:cs typeface="PT Sans Narrow"/>
                <a:sym typeface="PT Sans Narrow"/>
              </a:rPr>
              <a:t>Gen Z</a:t>
            </a:r>
            <a:endParaRPr b="1" i="0" sz="2800" cap="none" strike="noStrike">
              <a:solidFill>
                <a:srgbClr val="035595"/>
              </a:solidFill>
              <a:latin typeface="PT Sans Narrow"/>
              <a:ea typeface="PT Sans Narrow"/>
              <a:cs typeface="PT Sans Narrow"/>
              <a:sym typeface="PT Sans Narrow"/>
            </a:endParaRPr>
          </a:p>
        </p:txBody>
      </p:sp>
      <p:sp>
        <p:nvSpPr>
          <p:cNvPr id="192" name="Google Shape;192;p12"/>
          <p:cNvSpPr/>
          <p:nvPr/>
        </p:nvSpPr>
        <p:spPr>
          <a:xfrm>
            <a:off x="271900" y="3583210"/>
            <a:ext cx="8542200" cy="1100700"/>
          </a:xfrm>
          <a:prstGeom prst="rect">
            <a:avLst/>
          </a:prstGeom>
          <a:gradFill>
            <a:gsLst>
              <a:gs pos="0">
                <a:srgbClr val="FFFFFF"/>
              </a:gs>
              <a:gs pos="100000">
                <a:srgbClr val="B3B3B3"/>
              </a:gs>
            </a:gsLst>
            <a:path path="circle">
              <a:fillToRect b="50%" l="50%" r="50%" t="50%"/>
            </a:path>
            <a:tileRect/>
          </a:gradFill>
          <a:ln cap="flat" cmpd="sng" w="9525">
            <a:solidFill>
              <a:schemeClr val="dk2"/>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514350" lvl="0" marL="457200" marR="0" rtl="0" algn="ctr">
              <a:lnSpc>
                <a:spcPct val="115000"/>
              </a:lnSpc>
              <a:spcBef>
                <a:spcPts val="0"/>
              </a:spcBef>
              <a:spcAft>
                <a:spcPts val="0"/>
              </a:spcAft>
              <a:buClr>
                <a:srgbClr val="000000"/>
              </a:buClr>
              <a:buSzPts val="2150"/>
              <a:buFont typeface="Arial"/>
              <a:buNone/>
            </a:pPr>
            <a:r>
              <a:rPr b="1" i="1" lang="en" sz="2450">
                <a:solidFill>
                  <a:srgbClr val="035595"/>
                </a:solidFill>
                <a:latin typeface="PT Sans Narrow"/>
                <a:ea typeface="PT Sans Narrow"/>
                <a:cs typeface="PT Sans Narrow"/>
                <a:sym typeface="PT Sans Narrow"/>
              </a:rPr>
              <a:t>*</a:t>
            </a:r>
            <a:r>
              <a:rPr b="1" i="1" lang="en" sz="2450" u="none" cap="none" strike="noStrike">
                <a:solidFill>
                  <a:srgbClr val="035595"/>
                </a:solidFill>
                <a:latin typeface="PT Sans Narrow"/>
                <a:ea typeface="PT Sans Narrow"/>
                <a:cs typeface="PT Sans Narrow"/>
                <a:sym typeface="PT Sans Narrow"/>
              </a:rPr>
              <a:t>Millenials were the last generation to go through puberty without the access to smartphones</a:t>
            </a:r>
            <a:endParaRPr b="1" i="1" sz="1700" u="none" cap="none" strike="noStrike">
              <a:solidFill>
                <a:srgbClr val="035595"/>
              </a:solidFill>
              <a:latin typeface="PT Sans Narrow"/>
              <a:ea typeface="PT Sans Narrow"/>
              <a:cs typeface="PT Sans Narrow"/>
              <a:sym typeface="PT Sans Narrow"/>
            </a:endParaRPr>
          </a:p>
        </p:txBody>
      </p:sp>
      <p:sp>
        <p:nvSpPr>
          <p:cNvPr id="193" name="Google Shape;193;p12"/>
          <p:cNvSpPr txBox="1"/>
          <p:nvPr/>
        </p:nvSpPr>
        <p:spPr>
          <a:xfrm>
            <a:off x="4004325" y="1993985"/>
            <a:ext cx="799200" cy="723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500">
                <a:solidFill>
                  <a:srgbClr val="035595"/>
                </a:solidFill>
                <a:latin typeface="PT Sans Narrow"/>
                <a:ea typeface="PT Sans Narrow"/>
                <a:cs typeface="PT Sans Narrow"/>
                <a:sym typeface="PT Sans Narrow"/>
              </a:rPr>
              <a:t>VS.</a:t>
            </a:r>
            <a:endParaRPr b="1" sz="3500">
              <a:solidFill>
                <a:srgbClr val="035595"/>
              </a:solidFill>
              <a:latin typeface="PT Sans Narrow"/>
              <a:ea typeface="PT Sans Narrow"/>
              <a:cs typeface="PT Sans Narrow"/>
              <a:sym typeface="PT Sans Narrow"/>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 name="Shape 197"/>
        <p:cNvGrpSpPr/>
        <p:nvPr/>
      </p:nvGrpSpPr>
      <p:grpSpPr>
        <a:xfrm>
          <a:off x="0" y="0"/>
          <a:ext cx="0" cy="0"/>
          <a:chOff x="0" y="0"/>
          <a:chExt cx="0" cy="0"/>
        </a:xfrm>
      </p:grpSpPr>
      <p:sp>
        <p:nvSpPr>
          <p:cNvPr id="198" name="Google Shape;198;g33938f959f5_1_29"/>
          <p:cNvSpPr txBox="1"/>
          <p:nvPr>
            <p:ph idx="4294967295" type="body"/>
          </p:nvPr>
        </p:nvSpPr>
        <p:spPr>
          <a:xfrm>
            <a:off x="323550" y="727350"/>
            <a:ext cx="8496900" cy="1266600"/>
          </a:xfrm>
          <a:prstGeom prst="rect">
            <a:avLst/>
          </a:prstGeom>
          <a:solidFill>
            <a:schemeClr val="lt1"/>
          </a:solidFill>
          <a:ln cap="flat" cmpd="sng" w="15875">
            <a:solidFill>
              <a:schemeClr val="dk1"/>
            </a:solidFill>
            <a:prstDash val="solid"/>
            <a:round/>
            <a:headEnd len="sm" w="sm" type="none"/>
            <a:tailEnd len="sm" w="sm" type="none"/>
          </a:ln>
        </p:spPr>
        <p:txBody>
          <a:bodyPr anchorCtr="0" anchor="ctr" bIns="91425" lIns="91425" spcFirstLastPara="1" rIns="91425" wrap="square" tIns="91425">
            <a:normAutofit fontScale="70000"/>
          </a:bodyPr>
          <a:lstStyle/>
          <a:p>
            <a:pPr indent="0" lvl="0" marL="0" rtl="0" algn="ctr">
              <a:lnSpc>
                <a:spcPct val="100000"/>
              </a:lnSpc>
              <a:spcBef>
                <a:spcPts val="0"/>
              </a:spcBef>
              <a:spcAft>
                <a:spcPts val="0"/>
              </a:spcAft>
              <a:buClr>
                <a:schemeClr val="dk1"/>
              </a:buClr>
              <a:buSzPts val="250"/>
              <a:buFont typeface="Arial"/>
              <a:buNone/>
            </a:pPr>
            <a:r>
              <a:rPr b="1" lang="en" sz="3471">
                <a:solidFill>
                  <a:srgbClr val="035595"/>
                </a:solidFill>
                <a:latin typeface="PT Sans Narrow"/>
                <a:ea typeface="PT Sans Narrow"/>
                <a:cs typeface="PT Sans Narrow"/>
                <a:sym typeface="PT Sans Narrow"/>
              </a:rPr>
              <a:t>“Overprotection in the real world and underprotection in the virtual world</a:t>
            </a:r>
            <a:r>
              <a:rPr lang="en" sz="3471">
                <a:solidFill>
                  <a:srgbClr val="035595"/>
                </a:solidFill>
                <a:latin typeface="PT Sans Narrow"/>
                <a:ea typeface="PT Sans Narrow"/>
                <a:cs typeface="PT Sans Narrow"/>
                <a:sym typeface="PT Sans Narrow"/>
              </a:rPr>
              <a:t>,</a:t>
            </a:r>
            <a:r>
              <a:rPr lang="en" sz="3213">
                <a:solidFill>
                  <a:srgbClr val="035595"/>
                </a:solidFill>
                <a:latin typeface="PT Sans Narrow"/>
                <a:ea typeface="PT Sans Narrow"/>
                <a:cs typeface="PT Sans Narrow"/>
                <a:sym typeface="PT Sans Narrow"/>
              </a:rPr>
              <a:t> are the major reasons why children born after 1995 became the anxious generation”</a:t>
            </a:r>
            <a:endParaRPr sz="3213">
              <a:solidFill>
                <a:srgbClr val="035595"/>
              </a:solidFill>
              <a:latin typeface="PT Sans Narrow"/>
              <a:ea typeface="PT Sans Narrow"/>
              <a:cs typeface="PT Sans Narrow"/>
              <a:sym typeface="PT Sans Narrow"/>
            </a:endParaRPr>
          </a:p>
          <a:p>
            <a:pPr indent="0" lvl="0" marL="0" rtl="0" algn="l">
              <a:lnSpc>
                <a:spcPct val="100000"/>
              </a:lnSpc>
              <a:spcBef>
                <a:spcPts val="0"/>
              </a:spcBef>
              <a:spcAft>
                <a:spcPts val="0"/>
              </a:spcAft>
              <a:buSzPct val="120000"/>
              <a:buNone/>
            </a:pPr>
            <a:r>
              <a:t/>
            </a:r>
            <a:endParaRPr sz="1500">
              <a:solidFill>
                <a:srgbClr val="035595"/>
              </a:solidFill>
            </a:endParaRPr>
          </a:p>
        </p:txBody>
      </p:sp>
      <p:pic>
        <p:nvPicPr>
          <p:cNvPr id="199" name="Google Shape;199;g33938f959f5_1_29"/>
          <p:cNvPicPr preferRelativeResize="0"/>
          <p:nvPr/>
        </p:nvPicPr>
        <p:blipFill rotWithShape="1">
          <a:blip r:embed="rId3">
            <a:alphaModFix/>
          </a:blip>
          <a:srcRect b="0" l="0" r="0" t="0"/>
          <a:stretch/>
        </p:blipFill>
        <p:spPr>
          <a:xfrm>
            <a:off x="716973" y="2713120"/>
            <a:ext cx="7710055" cy="152842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 name="Shape 203"/>
        <p:cNvGrpSpPr/>
        <p:nvPr/>
      </p:nvGrpSpPr>
      <p:grpSpPr>
        <a:xfrm>
          <a:off x="0" y="0"/>
          <a:ext cx="0" cy="0"/>
          <a:chOff x="0" y="0"/>
          <a:chExt cx="0" cy="0"/>
        </a:xfrm>
      </p:grpSpPr>
      <p:sp>
        <p:nvSpPr>
          <p:cNvPr id="204" name="Google Shape;204;p13"/>
          <p:cNvSpPr txBox="1"/>
          <p:nvPr>
            <p:ph type="title"/>
          </p:nvPr>
        </p:nvSpPr>
        <p:spPr>
          <a:xfrm>
            <a:off x="311700" y="888176"/>
            <a:ext cx="8520600" cy="23295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Clr>
                <a:schemeClr val="dk1"/>
              </a:buClr>
              <a:buSzPts val="1100"/>
              <a:buFont typeface="Arial"/>
              <a:buNone/>
            </a:pPr>
            <a:r>
              <a:t/>
            </a:r>
            <a:endParaRPr b="1" sz="3000">
              <a:latin typeface="Roboto"/>
              <a:ea typeface="Roboto"/>
              <a:cs typeface="Roboto"/>
              <a:sym typeface="Roboto"/>
            </a:endParaRPr>
          </a:p>
          <a:p>
            <a:pPr indent="0" lvl="0" marL="0" rtl="0" algn="ctr">
              <a:lnSpc>
                <a:spcPct val="115000"/>
              </a:lnSpc>
              <a:spcBef>
                <a:spcPts val="0"/>
              </a:spcBef>
              <a:spcAft>
                <a:spcPts val="0"/>
              </a:spcAft>
              <a:buClr>
                <a:schemeClr val="dk1"/>
              </a:buClr>
              <a:buSzPts val="1100"/>
              <a:buFont typeface="Arial"/>
              <a:buNone/>
            </a:pPr>
            <a:r>
              <a:t/>
            </a:r>
            <a:endParaRPr b="1" sz="3000">
              <a:latin typeface="Roboto"/>
              <a:ea typeface="Roboto"/>
              <a:cs typeface="Roboto"/>
              <a:sym typeface="Roboto"/>
            </a:endParaRPr>
          </a:p>
          <a:p>
            <a:pPr indent="0" lvl="0" marL="0" rtl="0" algn="ctr">
              <a:lnSpc>
                <a:spcPct val="115000"/>
              </a:lnSpc>
              <a:spcBef>
                <a:spcPts val="0"/>
              </a:spcBef>
              <a:spcAft>
                <a:spcPts val="0"/>
              </a:spcAft>
              <a:buClr>
                <a:schemeClr val="dk1"/>
              </a:buClr>
              <a:buSzPts val="1100"/>
              <a:buFont typeface="Arial"/>
              <a:buNone/>
            </a:pPr>
            <a:r>
              <a:rPr lang="en" sz="4100"/>
              <a:t>Risks of Phone-Based Childhood</a:t>
            </a:r>
            <a:endParaRPr sz="4100"/>
          </a:p>
          <a:p>
            <a:pPr indent="0" lvl="0" marL="0" rtl="0" algn="l">
              <a:lnSpc>
                <a:spcPct val="115000"/>
              </a:lnSpc>
              <a:spcBef>
                <a:spcPts val="0"/>
              </a:spcBef>
              <a:spcAft>
                <a:spcPts val="0"/>
              </a:spcAft>
              <a:buClr>
                <a:schemeClr val="dk1"/>
              </a:buClr>
              <a:buSzPts val="1100"/>
              <a:buFont typeface="Arial"/>
              <a:buNone/>
            </a:pPr>
            <a:r>
              <a:t/>
            </a:r>
            <a:endParaRPr sz="2300">
              <a:solidFill>
                <a:srgbClr val="9900FF"/>
              </a:solidFill>
            </a:endParaRPr>
          </a:p>
          <a:p>
            <a:pPr indent="0" lvl="0" marL="0" rtl="0" algn="l">
              <a:lnSpc>
                <a:spcPct val="100000"/>
              </a:lnSpc>
              <a:spcBef>
                <a:spcPts val="0"/>
              </a:spcBef>
              <a:spcAft>
                <a:spcPts val="0"/>
              </a:spcAft>
              <a:buClr>
                <a:srgbClr val="262626"/>
              </a:buClr>
              <a:buSzPts val="2800"/>
              <a:buFont typeface="Garamond"/>
              <a:buNone/>
            </a:pPr>
            <a:r>
              <a:t/>
            </a:r>
            <a:endParaRPr sz="2300"/>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 name="Shape 208"/>
        <p:cNvGrpSpPr/>
        <p:nvPr/>
      </p:nvGrpSpPr>
      <p:grpSpPr>
        <a:xfrm>
          <a:off x="0" y="0"/>
          <a:ext cx="0" cy="0"/>
          <a:chOff x="0" y="0"/>
          <a:chExt cx="0" cy="0"/>
        </a:xfrm>
      </p:grpSpPr>
      <p:sp>
        <p:nvSpPr>
          <p:cNvPr id="209" name="Google Shape;209;p14"/>
          <p:cNvSpPr txBox="1"/>
          <p:nvPr>
            <p:ph type="title"/>
          </p:nvPr>
        </p:nvSpPr>
        <p:spPr>
          <a:xfrm>
            <a:off x="311698" y="228738"/>
            <a:ext cx="8520600" cy="5727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Clr>
                <a:srgbClr val="262626"/>
              </a:buClr>
              <a:buSzPts val="2800"/>
              <a:buFont typeface="Roboto"/>
              <a:buNone/>
            </a:pPr>
            <a:r>
              <a:rPr lang="en" sz="4100"/>
              <a:t>Risk # 1: Social Deprivation</a:t>
            </a:r>
            <a:endParaRPr sz="4100"/>
          </a:p>
        </p:txBody>
      </p:sp>
      <p:pic>
        <p:nvPicPr>
          <p:cNvPr id="210" name="Google Shape;210;p14"/>
          <p:cNvPicPr preferRelativeResize="0"/>
          <p:nvPr/>
        </p:nvPicPr>
        <p:blipFill rotWithShape="1">
          <a:blip r:embed="rId3">
            <a:alphaModFix/>
          </a:blip>
          <a:srcRect b="0" l="0" r="0" t="0"/>
          <a:stretch/>
        </p:blipFill>
        <p:spPr>
          <a:xfrm>
            <a:off x="902161" y="2003707"/>
            <a:ext cx="3907475" cy="258395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grpSp>
        <p:nvGrpSpPr>
          <p:cNvPr id="211" name="Google Shape;211;p14"/>
          <p:cNvGrpSpPr/>
          <p:nvPr/>
        </p:nvGrpSpPr>
        <p:grpSpPr>
          <a:xfrm>
            <a:off x="4866800" y="1533198"/>
            <a:ext cx="3486300" cy="3166233"/>
            <a:chOff x="4961658" y="1168576"/>
            <a:chExt cx="3486300" cy="2893122"/>
          </a:xfrm>
        </p:grpSpPr>
        <p:pic>
          <p:nvPicPr>
            <p:cNvPr id="212" name="Google Shape;212;p14" title="Screenshot 2025-02-19 at 4.41.56 PM.JPEG"/>
            <p:cNvPicPr preferRelativeResize="0"/>
            <p:nvPr/>
          </p:nvPicPr>
          <p:blipFill rotWithShape="1">
            <a:blip r:embed="rId4">
              <a:alphaModFix/>
            </a:blip>
            <a:srcRect b="22415" l="0" r="0" t="20203"/>
            <a:stretch/>
          </p:blipFill>
          <p:spPr>
            <a:xfrm>
              <a:off x="5768586" y="1168576"/>
              <a:ext cx="1872295" cy="2525836"/>
            </a:xfrm>
            <a:prstGeom prst="rect">
              <a:avLst/>
            </a:prstGeom>
            <a:solidFill>
              <a:srgbClr val="000000"/>
            </a:solidFill>
            <a:ln cap="sq" cmpd="sng" w="444500">
              <a:solidFill>
                <a:srgbClr val="000000"/>
              </a:solidFill>
              <a:prstDash val="solid"/>
              <a:miter lim="800000"/>
              <a:headEnd len="sm" w="sm" type="none"/>
              <a:tailEnd len="sm" w="sm" type="none"/>
            </a:ln>
            <a:effectLst>
              <a:outerShdw blurRad="254000" rotWithShape="0" algn="bl" dir="2700000" dist="190500" sy="90000">
                <a:srgbClr val="000000">
                  <a:alpha val="40000"/>
                </a:srgbClr>
              </a:outerShdw>
            </a:effectLst>
          </p:spPr>
        </p:pic>
        <p:sp>
          <p:nvSpPr>
            <p:cNvPr id="213" name="Google Shape;213;p14"/>
            <p:cNvSpPr txBox="1"/>
            <p:nvPr/>
          </p:nvSpPr>
          <p:spPr>
            <a:xfrm>
              <a:off x="4961658" y="3766498"/>
              <a:ext cx="3486300" cy="295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500"/>
                <a:buFont typeface="Arial"/>
                <a:buNone/>
              </a:pPr>
              <a:r>
                <a:rPr b="1" i="0" lang="en" sz="1500" u="none" cap="none" strike="noStrike">
                  <a:solidFill>
                    <a:schemeClr val="lt1"/>
                  </a:solidFill>
                  <a:latin typeface="Roboto"/>
                  <a:ea typeface="Roboto"/>
                  <a:cs typeface="Roboto"/>
                  <a:sym typeface="Roboto"/>
                </a:rPr>
                <a:t>Family sits “alone together”</a:t>
              </a:r>
              <a:endParaRPr b="1" i="0" sz="1500" u="none" cap="none" strike="noStrike">
                <a:solidFill>
                  <a:schemeClr val="lt1"/>
                </a:solidFill>
                <a:latin typeface="Garamond"/>
                <a:ea typeface="Garamond"/>
                <a:cs typeface="Garamond"/>
                <a:sym typeface="Garamond"/>
              </a:endParaRPr>
            </a:p>
          </p:txBody>
        </p:sp>
      </p:grpSp>
      <p:sp>
        <p:nvSpPr>
          <p:cNvPr id="214" name="Google Shape;214;p14"/>
          <p:cNvSpPr txBox="1"/>
          <p:nvPr/>
        </p:nvSpPr>
        <p:spPr>
          <a:xfrm>
            <a:off x="1046884" y="1168576"/>
            <a:ext cx="3436800" cy="708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500"/>
              <a:buFont typeface="Arial"/>
              <a:buNone/>
            </a:pPr>
            <a:r>
              <a:rPr i="0" lang="en" sz="2000" u="none" cap="none" strike="noStrike">
                <a:solidFill>
                  <a:srgbClr val="035595"/>
                </a:solidFill>
                <a:latin typeface="PT Sans Narrow"/>
                <a:ea typeface="PT Sans Narrow"/>
                <a:cs typeface="PT Sans Narrow"/>
                <a:sym typeface="PT Sans Narrow"/>
              </a:rPr>
              <a:t>Smartphones = Experience Blockers</a:t>
            </a:r>
            <a:endParaRPr i="0" sz="1900" u="none" cap="none" strike="noStrike">
              <a:solidFill>
                <a:srgbClr val="035595"/>
              </a:solidFill>
              <a:latin typeface="PT Sans Narrow"/>
              <a:ea typeface="PT Sans Narrow"/>
              <a:cs typeface="PT Sans Narrow"/>
              <a:sym typeface="PT Sans Narrow"/>
            </a:endParaRPr>
          </a:p>
          <a:p>
            <a:pPr indent="0" lvl="0" marL="0" marR="0" rtl="0" algn="ctr">
              <a:lnSpc>
                <a:spcPct val="100000"/>
              </a:lnSpc>
              <a:spcBef>
                <a:spcPts val="0"/>
              </a:spcBef>
              <a:spcAft>
                <a:spcPts val="0"/>
              </a:spcAft>
              <a:buClr>
                <a:srgbClr val="000000"/>
              </a:buClr>
              <a:buSzPts val="1500"/>
              <a:buFont typeface="Arial"/>
              <a:buNone/>
            </a:pPr>
            <a:r>
              <a:rPr i="0" lang="en" sz="2000" u="none" cap="none" strike="noStrike">
                <a:solidFill>
                  <a:srgbClr val="035595"/>
                </a:solidFill>
                <a:latin typeface="PT Sans Narrow"/>
                <a:ea typeface="PT Sans Narrow"/>
                <a:cs typeface="PT Sans Narrow"/>
                <a:sym typeface="PT Sans Narrow"/>
              </a:rPr>
              <a:t>   “Safetyism” = Experience Blockers</a:t>
            </a:r>
            <a:endParaRPr i="0" sz="1900" u="none" cap="none" strike="noStrike">
              <a:solidFill>
                <a:srgbClr val="035595"/>
              </a:solidFill>
              <a:latin typeface="PT Sans Narrow"/>
              <a:ea typeface="PT Sans Narrow"/>
              <a:cs typeface="PT Sans Narrow"/>
              <a:sym typeface="PT Sans Narrow"/>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8" name="Shape 218"/>
        <p:cNvGrpSpPr/>
        <p:nvPr/>
      </p:nvGrpSpPr>
      <p:grpSpPr>
        <a:xfrm>
          <a:off x="0" y="0"/>
          <a:ext cx="0" cy="0"/>
          <a:chOff x="0" y="0"/>
          <a:chExt cx="0" cy="0"/>
        </a:xfrm>
      </p:grpSpPr>
      <p:sp>
        <p:nvSpPr>
          <p:cNvPr id="219" name="Google Shape;219;p15"/>
          <p:cNvSpPr txBox="1"/>
          <p:nvPr>
            <p:ph type="title"/>
          </p:nvPr>
        </p:nvSpPr>
        <p:spPr>
          <a:xfrm>
            <a:off x="311700" y="237573"/>
            <a:ext cx="8520600" cy="5727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Clr>
                <a:srgbClr val="262626"/>
              </a:buClr>
              <a:buSzPts val="2800"/>
              <a:buFont typeface="Roboto"/>
              <a:buNone/>
            </a:pPr>
            <a:r>
              <a:rPr lang="en" sz="4100"/>
              <a:t>Risk # 2: Sleep Deprivation</a:t>
            </a:r>
            <a:endParaRPr sz="4100"/>
          </a:p>
        </p:txBody>
      </p:sp>
      <p:sp>
        <p:nvSpPr>
          <p:cNvPr id="220" name="Google Shape;220;p15"/>
          <p:cNvSpPr txBox="1"/>
          <p:nvPr>
            <p:ph idx="1" type="body"/>
          </p:nvPr>
        </p:nvSpPr>
        <p:spPr>
          <a:xfrm>
            <a:off x="5093650" y="1777775"/>
            <a:ext cx="3290100" cy="1035300"/>
          </a:xfrm>
          <a:prstGeom prst="rect">
            <a:avLst/>
          </a:prstGeom>
          <a:solidFill>
            <a:schemeClr val="lt1"/>
          </a:solidFill>
          <a:ln cap="flat" cmpd="sng" w="15875">
            <a:solidFill>
              <a:srgbClr val="035595"/>
            </a:solidFill>
            <a:prstDash val="solid"/>
            <a:round/>
            <a:headEnd len="sm" w="sm" type="none"/>
            <a:tailEnd len="sm" w="sm" type="none"/>
          </a:ln>
        </p:spPr>
        <p:txBody>
          <a:bodyPr anchorCtr="0" anchor="t" bIns="91425" lIns="91425" spcFirstLastPara="1" rIns="91425" wrap="square" tIns="91425">
            <a:noAutofit/>
          </a:bodyPr>
          <a:lstStyle/>
          <a:p>
            <a:pPr indent="0" lvl="0" marL="114300" rtl="0" algn="l">
              <a:lnSpc>
                <a:spcPct val="100000"/>
              </a:lnSpc>
              <a:spcBef>
                <a:spcPts val="0"/>
              </a:spcBef>
              <a:spcAft>
                <a:spcPts val="0"/>
              </a:spcAft>
              <a:buClr>
                <a:schemeClr val="dk1"/>
              </a:buClr>
              <a:buSzPts val="1800"/>
              <a:buNone/>
            </a:pPr>
            <a:r>
              <a:rPr lang="en" sz="2000">
                <a:solidFill>
                  <a:srgbClr val="035595"/>
                </a:solidFill>
                <a:latin typeface="PT Sans Narrow"/>
                <a:ea typeface="PT Sans Narrow"/>
                <a:cs typeface="PT Sans Narrow"/>
                <a:sym typeface="PT Sans Narrow"/>
              </a:rPr>
              <a:t>Sleep Needs per Night (minimum)</a:t>
            </a:r>
            <a:endParaRPr sz="2300">
              <a:solidFill>
                <a:srgbClr val="035595"/>
              </a:solidFill>
              <a:latin typeface="PT Sans Narrow"/>
              <a:ea typeface="PT Sans Narrow"/>
              <a:cs typeface="PT Sans Narrow"/>
              <a:sym typeface="PT Sans Narrow"/>
            </a:endParaRPr>
          </a:p>
          <a:p>
            <a:pPr indent="-349250" lvl="1" marL="914400" rtl="0" algn="l">
              <a:lnSpc>
                <a:spcPct val="100000"/>
              </a:lnSpc>
              <a:spcBef>
                <a:spcPts val="0"/>
              </a:spcBef>
              <a:spcAft>
                <a:spcPts val="0"/>
              </a:spcAft>
              <a:buClr>
                <a:srgbClr val="035595"/>
              </a:buClr>
              <a:buSzPts val="1900"/>
              <a:buFont typeface="PT Sans Narrow"/>
              <a:buChar char="•"/>
            </a:pPr>
            <a:r>
              <a:rPr lang="en" sz="1900">
                <a:solidFill>
                  <a:srgbClr val="035595"/>
                </a:solidFill>
                <a:latin typeface="PT Sans Narrow"/>
                <a:ea typeface="PT Sans Narrow"/>
                <a:cs typeface="PT Sans Narrow"/>
                <a:sym typeface="PT Sans Narrow"/>
              </a:rPr>
              <a:t>Preteens = 9 hours</a:t>
            </a:r>
            <a:endParaRPr sz="1900">
              <a:solidFill>
                <a:srgbClr val="035595"/>
              </a:solidFill>
              <a:latin typeface="PT Sans Narrow"/>
              <a:ea typeface="PT Sans Narrow"/>
              <a:cs typeface="PT Sans Narrow"/>
              <a:sym typeface="PT Sans Narrow"/>
            </a:endParaRPr>
          </a:p>
          <a:p>
            <a:pPr indent="-349250" lvl="1" marL="914400" rtl="0" algn="l">
              <a:lnSpc>
                <a:spcPct val="100000"/>
              </a:lnSpc>
              <a:spcBef>
                <a:spcPts val="0"/>
              </a:spcBef>
              <a:spcAft>
                <a:spcPts val="0"/>
              </a:spcAft>
              <a:buClr>
                <a:srgbClr val="035595"/>
              </a:buClr>
              <a:buSzPts val="1900"/>
              <a:buFont typeface="PT Sans Narrow"/>
              <a:buChar char="•"/>
            </a:pPr>
            <a:r>
              <a:rPr lang="en" sz="1900">
                <a:solidFill>
                  <a:srgbClr val="035595"/>
                </a:solidFill>
                <a:latin typeface="PT Sans Narrow"/>
                <a:ea typeface="PT Sans Narrow"/>
                <a:cs typeface="PT Sans Narrow"/>
                <a:sym typeface="PT Sans Narrow"/>
              </a:rPr>
              <a:t>Teens = 8 hours</a:t>
            </a:r>
            <a:endParaRPr sz="1900">
              <a:solidFill>
                <a:srgbClr val="035595"/>
              </a:solidFill>
              <a:latin typeface="PT Sans Narrow"/>
              <a:ea typeface="PT Sans Narrow"/>
              <a:cs typeface="PT Sans Narrow"/>
              <a:sym typeface="PT Sans Narrow"/>
            </a:endParaRPr>
          </a:p>
        </p:txBody>
      </p:sp>
      <p:pic>
        <p:nvPicPr>
          <p:cNvPr id="221" name="Google Shape;221;p15"/>
          <p:cNvPicPr preferRelativeResize="0"/>
          <p:nvPr/>
        </p:nvPicPr>
        <p:blipFill rotWithShape="1">
          <a:blip r:embed="rId3">
            <a:alphaModFix/>
          </a:blip>
          <a:srcRect b="0" l="0" r="0" t="0"/>
          <a:stretch/>
        </p:blipFill>
        <p:spPr>
          <a:xfrm>
            <a:off x="6889658" y="2973415"/>
            <a:ext cx="1417109" cy="975023"/>
          </a:xfrm>
          <a:prstGeom prst="rect">
            <a:avLst/>
          </a:prstGeom>
          <a:noFill/>
          <a:ln>
            <a:noFill/>
          </a:ln>
          <a:effectLst>
            <a:outerShdw blurRad="292100" rotWithShape="0" algn="tl" dir="2700000" dist="139700">
              <a:srgbClr val="333333">
                <a:alpha val="63921"/>
              </a:srgbClr>
            </a:outerShdw>
          </a:effectLst>
        </p:spPr>
      </p:pic>
      <p:pic>
        <p:nvPicPr>
          <p:cNvPr id="222" name="Google Shape;222;p15"/>
          <p:cNvPicPr preferRelativeResize="0"/>
          <p:nvPr/>
        </p:nvPicPr>
        <p:blipFill rotWithShape="1">
          <a:blip r:embed="rId4">
            <a:alphaModFix/>
          </a:blip>
          <a:srcRect b="0" l="0" r="0" t="0"/>
          <a:stretch/>
        </p:blipFill>
        <p:spPr>
          <a:xfrm>
            <a:off x="5222335" y="2973424"/>
            <a:ext cx="1344404" cy="1035403"/>
          </a:xfrm>
          <a:prstGeom prst="rect">
            <a:avLst/>
          </a:prstGeom>
          <a:noFill/>
          <a:ln>
            <a:noFill/>
          </a:ln>
          <a:effectLst>
            <a:outerShdw blurRad="190500" rotWithShape="0" algn="tl">
              <a:srgbClr val="000000">
                <a:alpha val="69019"/>
              </a:srgbClr>
            </a:outerShdw>
          </a:effectLst>
        </p:spPr>
      </p:pic>
      <p:sp>
        <p:nvSpPr>
          <p:cNvPr id="223" name="Google Shape;223;p15"/>
          <p:cNvSpPr txBox="1"/>
          <p:nvPr/>
        </p:nvSpPr>
        <p:spPr>
          <a:xfrm>
            <a:off x="1709262" y="893361"/>
            <a:ext cx="5725500" cy="492600"/>
          </a:xfrm>
          <a:prstGeom prst="rect">
            <a:avLst/>
          </a:prstGeom>
          <a:noFill/>
          <a:ln>
            <a:noFill/>
          </a:ln>
        </p:spPr>
        <p:txBody>
          <a:bodyPr anchorCtr="0" anchor="t" bIns="91425" lIns="91425" spcFirstLastPara="1" rIns="91425" wrap="square" tIns="91425">
            <a:spAutoFit/>
          </a:bodyPr>
          <a:lstStyle/>
          <a:p>
            <a:pPr indent="0" lvl="0" marL="114300" marR="0" rtl="0" algn="ctr">
              <a:lnSpc>
                <a:spcPct val="100000"/>
              </a:lnSpc>
              <a:spcBef>
                <a:spcPts val="0"/>
              </a:spcBef>
              <a:spcAft>
                <a:spcPts val="0"/>
              </a:spcAft>
              <a:buClr>
                <a:srgbClr val="000000"/>
              </a:buClr>
              <a:buSzPts val="1500"/>
              <a:buFont typeface="Arial"/>
              <a:buNone/>
            </a:pPr>
            <a:r>
              <a:rPr b="1" i="0" lang="en" sz="2000" u="none" cap="none" strike="noStrike">
                <a:solidFill>
                  <a:srgbClr val="035595"/>
                </a:solidFill>
                <a:latin typeface="PT Sans Narrow"/>
                <a:ea typeface="PT Sans Narrow"/>
                <a:cs typeface="PT Sans Narrow"/>
                <a:sym typeface="PT Sans Narrow"/>
              </a:rPr>
              <a:t>Sleep is competing with smartphones and social media!</a:t>
            </a:r>
            <a:endParaRPr b="1" i="0" sz="2000" u="none" cap="none" strike="noStrike">
              <a:solidFill>
                <a:srgbClr val="035595"/>
              </a:solidFill>
              <a:latin typeface="PT Sans Narrow"/>
              <a:ea typeface="PT Sans Narrow"/>
              <a:cs typeface="PT Sans Narrow"/>
              <a:sym typeface="PT Sans Narrow"/>
            </a:endParaRPr>
          </a:p>
        </p:txBody>
      </p:sp>
      <p:pic>
        <p:nvPicPr>
          <p:cNvPr id="224" name="Google Shape;224;p15"/>
          <p:cNvPicPr preferRelativeResize="0"/>
          <p:nvPr/>
        </p:nvPicPr>
        <p:blipFill rotWithShape="1">
          <a:blip r:embed="rId5">
            <a:alphaModFix/>
          </a:blip>
          <a:srcRect b="0" l="0" r="0" t="0"/>
          <a:stretch/>
        </p:blipFill>
        <p:spPr>
          <a:xfrm>
            <a:off x="787178" y="1657109"/>
            <a:ext cx="3956273" cy="2576095"/>
          </a:xfrm>
          <a:prstGeom prst="rect">
            <a:avLst/>
          </a:prstGeom>
          <a:noFill/>
          <a:ln>
            <a:noFill/>
          </a:ln>
          <a:effectLst>
            <a:outerShdw blurRad="292100" rotWithShape="0" algn="tl" dir="2700000" dist="139700">
              <a:srgbClr val="333333">
                <a:alpha val="63921"/>
              </a:srgbClr>
            </a:outerShdw>
          </a:effectLst>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 name="Shape 228"/>
        <p:cNvGrpSpPr/>
        <p:nvPr/>
      </p:nvGrpSpPr>
      <p:grpSpPr>
        <a:xfrm>
          <a:off x="0" y="0"/>
          <a:ext cx="0" cy="0"/>
          <a:chOff x="0" y="0"/>
          <a:chExt cx="0" cy="0"/>
        </a:xfrm>
      </p:grpSpPr>
      <p:sp>
        <p:nvSpPr>
          <p:cNvPr id="229" name="Google Shape;229;p16"/>
          <p:cNvSpPr txBox="1"/>
          <p:nvPr>
            <p:ph idx="4294967295" type="title"/>
          </p:nvPr>
        </p:nvSpPr>
        <p:spPr>
          <a:xfrm>
            <a:off x="163175" y="316662"/>
            <a:ext cx="8521800" cy="5730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Clr>
                <a:srgbClr val="262626"/>
              </a:buClr>
              <a:buSzPts val="3000"/>
              <a:buFont typeface="Roboto"/>
              <a:buNone/>
            </a:pPr>
            <a:r>
              <a:rPr lang="en" sz="4100"/>
              <a:t>Risk #3: Attention Fragmentation</a:t>
            </a:r>
            <a:endParaRPr sz="4100"/>
          </a:p>
        </p:txBody>
      </p:sp>
      <p:sp>
        <p:nvSpPr>
          <p:cNvPr id="230" name="Google Shape;230;p16"/>
          <p:cNvSpPr txBox="1"/>
          <p:nvPr>
            <p:ph idx="4294967295" type="body"/>
          </p:nvPr>
        </p:nvSpPr>
        <p:spPr>
          <a:xfrm>
            <a:off x="441300" y="1280288"/>
            <a:ext cx="8199300" cy="755400"/>
          </a:xfrm>
          <a:prstGeom prst="rect">
            <a:avLst/>
          </a:prstGeom>
          <a:solidFill>
            <a:schemeClr val="lt1"/>
          </a:solidFill>
          <a:ln cap="flat" cmpd="sng" w="15875">
            <a:solidFill>
              <a:srgbClr val="035595"/>
            </a:solidFill>
            <a:prstDash val="solid"/>
            <a:round/>
            <a:headEnd len="sm" w="sm" type="none"/>
            <a:tailEnd len="sm" w="sm" type="none"/>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760"/>
              <a:buNone/>
            </a:pPr>
            <a:r>
              <a:rPr lang="en" sz="1900">
                <a:solidFill>
                  <a:srgbClr val="035595"/>
                </a:solidFill>
                <a:latin typeface="PT Sans Narrow"/>
                <a:ea typeface="PT Sans Narrow"/>
                <a:cs typeface="PT Sans Narrow"/>
                <a:sym typeface="PT Sans Narrow"/>
              </a:rPr>
              <a:t>The </a:t>
            </a:r>
            <a:r>
              <a:rPr b="1" lang="en" sz="1900">
                <a:solidFill>
                  <a:srgbClr val="035595"/>
                </a:solidFill>
                <a:latin typeface="PT Sans Narrow"/>
                <a:ea typeface="PT Sans Narrow"/>
                <a:cs typeface="PT Sans Narrow"/>
                <a:sym typeface="PT Sans Narrow"/>
              </a:rPr>
              <a:t>AVERAGE</a:t>
            </a:r>
            <a:r>
              <a:rPr lang="en" sz="1900">
                <a:solidFill>
                  <a:srgbClr val="035595"/>
                </a:solidFill>
                <a:latin typeface="PT Sans Narrow"/>
                <a:ea typeface="PT Sans Narrow"/>
                <a:cs typeface="PT Sans Narrow"/>
                <a:sym typeface="PT Sans Narrow"/>
              </a:rPr>
              <a:t> # of notifications on youth phones from the top social and communications apps is </a:t>
            </a:r>
            <a:r>
              <a:rPr b="1" lang="en" sz="1900">
                <a:solidFill>
                  <a:srgbClr val="035595"/>
                </a:solidFill>
                <a:latin typeface="PT Sans Narrow"/>
                <a:ea typeface="PT Sans Narrow"/>
                <a:cs typeface="PT Sans Narrow"/>
                <a:sym typeface="PT Sans Narrow"/>
              </a:rPr>
              <a:t>192 per day </a:t>
            </a:r>
            <a:endParaRPr sz="1900">
              <a:solidFill>
                <a:srgbClr val="035595"/>
              </a:solidFill>
              <a:latin typeface="PT Sans Narrow"/>
              <a:ea typeface="PT Sans Narrow"/>
              <a:cs typeface="PT Sans Narrow"/>
              <a:sym typeface="PT Sans Narrow"/>
            </a:endParaRPr>
          </a:p>
          <a:p>
            <a:pPr indent="0" lvl="0" marL="0" rtl="0" algn="ctr">
              <a:lnSpc>
                <a:spcPct val="100000"/>
              </a:lnSpc>
              <a:spcBef>
                <a:spcPts val="0"/>
              </a:spcBef>
              <a:spcAft>
                <a:spcPts val="0"/>
              </a:spcAft>
              <a:buSzPts val="1035"/>
              <a:buNone/>
            </a:pPr>
            <a:r>
              <a:t/>
            </a:r>
            <a:endParaRPr sz="1500">
              <a:solidFill>
                <a:schemeClr val="dk1"/>
              </a:solidFill>
            </a:endParaRPr>
          </a:p>
          <a:p>
            <a:pPr indent="0" lvl="0" marL="0" rtl="0" algn="ctr">
              <a:lnSpc>
                <a:spcPct val="100000"/>
              </a:lnSpc>
              <a:spcBef>
                <a:spcPts val="0"/>
              </a:spcBef>
              <a:spcAft>
                <a:spcPts val="0"/>
              </a:spcAft>
              <a:buSzPts val="2760"/>
              <a:buNone/>
            </a:pPr>
            <a:r>
              <a:t/>
            </a:r>
            <a:endParaRPr sz="1500">
              <a:solidFill>
                <a:schemeClr val="dk1"/>
              </a:solidFill>
              <a:latin typeface="Roboto"/>
              <a:ea typeface="Roboto"/>
              <a:cs typeface="Roboto"/>
              <a:sym typeface="Roboto"/>
            </a:endParaRPr>
          </a:p>
          <a:p>
            <a:pPr indent="0" lvl="0" marL="0" rtl="0" algn="l">
              <a:lnSpc>
                <a:spcPct val="100000"/>
              </a:lnSpc>
              <a:spcBef>
                <a:spcPts val="0"/>
              </a:spcBef>
              <a:spcAft>
                <a:spcPts val="0"/>
              </a:spcAft>
              <a:buSzPts val="1265"/>
              <a:buNone/>
            </a:pPr>
            <a:r>
              <a:t/>
            </a:r>
            <a:endParaRPr sz="1500">
              <a:solidFill>
                <a:schemeClr val="dk1"/>
              </a:solidFill>
            </a:endParaRPr>
          </a:p>
          <a:p>
            <a:pPr indent="0" lvl="0" marL="2743200" rtl="0" algn="l">
              <a:lnSpc>
                <a:spcPct val="100000"/>
              </a:lnSpc>
              <a:spcBef>
                <a:spcPts val="0"/>
              </a:spcBef>
              <a:spcAft>
                <a:spcPts val="0"/>
              </a:spcAft>
              <a:buSzPts val="1265"/>
              <a:buNone/>
            </a:pPr>
            <a:r>
              <a:t/>
            </a:r>
            <a:endParaRPr sz="1500">
              <a:solidFill>
                <a:schemeClr val="dk1"/>
              </a:solidFill>
            </a:endParaRPr>
          </a:p>
          <a:p>
            <a:pPr indent="0" lvl="0" marL="0" rtl="0" algn="l">
              <a:lnSpc>
                <a:spcPct val="100000"/>
              </a:lnSpc>
              <a:spcBef>
                <a:spcPts val="0"/>
              </a:spcBef>
              <a:spcAft>
                <a:spcPts val="0"/>
              </a:spcAft>
              <a:buSzPts val="1265"/>
              <a:buNone/>
            </a:pPr>
            <a:r>
              <a:t/>
            </a:r>
            <a:endParaRPr sz="1100">
              <a:solidFill>
                <a:schemeClr val="dk1"/>
              </a:solidFill>
            </a:endParaRPr>
          </a:p>
        </p:txBody>
      </p:sp>
      <p:pic>
        <p:nvPicPr>
          <p:cNvPr id="231" name="Google Shape;231;p16"/>
          <p:cNvPicPr preferRelativeResize="0"/>
          <p:nvPr/>
        </p:nvPicPr>
        <p:blipFill rotWithShape="1">
          <a:blip r:embed="rId3">
            <a:alphaModFix/>
          </a:blip>
          <a:srcRect b="0" l="0" r="0" t="0"/>
          <a:stretch/>
        </p:blipFill>
        <p:spPr>
          <a:xfrm>
            <a:off x="5697725" y="2205344"/>
            <a:ext cx="2592900" cy="1611300"/>
          </a:xfrm>
          <a:prstGeom prst="roundRect">
            <a:avLst>
              <a:gd fmla="val 8594" name="adj"/>
            </a:avLst>
          </a:prstGeom>
          <a:solidFill>
            <a:srgbClr val="ECECEC"/>
          </a:solidFill>
          <a:ln>
            <a:noFill/>
          </a:ln>
          <a:effectLst>
            <a:reflection blurRad="0" dir="5400000" dist="5000" endA="0" endPos="28000" kx="0" rotWithShape="0" algn="bl" stA="38000" stPos="0" sy="-100000" ky="0"/>
          </a:effectLst>
        </p:spPr>
      </p:pic>
      <p:sp>
        <p:nvSpPr>
          <p:cNvPr id="232" name="Google Shape;232;p16"/>
          <p:cNvSpPr txBox="1"/>
          <p:nvPr/>
        </p:nvSpPr>
        <p:spPr>
          <a:xfrm>
            <a:off x="2758947" y="4273300"/>
            <a:ext cx="3626100" cy="461700"/>
          </a:xfrm>
          <a:prstGeom prst="rect">
            <a:avLst/>
          </a:prstGeom>
          <a:solidFill>
            <a:schemeClr val="lt1"/>
          </a:solidFill>
          <a:ln cap="flat" cmpd="sng" w="15875">
            <a:solidFill>
              <a:srgbClr val="035595"/>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500"/>
              <a:buFont typeface="Arial"/>
              <a:buNone/>
            </a:pPr>
            <a:r>
              <a:rPr b="1" lang="en" sz="2400">
                <a:solidFill>
                  <a:srgbClr val="035595"/>
                </a:solidFill>
                <a:latin typeface="PT Sans Narrow"/>
                <a:ea typeface="PT Sans Narrow"/>
                <a:cs typeface="PT Sans Narrow"/>
                <a:sym typeface="PT Sans Narrow"/>
              </a:rPr>
              <a:t>Humans </a:t>
            </a:r>
            <a:r>
              <a:rPr b="1" i="0" lang="en" sz="2400" u="none" cap="none" strike="noStrike">
                <a:solidFill>
                  <a:srgbClr val="035595"/>
                </a:solidFill>
                <a:latin typeface="PT Sans Narrow"/>
                <a:ea typeface="PT Sans Narrow"/>
                <a:cs typeface="PT Sans Narrow"/>
                <a:sym typeface="PT Sans Narrow"/>
              </a:rPr>
              <a:t>can’t truly multitask </a:t>
            </a:r>
            <a:endParaRPr b="1" i="0" sz="2300" u="none" cap="none" strike="noStrike">
              <a:solidFill>
                <a:srgbClr val="035595"/>
              </a:solidFill>
              <a:latin typeface="PT Sans Narrow"/>
              <a:ea typeface="PT Sans Narrow"/>
              <a:cs typeface="PT Sans Narrow"/>
              <a:sym typeface="PT Sans Narrow"/>
            </a:endParaRPr>
          </a:p>
        </p:txBody>
      </p:sp>
      <p:sp>
        <p:nvSpPr>
          <p:cNvPr id="233" name="Google Shape;233;p16"/>
          <p:cNvSpPr txBox="1"/>
          <p:nvPr/>
        </p:nvSpPr>
        <p:spPr>
          <a:xfrm>
            <a:off x="689875" y="2354588"/>
            <a:ext cx="4471200" cy="1312800"/>
          </a:xfrm>
          <a:prstGeom prst="rect">
            <a:avLst/>
          </a:prstGeom>
          <a:solidFill>
            <a:schemeClr val="lt1"/>
          </a:solidFill>
          <a:ln cap="flat" cmpd="sng" w="15875">
            <a:solidFill>
              <a:srgbClr val="035595"/>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500"/>
              <a:buFont typeface="Roboto"/>
              <a:buNone/>
            </a:pPr>
            <a:r>
              <a:rPr i="0" lang="en" sz="1900" u="none" cap="none" strike="noStrike">
                <a:solidFill>
                  <a:srgbClr val="035595"/>
                </a:solidFill>
                <a:latin typeface="PT Sans Narrow"/>
                <a:ea typeface="PT Sans Narrow"/>
                <a:cs typeface="PT Sans Narrow"/>
                <a:sym typeface="PT Sans Narrow"/>
              </a:rPr>
              <a:t>If the AVERAGE teen gets 7 hours a sleep per day… </a:t>
            </a:r>
            <a:endParaRPr i="0" sz="1800" u="none" cap="none" strike="noStrike">
              <a:solidFill>
                <a:srgbClr val="035595"/>
              </a:solidFill>
              <a:latin typeface="PT Sans Narrow"/>
              <a:ea typeface="PT Sans Narrow"/>
              <a:cs typeface="PT Sans Narrow"/>
              <a:sym typeface="PT Sans Narrow"/>
            </a:endParaRPr>
          </a:p>
          <a:p>
            <a:pPr indent="0" lvl="0" marL="0" marR="0" rtl="0" algn="ctr">
              <a:lnSpc>
                <a:spcPct val="100000"/>
              </a:lnSpc>
              <a:spcBef>
                <a:spcPts val="0"/>
              </a:spcBef>
              <a:spcAft>
                <a:spcPts val="0"/>
              </a:spcAft>
              <a:buClr>
                <a:schemeClr val="dk1"/>
              </a:buClr>
              <a:buSzPts val="1500"/>
              <a:buFont typeface="Garamond"/>
              <a:buNone/>
            </a:pPr>
            <a:r>
              <a:t/>
            </a:r>
            <a:endParaRPr i="0" sz="1900" u="none" cap="none" strike="noStrike">
              <a:solidFill>
                <a:srgbClr val="035595"/>
              </a:solidFill>
              <a:latin typeface="PT Sans Narrow"/>
              <a:ea typeface="PT Sans Narrow"/>
              <a:cs typeface="PT Sans Narrow"/>
              <a:sym typeface="PT Sans Narrow"/>
            </a:endParaRPr>
          </a:p>
          <a:p>
            <a:pPr indent="0" lvl="0" marL="0" marR="0" rtl="0" algn="ctr">
              <a:lnSpc>
                <a:spcPct val="100000"/>
              </a:lnSpc>
              <a:spcBef>
                <a:spcPts val="0"/>
              </a:spcBef>
              <a:spcAft>
                <a:spcPts val="0"/>
              </a:spcAft>
              <a:buClr>
                <a:schemeClr val="dk1"/>
              </a:buClr>
              <a:buSzPts val="1500"/>
              <a:buFont typeface="Roboto"/>
              <a:buNone/>
            </a:pPr>
            <a:r>
              <a:rPr lang="en" sz="1900">
                <a:solidFill>
                  <a:srgbClr val="035595"/>
                </a:solidFill>
                <a:latin typeface="PT Sans Narrow"/>
                <a:ea typeface="PT Sans Narrow"/>
                <a:cs typeface="PT Sans Narrow"/>
                <a:sym typeface="PT Sans Narrow"/>
              </a:rPr>
              <a:t>… which </a:t>
            </a:r>
            <a:r>
              <a:rPr i="0" lang="en" sz="1900" u="none" cap="none" strike="noStrike">
                <a:solidFill>
                  <a:srgbClr val="035595"/>
                </a:solidFill>
                <a:latin typeface="PT Sans Narrow"/>
                <a:ea typeface="PT Sans Narrow"/>
                <a:cs typeface="PT Sans Narrow"/>
                <a:sym typeface="PT Sans Narrow"/>
              </a:rPr>
              <a:t>equals 11 notifications/hour, or </a:t>
            </a:r>
            <a:endParaRPr i="0" sz="1800" u="none" cap="none" strike="noStrike">
              <a:solidFill>
                <a:srgbClr val="035595"/>
              </a:solidFill>
              <a:latin typeface="PT Sans Narrow"/>
              <a:ea typeface="PT Sans Narrow"/>
              <a:cs typeface="PT Sans Narrow"/>
              <a:sym typeface="PT Sans Narrow"/>
            </a:endParaRPr>
          </a:p>
          <a:p>
            <a:pPr indent="0" lvl="0" marL="0" marR="0" rtl="0" algn="ctr">
              <a:lnSpc>
                <a:spcPct val="100000"/>
              </a:lnSpc>
              <a:spcBef>
                <a:spcPts val="0"/>
              </a:spcBef>
              <a:spcAft>
                <a:spcPts val="0"/>
              </a:spcAft>
              <a:buClr>
                <a:schemeClr val="dk1"/>
              </a:buClr>
              <a:buSzPts val="1500"/>
              <a:buFont typeface="Roboto"/>
              <a:buNone/>
            </a:pPr>
            <a:r>
              <a:rPr b="1" i="1" lang="en" sz="1900" u="none" cap="none" strike="noStrike">
                <a:solidFill>
                  <a:srgbClr val="035595"/>
                </a:solidFill>
                <a:latin typeface="PT Sans Narrow"/>
                <a:ea typeface="PT Sans Narrow"/>
                <a:cs typeface="PT Sans Narrow"/>
                <a:sym typeface="PT Sans Narrow"/>
              </a:rPr>
              <a:t>~ 1 notification every 5 minutes</a:t>
            </a:r>
            <a:r>
              <a:rPr i="1" lang="en" sz="1900" u="none" cap="none" strike="noStrike">
                <a:solidFill>
                  <a:schemeClr val="dk1"/>
                </a:solidFill>
                <a:latin typeface="PT Sans Narrow"/>
                <a:ea typeface="PT Sans Narrow"/>
                <a:cs typeface="PT Sans Narrow"/>
                <a:sym typeface="PT Sans Narrow"/>
              </a:rPr>
              <a:t> </a:t>
            </a:r>
            <a:endParaRPr i="0" sz="1800" u="none" cap="none" strike="noStrike">
              <a:solidFill>
                <a:srgbClr val="000000"/>
              </a:solidFill>
              <a:latin typeface="PT Sans Narrow"/>
              <a:ea typeface="PT Sans Narrow"/>
              <a:cs typeface="PT Sans Narrow"/>
              <a:sym typeface="PT Sans Narrow"/>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Garamond"/>
              <a:ea typeface="Garamond"/>
              <a:cs typeface="Garamond"/>
              <a:sym typeface="Garamon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230"/>
                                        </p:tgtEl>
                                        <p:attrNameLst>
                                          <p:attrName>style.visibility</p:attrName>
                                        </p:attrNameLst>
                                      </p:cBhvr>
                                      <p:to>
                                        <p:strVal val="visible"/>
                                      </p:to>
                                    </p:set>
                                    <p:anim calcmode="lin" valueType="num">
                                      <p:cBhvr additive="base">
                                        <p:cTn dur="1000"/>
                                        <p:tgtEl>
                                          <p:spTgt spid="230"/>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233"/>
                                        </p:tgtEl>
                                        <p:attrNameLst>
                                          <p:attrName>style.visibility</p:attrName>
                                        </p:attrNameLst>
                                      </p:cBhvr>
                                      <p:to>
                                        <p:strVal val="visible"/>
                                      </p:to>
                                    </p:set>
                                    <p:anim calcmode="lin" valueType="num">
                                      <p:cBhvr additive="base">
                                        <p:cTn dur="1000"/>
                                        <p:tgtEl>
                                          <p:spTgt spid="233"/>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2"/>
                                        </p:tgtEl>
                                        <p:attrNameLst>
                                          <p:attrName>style.visibility</p:attrName>
                                        </p:attrNameLst>
                                      </p:cBhvr>
                                      <p:to>
                                        <p:strVal val="visible"/>
                                      </p:to>
                                    </p:set>
                                    <p:animEffect filter="fade" transition="in">
                                      <p:cBhvr>
                                        <p:cTn dur="1000"/>
                                        <p:tgtEl>
                                          <p:spTgt spid="23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 name="Shape 237"/>
        <p:cNvGrpSpPr/>
        <p:nvPr/>
      </p:nvGrpSpPr>
      <p:grpSpPr>
        <a:xfrm>
          <a:off x="0" y="0"/>
          <a:ext cx="0" cy="0"/>
          <a:chOff x="0" y="0"/>
          <a:chExt cx="0" cy="0"/>
        </a:xfrm>
      </p:grpSpPr>
      <p:sp>
        <p:nvSpPr>
          <p:cNvPr id="238" name="Google Shape;238;p18"/>
          <p:cNvSpPr txBox="1"/>
          <p:nvPr>
            <p:ph type="title"/>
          </p:nvPr>
        </p:nvSpPr>
        <p:spPr>
          <a:xfrm>
            <a:off x="252554" y="298250"/>
            <a:ext cx="8520600" cy="57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Clr>
                <a:srgbClr val="262626"/>
              </a:buClr>
              <a:buSzPts val="2800"/>
              <a:buFont typeface="Roboto"/>
              <a:buNone/>
            </a:pPr>
            <a:r>
              <a:rPr lang="en" sz="4100"/>
              <a:t>Risk # 4: Addiction </a:t>
            </a:r>
            <a:endParaRPr sz="4100"/>
          </a:p>
        </p:txBody>
      </p:sp>
      <p:sp>
        <p:nvSpPr>
          <p:cNvPr id="239" name="Google Shape;239;p18"/>
          <p:cNvSpPr txBox="1"/>
          <p:nvPr>
            <p:ph idx="1" type="body"/>
          </p:nvPr>
        </p:nvSpPr>
        <p:spPr>
          <a:xfrm>
            <a:off x="579279" y="1299574"/>
            <a:ext cx="7985400" cy="737400"/>
          </a:xfrm>
          <a:prstGeom prst="rect">
            <a:avLst/>
          </a:prstGeom>
          <a:solidFill>
            <a:schemeClr val="lt1"/>
          </a:solidFill>
          <a:ln cap="flat" cmpd="sng" w="15875">
            <a:solidFill>
              <a:srgbClr val="035595"/>
            </a:solidFill>
            <a:prstDash val="solid"/>
            <a:round/>
            <a:headEnd len="sm" w="sm" type="none"/>
            <a:tailEnd len="sm" w="sm" type="none"/>
          </a:ln>
        </p:spPr>
        <p:txBody>
          <a:bodyPr anchorCtr="0" anchor="t" bIns="91425" lIns="91425" spcFirstLastPara="1" rIns="91425" wrap="square" tIns="91425">
            <a:normAutofit/>
          </a:bodyPr>
          <a:lstStyle/>
          <a:p>
            <a:pPr indent="0" lvl="0" marL="114300" rtl="0" algn="ctr">
              <a:lnSpc>
                <a:spcPct val="100000"/>
              </a:lnSpc>
              <a:spcBef>
                <a:spcPts val="0"/>
              </a:spcBef>
              <a:spcAft>
                <a:spcPts val="0"/>
              </a:spcAft>
              <a:buClr>
                <a:schemeClr val="dk1"/>
              </a:buClr>
              <a:buSzPts val="1800"/>
              <a:buNone/>
            </a:pPr>
            <a:r>
              <a:rPr lang="en">
                <a:solidFill>
                  <a:srgbClr val="035595"/>
                </a:solidFill>
                <a:latin typeface="PT Sans Narrow"/>
                <a:ea typeface="PT Sans Narrow"/>
                <a:cs typeface="PT Sans Narrow"/>
                <a:sym typeface="PT Sans Narrow"/>
              </a:rPr>
              <a:t>The great majority of adolescents using Instagram or playing Fortnite are not addicted, but their desires are being hacked and their actions are being manipulated</a:t>
            </a:r>
            <a:endParaRPr>
              <a:solidFill>
                <a:srgbClr val="035595"/>
              </a:solidFill>
              <a:latin typeface="PT Sans Narrow"/>
              <a:ea typeface="PT Sans Narrow"/>
              <a:cs typeface="PT Sans Narrow"/>
              <a:sym typeface="PT Sans Narrow"/>
            </a:endParaRPr>
          </a:p>
        </p:txBody>
      </p:sp>
      <p:sp>
        <p:nvSpPr>
          <p:cNvPr id="240" name="Google Shape;240;p18"/>
          <p:cNvSpPr txBox="1"/>
          <p:nvPr/>
        </p:nvSpPr>
        <p:spPr>
          <a:xfrm>
            <a:off x="3852457" y="3464286"/>
            <a:ext cx="4712400" cy="415500"/>
          </a:xfrm>
          <a:prstGeom prst="rect">
            <a:avLst/>
          </a:prstGeom>
          <a:solidFill>
            <a:schemeClr val="lt1"/>
          </a:solidFill>
          <a:ln cap="flat" cmpd="sng" w="15875">
            <a:solidFill>
              <a:srgbClr val="035595"/>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500"/>
              <a:buFont typeface="Arial"/>
              <a:buNone/>
            </a:pPr>
            <a:r>
              <a:rPr b="1" i="0" lang="en" sz="2100" u="none" cap="none" strike="noStrike">
                <a:solidFill>
                  <a:srgbClr val="035595"/>
                </a:solidFill>
                <a:latin typeface="PT Sans Narrow"/>
                <a:ea typeface="PT Sans Narrow"/>
                <a:cs typeface="PT Sans Narrow"/>
                <a:sym typeface="PT Sans Narrow"/>
              </a:rPr>
              <a:t>Tech and </a:t>
            </a:r>
            <a:r>
              <a:rPr b="1" lang="en" sz="2100">
                <a:solidFill>
                  <a:srgbClr val="035595"/>
                </a:solidFill>
                <a:latin typeface="PT Sans Narrow"/>
                <a:ea typeface="PT Sans Narrow"/>
                <a:cs typeface="PT Sans Narrow"/>
                <a:sym typeface="PT Sans Narrow"/>
              </a:rPr>
              <a:t>A</a:t>
            </a:r>
            <a:r>
              <a:rPr b="1" i="0" lang="en" sz="2100" u="none" cap="none" strike="noStrike">
                <a:solidFill>
                  <a:srgbClr val="035595"/>
                </a:solidFill>
                <a:latin typeface="PT Sans Narrow"/>
                <a:ea typeface="PT Sans Narrow"/>
                <a:cs typeface="PT Sans Narrow"/>
                <a:sym typeface="PT Sans Narrow"/>
              </a:rPr>
              <a:t>dvertising </a:t>
            </a:r>
            <a:r>
              <a:rPr b="1" lang="en" sz="2100">
                <a:solidFill>
                  <a:srgbClr val="035595"/>
                </a:solidFill>
                <a:latin typeface="PT Sans Narrow"/>
                <a:ea typeface="PT Sans Narrow"/>
                <a:cs typeface="PT Sans Narrow"/>
                <a:sym typeface="PT Sans Narrow"/>
              </a:rPr>
              <a:t>C</a:t>
            </a:r>
            <a:r>
              <a:rPr b="1" i="0" lang="en" sz="2100" u="none" cap="none" strike="noStrike">
                <a:solidFill>
                  <a:srgbClr val="035595"/>
                </a:solidFill>
                <a:latin typeface="PT Sans Narrow"/>
                <a:ea typeface="PT Sans Narrow"/>
                <a:cs typeface="PT Sans Narrow"/>
                <a:sym typeface="PT Sans Narrow"/>
              </a:rPr>
              <a:t>ompanies KNOW this!</a:t>
            </a:r>
            <a:endParaRPr b="1" i="0" sz="2100" u="none" cap="none" strike="noStrike">
              <a:solidFill>
                <a:srgbClr val="035595"/>
              </a:solidFill>
              <a:latin typeface="PT Sans Narrow"/>
              <a:ea typeface="PT Sans Narrow"/>
              <a:cs typeface="PT Sans Narrow"/>
              <a:sym typeface="PT Sans Narrow"/>
            </a:endParaRPr>
          </a:p>
        </p:txBody>
      </p:sp>
      <p:sp>
        <p:nvSpPr>
          <p:cNvPr id="241" name="Google Shape;241;p18"/>
          <p:cNvSpPr txBox="1"/>
          <p:nvPr/>
        </p:nvSpPr>
        <p:spPr>
          <a:xfrm>
            <a:off x="813087" y="2261730"/>
            <a:ext cx="7517700" cy="369300"/>
          </a:xfrm>
          <a:prstGeom prst="rect">
            <a:avLst/>
          </a:prstGeom>
          <a:solidFill>
            <a:schemeClr val="lt1"/>
          </a:solidFill>
          <a:ln cap="flat" cmpd="sng" w="15875">
            <a:solidFill>
              <a:srgbClr val="035595"/>
            </a:solidFill>
            <a:prstDash val="solid"/>
            <a:round/>
            <a:headEnd len="sm" w="sm" type="none"/>
            <a:tailEnd len="sm" w="sm" type="none"/>
          </a:ln>
        </p:spPr>
        <p:txBody>
          <a:bodyPr anchorCtr="0" anchor="t" bIns="45700" lIns="91425" spcFirstLastPara="1" rIns="91425" wrap="square" tIns="45700">
            <a:spAutoFit/>
          </a:bodyPr>
          <a:lstStyle/>
          <a:p>
            <a:pPr indent="0" lvl="0" marL="114300" marR="0" rtl="0" algn="ctr">
              <a:lnSpc>
                <a:spcPct val="100000"/>
              </a:lnSpc>
              <a:spcBef>
                <a:spcPts val="0"/>
              </a:spcBef>
              <a:spcAft>
                <a:spcPts val="0"/>
              </a:spcAft>
              <a:buClr>
                <a:schemeClr val="dk1"/>
              </a:buClr>
              <a:buSzPts val="1800"/>
              <a:buFont typeface="Arial"/>
              <a:buNone/>
            </a:pPr>
            <a:r>
              <a:rPr lang="en" sz="1800">
                <a:solidFill>
                  <a:srgbClr val="035595"/>
                </a:solidFill>
                <a:latin typeface="PT Sans Narrow"/>
                <a:ea typeface="PT Sans Narrow"/>
                <a:cs typeface="PT Sans Narrow"/>
                <a:sym typeface="PT Sans Narrow"/>
              </a:rPr>
              <a:t>Action + Good Outcome  = Neurotransmitter Dopamine → Motivates us to want more</a:t>
            </a:r>
            <a:endParaRPr sz="1800">
              <a:solidFill>
                <a:srgbClr val="035595"/>
              </a:solidFill>
              <a:latin typeface="PT Sans Narrow"/>
              <a:ea typeface="PT Sans Narrow"/>
              <a:cs typeface="PT Sans Narrow"/>
              <a:sym typeface="PT Sans Narrow"/>
            </a:endParaRPr>
          </a:p>
        </p:txBody>
      </p:sp>
      <p:pic>
        <p:nvPicPr>
          <p:cNvPr descr="Children playing video games" id="242" name="Google Shape;242;p18"/>
          <p:cNvPicPr preferRelativeResize="0"/>
          <p:nvPr/>
        </p:nvPicPr>
        <p:blipFill rotWithShape="1">
          <a:blip r:embed="rId3">
            <a:alphaModFix/>
          </a:blip>
          <a:srcRect b="0" l="0" r="0" t="0"/>
          <a:stretch/>
        </p:blipFill>
        <p:spPr>
          <a:xfrm>
            <a:off x="1177065" y="2960669"/>
            <a:ext cx="2448781" cy="1632522"/>
          </a:xfrm>
          <a:prstGeom prst="rect">
            <a:avLst/>
          </a:prstGeom>
          <a:noFill/>
          <a:ln>
            <a:noFill/>
          </a:ln>
          <a:effectLst>
            <a:outerShdw blurRad="57150" rotWithShape="0" algn="bl" dir="5400000" dist="19050">
              <a:srgbClr val="000000">
                <a:alpha val="50000"/>
              </a:srgbClr>
            </a:outerShdw>
          </a:effectLst>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3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3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4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4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240"/>
                                        </p:tgtEl>
                                        <p:attrNameLst>
                                          <p:attrName>style.visibility</p:attrName>
                                        </p:attrNameLst>
                                      </p:cBhvr>
                                      <p:to>
                                        <p:strVal val="visible"/>
                                      </p:to>
                                    </p:set>
                                    <p:anim calcmode="lin" valueType="num">
                                      <p:cBhvr additive="base">
                                        <p:cTn dur="1000"/>
                                        <p:tgtEl>
                                          <p:spTgt spid="240"/>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 name="Shape 246"/>
        <p:cNvGrpSpPr/>
        <p:nvPr/>
      </p:nvGrpSpPr>
      <p:grpSpPr>
        <a:xfrm>
          <a:off x="0" y="0"/>
          <a:ext cx="0" cy="0"/>
          <a:chOff x="0" y="0"/>
          <a:chExt cx="0" cy="0"/>
        </a:xfrm>
      </p:grpSpPr>
      <p:sp>
        <p:nvSpPr>
          <p:cNvPr id="247" name="Google Shape;247;p19"/>
          <p:cNvSpPr txBox="1"/>
          <p:nvPr>
            <p:ph idx="1" type="body"/>
          </p:nvPr>
        </p:nvSpPr>
        <p:spPr>
          <a:xfrm>
            <a:off x="493916" y="563045"/>
            <a:ext cx="8037300" cy="41400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1800"/>
              <a:buNone/>
            </a:pPr>
            <a:r>
              <a:t/>
            </a:r>
            <a:endParaRPr sz="1500">
              <a:solidFill>
                <a:schemeClr val="dk1"/>
              </a:solidFill>
              <a:latin typeface="Roboto"/>
              <a:ea typeface="Roboto"/>
              <a:cs typeface="Roboto"/>
              <a:sym typeface="Roboto"/>
            </a:endParaRPr>
          </a:p>
          <a:p>
            <a:pPr indent="0" lvl="0" marL="0" rtl="0" algn="ctr">
              <a:lnSpc>
                <a:spcPct val="100000"/>
              </a:lnSpc>
              <a:spcBef>
                <a:spcPts val="0"/>
              </a:spcBef>
              <a:spcAft>
                <a:spcPts val="0"/>
              </a:spcAft>
              <a:buSzPts val="1800"/>
              <a:buNone/>
            </a:pPr>
            <a:r>
              <a:t/>
            </a:r>
            <a:endParaRPr sz="1500">
              <a:solidFill>
                <a:schemeClr val="dk1"/>
              </a:solidFill>
              <a:latin typeface="Roboto"/>
              <a:ea typeface="Roboto"/>
              <a:cs typeface="Roboto"/>
              <a:sym typeface="Roboto"/>
            </a:endParaRPr>
          </a:p>
          <a:p>
            <a:pPr indent="0" lvl="0" marL="0" rtl="0" algn="l">
              <a:lnSpc>
                <a:spcPct val="100000"/>
              </a:lnSpc>
              <a:spcBef>
                <a:spcPts val="0"/>
              </a:spcBef>
              <a:spcAft>
                <a:spcPts val="0"/>
              </a:spcAft>
              <a:buSzPts val="1800"/>
              <a:buNone/>
            </a:pPr>
            <a:r>
              <a:t/>
            </a:r>
            <a:endParaRPr sz="1500">
              <a:solidFill>
                <a:schemeClr val="dk1"/>
              </a:solidFill>
              <a:latin typeface="Roboto"/>
              <a:ea typeface="Roboto"/>
              <a:cs typeface="Roboto"/>
              <a:sym typeface="Roboto"/>
            </a:endParaRPr>
          </a:p>
          <a:p>
            <a:pPr indent="0" lvl="0" marL="0" rtl="0" algn="l">
              <a:lnSpc>
                <a:spcPct val="100000"/>
              </a:lnSpc>
              <a:spcBef>
                <a:spcPts val="0"/>
              </a:spcBef>
              <a:spcAft>
                <a:spcPts val="0"/>
              </a:spcAft>
              <a:buClr>
                <a:schemeClr val="dk1"/>
              </a:buClr>
              <a:buSzPts val="1100"/>
              <a:buFont typeface="Arial"/>
              <a:buNone/>
            </a:pPr>
            <a:r>
              <a:t/>
            </a:r>
            <a:endParaRPr sz="1500">
              <a:latin typeface="Roboto"/>
              <a:ea typeface="Roboto"/>
              <a:cs typeface="Roboto"/>
              <a:sym typeface="Roboto"/>
            </a:endParaRPr>
          </a:p>
        </p:txBody>
      </p:sp>
      <p:pic>
        <p:nvPicPr>
          <p:cNvPr descr="How much life is consumed by your phone?" id="248" name="Google Shape;248;p19" title="How much life is consumed by your phone?">
            <a:hlinkClick r:id="rId3"/>
          </p:cNvPr>
          <p:cNvPicPr preferRelativeResize="0"/>
          <p:nvPr/>
        </p:nvPicPr>
        <p:blipFill rotWithShape="1">
          <a:blip r:embed="rId4">
            <a:alphaModFix/>
          </a:blip>
          <a:srcRect b="0" l="0" r="0" t="0"/>
          <a:stretch/>
        </p:blipFill>
        <p:spPr>
          <a:xfrm>
            <a:off x="874525" y="563050"/>
            <a:ext cx="7018225" cy="39477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8"/>
                                        </p:tgtEl>
                                        <p:attrNameLst>
                                          <p:attrName>style.visibility</p:attrName>
                                        </p:attrNameLst>
                                      </p:cBhvr>
                                      <p:to>
                                        <p:strVal val="visible"/>
                                      </p:to>
                                    </p:set>
                                    <p:animEffect filter="fade" transition="in">
                                      <p:cBhvr>
                                        <p:cTn dur="1000"/>
                                        <p:tgtEl>
                                          <p:spTgt spid="24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966"/>
        </a:solidFill>
      </p:bgPr>
    </p:bg>
    <p:spTree>
      <p:nvGrpSpPr>
        <p:cNvPr id="83" name="Shape 83"/>
        <p:cNvGrpSpPr/>
        <p:nvPr/>
      </p:nvGrpSpPr>
      <p:grpSpPr>
        <a:xfrm>
          <a:off x="0" y="0"/>
          <a:ext cx="0" cy="0"/>
          <a:chOff x="0" y="0"/>
          <a:chExt cx="0" cy="0"/>
        </a:xfrm>
      </p:grpSpPr>
      <p:pic>
        <p:nvPicPr>
          <p:cNvPr id="84" name="Google Shape;84;p1"/>
          <p:cNvPicPr preferRelativeResize="0"/>
          <p:nvPr/>
        </p:nvPicPr>
        <p:blipFill rotWithShape="1">
          <a:blip r:embed="rId3">
            <a:alphaModFix/>
          </a:blip>
          <a:srcRect b="0" l="0" r="0" t="0"/>
          <a:stretch/>
        </p:blipFill>
        <p:spPr>
          <a:xfrm>
            <a:off x="5534104" y="586960"/>
            <a:ext cx="2614130" cy="3969587"/>
          </a:xfrm>
          <a:prstGeom prst="rect">
            <a:avLst/>
          </a:prstGeom>
          <a:noFill/>
          <a:ln>
            <a:noFill/>
          </a:ln>
          <a:effectLst>
            <a:outerShdw blurRad="292100" rotWithShape="0" algn="tl" dir="2700000" dist="139700">
              <a:srgbClr val="333333">
                <a:alpha val="63921"/>
              </a:srgbClr>
            </a:outerShdw>
          </a:effectLst>
        </p:spPr>
      </p:pic>
      <p:sp>
        <p:nvSpPr>
          <p:cNvPr id="85" name="Google Shape;85;p1"/>
          <p:cNvSpPr txBox="1"/>
          <p:nvPr/>
        </p:nvSpPr>
        <p:spPr>
          <a:xfrm>
            <a:off x="284538" y="657025"/>
            <a:ext cx="4771200" cy="2860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3600"/>
              <a:buFont typeface="Roboto"/>
              <a:buNone/>
            </a:pPr>
            <a:r>
              <a:rPr b="1" lang="en" sz="3900">
                <a:solidFill>
                  <a:srgbClr val="035595"/>
                </a:solidFill>
                <a:latin typeface="PT Sans Narrow"/>
                <a:ea typeface="PT Sans Narrow"/>
                <a:cs typeface="PT Sans Narrow"/>
                <a:sym typeface="PT Sans Narrow"/>
              </a:rPr>
              <a:t>The Anxious Generation: </a:t>
            </a:r>
            <a:endParaRPr b="1" sz="3900">
              <a:solidFill>
                <a:srgbClr val="035595"/>
              </a:solidFill>
              <a:latin typeface="PT Sans Narrow"/>
              <a:ea typeface="PT Sans Narrow"/>
              <a:cs typeface="PT Sans Narrow"/>
              <a:sym typeface="PT Sans Narrow"/>
            </a:endParaRPr>
          </a:p>
          <a:p>
            <a:pPr indent="0" lvl="0" marL="0" rtl="0" algn="ctr">
              <a:spcBef>
                <a:spcPts val="0"/>
              </a:spcBef>
              <a:spcAft>
                <a:spcPts val="0"/>
              </a:spcAft>
              <a:buClr>
                <a:schemeClr val="dk1"/>
              </a:buClr>
              <a:buSzPts val="3600"/>
              <a:buFont typeface="Roboto"/>
              <a:buNone/>
            </a:pPr>
            <a:r>
              <a:rPr b="1" lang="en" sz="3100">
                <a:solidFill>
                  <a:srgbClr val="035595"/>
                </a:solidFill>
                <a:latin typeface="PT Sans Narrow"/>
                <a:ea typeface="PT Sans Narrow"/>
                <a:cs typeface="PT Sans Narrow"/>
                <a:sym typeface="PT Sans Narrow"/>
              </a:rPr>
              <a:t>Key Insights and Takeaways from the Viral Book</a:t>
            </a:r>
            <a:r>
              <a:rPr b="1" lang="en" sz="3600">
                <a:solidFill>
                  <a:srgbClr val="035595"/>
                </a:solidFill>
                <a:latin typeface="PT Sans Narrow"/>
                <a:ea typeface="PT Sans Narrow"/>
                <a:cs typeface="PT Sans Narrow"/>
                <a:sym typeface="PT Sans Narrow"/>
              </a:rPr>
              <a:t> </a:t>
            </a:r>
            <a:endParaRPr i="1" sz="3600" u="none" cap="none" strike="noStrike">
              <a:solidFill>
                <a:schemeClr val="dk1"/>
              </a:solidFill>
              <a:latin typeface="Roboto"/>
              <a:ea typeface="Roboto"/>
              <a:cs typeface="Roboto"/>
              <a:sym typeface="Roboto"/>
            </a:endParaRPr>
          </a:p>
          <a:p>
            <a:pPr indent="0" lvl="0" marL="0" marR="0" rtl="0" algn="ctr">
              <a:lnSpc>
                <a:spcPct val="100000"/>
              </a:lnSpc>
              <a:spcBef>
                <a:spcPts val="0"/>
              </a:spcBef>
              <a:spcAft>
                <a:spcPts val="0"/>
              </a:spcAft>
              <a:buClr>
                <a:schemeClr val="dk1"/>
              </a:buClr>
              <a:buSzPts val="1600"/>
              <a:buFont typeface="Roboto"/>
              <a:buNone/>
            </a:pPr>
            <a:r>
              <a:t/>
            </a:r>
            <a:endParaRPr i="1" sz="1600">
              <a:solidFill>
                <a:schemeClr val="dk1"/>
              </a:solidFill>
              <a:latin typeface="Roboto"/>
              <a:ea typeface="Roboto"/>
              <a:cs typeface="Roboto"/>
              <a:sym typeface="Roboto"/>
            </a:endParaRPr>
          </a:p>
          <a:p>
            <a:pPr indent="0" lvl="0" marL="0" marR="0" rtl="0" algn="ctr">
              <a:lnSpc>
                <a:spcPct val="100000"/>
              </a:lnSpc>
              <a:spcBef>
                <a:spcPts val="0"/>
              </a:spcBef>
              <a:spcAft>
                <a:spcPts val="0"/>
              </a:spcAft>
              <a:buClr>
                <a:schemeClr val="dk1"/>
              </a:buClr>
              <a:buSzPts val="1600"/>
              <a:buFont typeface="Roboto"/>
              <a:buNone/>
            </a:pPr>
            <a:r>
              <a:rPr b="1" lang="en" sz="2000">
                <a:solidFill>
                  <a:srgbClr val="035595"/>
                </a:solidFill>
                <a:latin typeface="PT Sans Narrow"/>
                <a:ea typeface="PT Sans Narrow"/>
                <a:cs typeface="PT Sans Narrow"/>
                <a:sym typeface="PT Sans Narrow"/>
              </a:rPr>
              <a:t>  Presented by:</a:t>
            </a:r>
            <a:r>
              <a:rPr b="0" i="1" lang="en" sz="1600" u="none" cap="none" strike="noStrike">
                <a:solidFill>
                  <a:schemeClr val="dk1"/>
                </a:solidFill>
                <a:latin typeface="Roboto"/>
                <a:ea typeface="Roboto"/>
                <a:cs typeface="Roboto"/>
                <a:sym typeface="Roboto"/>
              </a:rPr>
              <a:t> </a:t>
            </a:r>
            <a:endParaRPr b="0" i="1" sz="1600" u="none" cap="none" strike="noStrike">
              <a:solidFill>
                <a:schemeClr val="dk1"/>
              </a:solidFill>
              <a:latin typeface="Roboto"/>
              <a:ea typeface="Roboto"/>
              <a:cs typeface="Roboto"/>
              <a:sym typeface="Roboto"/>
            </a:endParaRPr>
          </a:p>
          <a:p>
            <a:pPr indent="0" lvl="0" marL="0" marR="0" rtl="0" algn="ctr">
              <a:lnSpc>
                <a:spcPct val="100000"/>
              </a:lnSpc>
              <a:spcBef>
                <a:spcPts val="0"/>
              </a:spcBef>
              <a:spcAft>
                <a:spcPts val="0"/>
              </a:spcAft>
              <a:buClr>
                <a:schemeClr val="dk1"/>
              </a:buClr>
              <a:buSzPts val="1600"/>
              <a:buFont typeface="Roboto"/>
              <a:buNone/>
            </a:pPr>
            <a:r>
              <a:t/>
            </a:r>
            <a:endParaRPr b="0" i="1" sz="1600" u="none" cap="none" strike="noStrike">
              <a:solidFill>
                <a:schemeClr val="dk1"/>
              </a:solidFill>
              <a:latin typeface="Roboto"/>
              <a:ea typeface="Roboto"/>
              <a:cs typeface="Roboto"/>
              <a:sym typeface="Roboto"/>
            </a:endParaRPr>
          </a:p>
          <a:p>
            <a:pPr indent="0" lvl="0" marL="0" marR="0" rtl="0" algn="ctr">
              <a:lnSpc>
                <a:spcPct val="100000"/>
              </a:lnSpc>
              <a:spcBef>
                <a:spcPts val="0"/>
              </a:spcBef>
              <a:spcAft>
                <a:spcPts val="0"/>
              </a:spcAft>
              <a:buClr>
                <a:schemeClr val="dk1"/>
              </a:buClr>
              <a:buSzPts val="1600"/>
              <a:buFont typeface="Roboto"/>
              <a:buNone/>
            </a:pPr>
            <a:r>
              <a:t/>
            </a:r>
            <a:endParaRPr b="0" i="1" sz="1600" u="none" cap="none" strike="noStrike">
              <a:solidFill>
                <a:schemeClr val="dk1"/>
              </a:solidFill>
              <a:latin typeface="Roboto"/>
              <a:ea typeface="Roboto"/>
              <a:cs typeface="Roboto"/>
              <a:sym typeface="Roboto"/>
            </a:endParaRPr>
          </a:p>
          <a:p>
            <a:pPr indent="0" lvl="0" marL="0" marR="0" rtl="0" algn="ctr">
              <a:lnSpc>
                <a:spcPct val="100000"/>
              </a:lnSpc>
              <a:spcBef>
                <a:spcPts val="0"/>
              </a:spcBef>
              <a:spcAft>
                <a:spcPts val="0"/>
              </a:spcAft>
              <a:buClr>
                <a:schemeClr val="dk1"/>
              </a:buClr>
              <a:buSzPts val="1600"/>
              <a:buFont typeface="Roboto"/>
              <a:buNone/>
            </a:pPr>
            <a:r>
              <a:t/>
            </a:r>
            <a:endParaRPr b="0" i="1" sz="1600" u="none" cap="none" strike="noStrike">
              <a:solidFill>
                <a:schemeClr val="dk1"/>
              </a:solidFill>
              <a:latin typeface="Roboto"/>
              <a:ea typeface="Roboto"/>
              <a:cs typeface="Roboto"/>
              <a:sym typeface="Roboto"/>
            </a:endParaRPr>
          </a:p>
          <a:p>
            <a:pPr indent="0" lvl="0" marL="0" marR="0" rtl="0" algn="ctr">
              <a:lnSpc>
                <a:spcPct val="100000"/>
              </a:lnSpc>
              <a:spcBef>
                <a:spcPts val="0"/>
              </a:spcBef>
              <a:spcAft>
                <a:spcPts val="0"/>
              </a:spcAft>
              <a:buClr>
                <a:schemeClr val="dk1"/>
              </a:buClr>
              <a:buSzPts val="1600"/>
              <a:buFont typeface="Roboto"/>
              <a:buNone/>
            </a:pPr>
            <a:r>
              <a:t/>
            </a:r>
            <a:endParaRPr b="0" i="1" sz="1600" u="none" cap="none" strike="noStrike">
              <a:solidFill>
                <a:schemeClr val="dk1"/>
              </a:solidFill>
              <a:latin typeface="Roboto"/>
              <a:ea typeface="Roboto"/>
              <a:cs typeface="Roboto"/>
              <a:sym typeface="Roboto"/>
            </a:endParaRPr>
          </a:p>
          <a:p>
            <a:pPr indent="0" lvl="0" marL="0" marR="0" rtl="0" algn="ctr">
              <a:lnSpc>
                <a:spcPct val="100000"/>
              </a:lnSpc>
              <a:spcBef>
                <a:spcPts val="0"/>
              </a:spcBef>
              <a:spcAft>
                <a:spcPts val="0"/>
              </a:spcAft>
              <a:buClr>
                <a:schemeClr val="dk1"/>
              </a:buClr>
              <a:buSzPts val="1600"/>
              <a:buFont typeface="Roboto"/>
              <a:buNone/>
            </a:pPr>
            <a:r>
              <a:t/>
            </a:r>
            <a:endParaRPr b="0" i="1" sz="1600" u="none" cap="none" strike="noStrike">
              <a:solidFill>
                <a:schemeClr val="dk1"/>
              </a:solidFill>
              <a:latin typeface="Roboto"/>
              <a:ea typeface="Roboto"/>
              <a:cs typeface="Roboto"/>
              <a:sym typeface="Roboto"/>
            </a:endParaRPr>
          </a:p>
          <a:p>
            <a:pPr indent="0" lvl="0" marL="0" marR="0" rtl="0" algn="ctr">
              <a:lnSpc>
                <a:spcPct val="100000"/>
              </a:lnSpc>
              <a:spcBef>
                <a:spcPts val="0"/>
              </a:spcBef>
              <a:spcAft>
                <a:spcPts val="0"/>
              </a:spcAft>
              <a:buClr>
                <a:schemeClr val="dk1"/>
              </a:buClr>
              <a:buSzPts val="1600"/>
              <a:buFont typeface="Roboto"/>
              <a:buNone/>
            </a:pPr>
            <a:r>
              <a:t/>
            </a:r>
            <a:endParaRPr b="0" i="1" sz="1600" u="none" cap="none" strike="noStrike">
              <a:solidFill>
                <a:schemeClr val="dk1"/>
              </a:solidFill>
              <a:latin typeface="Roboto"/>
              <a:ea typeface="Roboto"/>
              <a:cs typeface="Roboto"/>
              <a:sym typeface="Roboto"/>
            </a:endParaRPr>
          </a:p>
          <a:p>
            <a:pPr indent="0" lvl="0" marL="0" marR="0" rtl="0" algn="ctr">
              <a:lnSpc>
                <a:spcPct val="100000"/>
              </a:lnSpc>
              <a:spcBef>
                <a:spcPts val="0"/>
              </a:spcBef>
              <a:spcAft>
                <a:spcPts val="0"/>
              </a:spcAft>
              <a:buClr>
                <a:schemeClr val="dk1"/>
              </a:buClr>
              <a:buSzPts val="1600"/>
              <a:buFont typeface="Roboto"/>
              <a:buNone/>
            </a:pPr>
            <a:r>
              <a:t/>
            </a:r>
            <a:endParaRPr b="0" i="1" sz="1600" u="none" cap="none" strike="noStrike">
              <a:solidFill>
                <a:schemeClr val="dk1"/>
              </a:solidFill>
              <a:latin typeface="Roboto"/>
              <a:ea typeface="Roboto"/>
              <a:cs typeface="Roboto"/>
              <a:sym typeface="Roboto"/>
            </a:endParaRPr>
          </a:p>
        </p:txBody>
      </p:sp>
      <p:pic>
        <p:nvPicPr>
          <p:cNvPr id="86" name="Google Shape;86;p1" title="DigitalBalance_Final_OL.png"/>
          <p:cNvPicPr preferRelativeResize="0"/>
          <p:nvPr/>
        </p:nvPicPr>
        <p:blipFill rotWithShape="1">
          <a:blip r:embed="rId4">
            <a:alphaModFix/>
          </a:blip>
          <a:srcRect b="67200" l="-108150" r="108150" t="-67200"/>
          <a:stretch/>
        </p:blipFill>
        <p:spPr>
          <a:xfrm>
            <a:off x="1748677" y="2571750"/>
            <a:ext cx="1730401" cy="1336675"/>
          </a:xfrm>
          <a:prstGeom prst="rect">
            <a:avLst/>
          </a:prstGeom>
          <a:noFill/>
          <a:ln>
            <a:noFill/>
          </a:ln>
        </p:spPr>
      </p:pic>
      <p:pic>
        <p:nvPicPr>
          <p:cNvPr id="87" name="Google Shape;87;p1" title="DigitalBalance_Final_OL.png"/>
          <p:cNvPicPr preferRelativeResize="0"/>
          <p:nvPr/>
        </p:nvPicPr>
        <p:blipFill rotWithShape="1">
          <a:blip r:embed="rId4">
            <a:alphaModFix/>
          </a:blip>
          <a:srcRect b="0" l="0" r="0" t="0"/>
          <a:stretch/>
        </p:blipFill>
        <p:spPr>
          <a:xfrm>
            <a:off x="1748675" y="3018725"/>
            <a:ext cx="2091725" cy="161577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 name="Shape 252"/>
        <p:cNvGrpSpPr/>
        <p:nvPr/>
      </p:nvGrpSpPr>
      <p:grpSpPr>
        <a:xfrm>
          <a:off x="0" y="0"/>
          <a:ext cx="0" cy="0"/>
          <a:chOff x="0" y="0"/>
          <a:chExt cx="0" cy="0"/>
        </a:xfrm>
      </p:grpSpPr>
      <p:sp>
        <p:nvSpPr>
          <p:cNvPr id="253" name="Google Shape;253;g3b840cbbc48_0_5"/>
          <p:cNvSpPr txBox="1"/>
          <p:nvPr>
            <p:ph type="title"/>
          </p:nvPr>
        </p:nvSpPr>
        <p:spPr>
          <a:xfrm>
            <a:off x="311700" y="271325"/>
            <a:ext cx="8449500" cy="884400"/>
          </a:xfrm>
          <a:prstGeom prst="rect">
            <a:avLst/>
          </a:prstGeom>
          <a:noFill/>
          <a:ln>
            <a:noFill/>
          </a:ln>
        </p:spPr>
        <p:txBody>
          <a:bodyPr anchorCtr="0" anchor="t" bIns="91425" lIns="91425" spcFirstLastPara="1" rIns="91425" wrap="square" tIns="91425">
            <a:normAutofit/>
          </a:bodyPr>
          <a:lstStyle/>
          <a:p>
            <a:pPr indent="0" lvl="0" marL="0" rtl="0" algn="ctr">
              <a:spcBef>
                <a:spcPts val="0"/>
              </a:spcBef>
              <a:spcAft>
                <a:spcPts val="0"/>
              </a:spcAft>
              <a:buClr>
                <a:srgbClr val="262626"/>
              </a:buClr>
              <a:buSzPts val="2800"/>
              <a:buFont typeface="Roboto"/>
              <a:buNone/>
            </a:pPr>
            <a:r>
              <a:rPr lang="en" sz="4100"/>
              <a:t>Social Media and Depression</a:t>
            </a:r>
            <a:endParaRPr sz="4100"/>
          </a:p>
        </p:txBody>
      </p:sp>
      <p:sp>
        <p:nvSpPr>
          <p:cNvPr id="254" name="Google Shape;254;g3b840cbbc48_0_5"/>
          <p:cNvSpPr txBox="1"/>
          <p:nvPr>
            <p:ph idx="1" type="body"/>
          </p:nvPr>
        </p:nvSpPr>
        <p:spPr>
          <a:xfrm>
            <a:off x="4705500" y="1522700"/>
            <a:ext cx="4126800" cy="1295700"/>
          </a:xfrm>
          <a:prstGeom prst="rect">
            <a:avLst/>
          </a:prstGeom>
          <a:solidFill>
            <a:schemeClr val="lt1"/>
          </a:solidFill>
          <a:ln cap="flat" cmpd="sng" w="15875">
            <a:solidFill>
              <a:schemeClr val="dk1"/>
            </a:solidFill>
            <a:prstDash val="solid"/>
            <a:round/>
            <a:headEnd len="sm" w="sm" type="none"/>
            <a:tailEnd len="sm" w="sm" type="none"/>
          </a:ln>
        </p:spPr>
        <p:txBody>
          <a:bodyPr anchorCtr="0" anchor="t" bIns="91425" lIns="91425" spcFirstLastPara="1" rIns="91425" wrap="square" tIns="91425">
            <a:noAutofit/>
          </a:bodyPr>
          <a:lstStyle/>
          <a:p>
            <a:pPr indent="0" lvl="0" marL="114300" rtl="0" algn="ctr">
              <a:spcBef>
                <a:spcPts val="0"/>
              </a:spcBef>
              <a:spcAft>
                <a:spcPts val="0"/>
              </a:spcAft>
              <a:buClr>
                <a:schemeClr val="dk1"/>
              </a:buClr>
              <a:buSzPts val="1800"/>
              <a:buNone/>
            </a:pPr>
            <a:r>
              <a:rPr lang="en" sz="1700">
                <a:solidFill>
                  <a:srgbClr val="035595"/>
                </a:solidFill>
                <a:latin typeface="PT Sans Narrow"/>
                <a:ea typeface="PT Sans Narrow"/>
                <a:cs typeface="PT Sans Narrow"/>
                <a:sym typeface="PT Sans Narrow"/>
              </a:rPr>
              <a:t>1 person in a group of friends abstained from social media for 1 month = </a:t>
            </a:r>
            <a:endParaRPr sz="1700">
              <a:solidFill>
                <a:srgbClr val="035595"/>
              </a:solidFill>
              <a:latin typeface="PT Sans Narrow"/>
              <a:ea typeface="PT Sans Narrow"/>
              <a:cs typeface="PT Sans Narrow"/>
              <a:sym typeface="PT Sans Narrow"/>
            </a:endParaRPr>
          </a:p>
          <a:p>
            <a:pPr indent="0" lvl="0" marL="114300" rtl="0" algn="ctr">
              <a:spcBef>
                <a:spcPts val="0"/>
              </a:spcBef>
              <a:spcAft>
                <a:spcPts val="0"/>
              </a:spcAft>
              <a:buClr>
                <a:schemeClr val="dk1"/>
              </a:buClr>
              <a:buSzPts val="1800"/>
              <a:buNone/>
            </a:pPr>
            <a:r>
              <a:rPr b="1" lang="en" sz="1700">
                <a:solidFill>
                  <a:srgbClr val="035595"/>
                </a:solidFill>
                <a:latin typeface="PT Sans Narrow"/>
                <a:ea typeface="PT Sans Narrow"/>
                <a:cs typeface="PT Sans Narrow"/>
                <a:sym typeface="PT Sans Narrow"/>
              </a:rPr>
              <a:t>even though this person felt more socially isolated, their mental health STILL improved</a:t>
            </a:r>
            <a:endParaRPr b="1" sz="1700">
              <a:solidFill>
                <a:srgbClr val="035595"/>
              </a:solidFill>
              <a:latin typeface="PT Sans Narrow"/>
              <a:ea typeface="PT Sans Narrow"/>
              <a:cs typeface="PT Sans Narrow"/>
              <a:sym typeface="PT Sans Narrow"/>
            </a:endParaRPr>
          </a:p>
        </p:txBody>
      </p:sp>
      <p:sp>
        <p:nvSpPr>
          <p:cNvPr id="255" name="Google Shape;255;g3b840cbbc48_0_5"/>
          <p:cNvSpPr txBox="1"/>
          <p:nvPr/>
        </p:nvSpPr>
        <p:spPr>
          <a:xfrm>
            <a:off x="311700" y="1042593"/>
            <a:ext cx="8520600" cy="454200"/>
          </a:xfrm>
          <a:prstGeom prst="rect">
            <a:avLst/>
          </a:prstGeom>
          <a:noFill/>
          <a:ln>
            <a:noFill/>
          </a:ln>
        </p:spPr>
        <p:txBody>
          <a:bodyPr anchorCtr="0" anchor="t" bIns="91425" lIns="91425" spcFirstLastPara="1" rIns="91425" wrap="square" tIns="91425">
            <a:noAutofit/>
          </a:bodyPr>
          <a:lstStyle/>
          <a:p>
            <a:pPr indent="0" lvl="0" marL="0" marR="0" rtl="0" algn="ctr">
              <a:spcBef>
                <a:spcPts val="0"/>
              </a:spcBef>
              <a:spcAft>
                <a:spcPts val="0"/>
              </a:spcAft>
              <a:buClr>
                <a:srgbClr val="262626"/>
              </a:buClr>
              <a:buSzPts val="2800"/>
              <a:buFont typeface="Roboto"/>
              <a:buNone/>
            </a:pPr>
            <a:r>
              <a:rPr b="1" lang="en" sz="1900" cap="none">
                <a:solidFill>
                  <a:srgbClr val="262626"/>
                </a:solidFill>
                <a:latin typeface="PT Sans Narrow"/>
                <a:ea typeface="PT Sans Narrow"/>
                <a:cs typeface="PT Sans Narrow"/>
                <a:sym typeface="PT Sans Narrow"/>
              </a:rPr>
              <a:t>Does depression drive social media use or does social media use drive depression?</a:t>
            </a:r>
            <a:endParaRPr sz="1800">
              <a:latin typeface="PT Sans Narrow"/>
              <a:ea typeface="PT Sans Narrow"/>
              <a:cs typeface="PT Sans Narrow"/>
              <a:sym typeface="PT Sans Narrow"/>
            </a:endParaRPr>
          </a:p>
        </p:txBody>
      </p:sp>
      <p:sp>
        <p:nvSpPr>
          <p:cNvPr id="256" name="Google Shape;256;g3b840cbbc48_0_5"/>
          <p:cNvSpPr txBox="1"/>
          <p:nvPr/>
        </p:nvSpPr>
        <p:spPr>
          <a:xfrm>
            <a:off x="5266725" y="3596550"/>
            <a:ext cx="3737100" cy="4002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chemeClr val="dk1"/>
              </a:buClr>
              <a:buSzPts val="1500"/>
              <a:buFont typeface="Roboto"/>
              <a:buNone/>
            </a:pPr>
            <a:r>
              <a:rPr b="1" lang="en" sz="2000">
                <a:solidFill>
                  <a:srgbClr val="035595"/>
                </a:solidFill>
                <a:latin typeface="PT Sans Narrow"/>
                <a:ea typeface="PT Sans Narrow"/>
                <a:cs typeface="PT Sans Narrow"/>
                <a:sym typeface="PT Sans Narrow"/>
              </a:rPr>
              <a:t>Social media use can cause depression!</a:t>
            </a:r>
            <a:endParaRPr sz="1900">
              <a:solidFill>
                <a:srgbClr val="035595"/>
              </a:solidFill>
              <a:latin typeface="PT Sans Narrow"/>
              <a:ea typeface="PT Sans Narrow"/>
              <a:cs typeface="PT Sans Narrow"/>
              <a:sym typeface="PT Sans Narrow"/>
            </a:endParaRPr>
          </a:p>
        </p:txBody>
      </p:sp>
      <p:sp>
        <p:nvSpPr>
          <p:cNvPr id="257" name="Google Shape;257;g3b840cbbc48_0_5"/>
          <p:cNvSpPr txBox="1"/>
          <p:nvPr/>
        </p:nvSpPr>
        <p:spPr>
          <a:xfrm>
            <a:off x="701386" y="1731958"/>
            <a:ext cx="3837600" cy="877200"/>
          </a:xfrm>
          <a:prstGeom prst="rect">
            <a:avLst/>
          </a:prstGeom>
          <a:solidFill>
            <a:schemeClr val="lt1"/>
          </a:solidFill>
          <a:ln cap="flat" cmpd="sng" w="15875">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lang="en" sz="1700">
                <a:solidFill>
                  <a:srgbClr val="035595"/>
                </a:solidFill>
                <a:latin typeface="PT Sans Narrow"/>
                <a:ea typeface="PT Sans Narrow"/>
                <a:cs typeface="PT Sans Narrow"/>
                <a:sym typeface="PT Sans Narrow"/>
              </a:rPr>
              <a:t>A random group of college students reduced social media use for 3 weeks = </a:t>
            </a:r>
            <a:r>
              <a:rPr b="1" lang="en" sz="1700">
                <a:solidFill>
                  <a:srgbClr val="035595"/>
                </a:solidFill>
                <a:latin typeface="PT Sans Narrow"/>
                <a:ea typeface="PT Sans Narrow"/>
                <a:cs typeface="PT Sans Narrow"/>
                <a:sym typeface="PT Sans Narrow"/>
              </a:rPr>
              <a:t>Significant reduction in loneliness and depression</a:t>
            </a:r>
            <a:endParaRPr b="1" sz="2000">
              <a:solidFill>
                <a:srgbClr val="035595"/>
              </a:solidFill>
              <a:latin typeface="PT Sans Narrow"/>
              <a:ea typeface="PT Sans Narrow"/>
              <a:cs typeface="PT Sans Narrow"/>
              <a:sym typeface="PT Sans Narrow"/>
            </a:endParaRPr>
          </a:p>
        </p:txBody>
      </p:sp>
      <p:sp>
        <p:nvSpPr>
          <p:cNvPr id="258" name="Google Shape;258;g3b840cbbc48_0_5"/>
          <p:cNvSpPr txBox="1"/>
          <p:nvPr/>
        </p:nvSpPr>
        <p:spPr>
          <a:xfrm>
            <a:off x="701375" y="3043777"/>
            <a:ext cx="4457700" cy="1400700"/>
          </a:xfrm>
          <a:prstGeom prst="rect">
            <a:avLst/>
          </a:prstGeom>
          <a:solidFill>
            <a:schemeClr val="lt1"/>
          </a:solidFill>
          <a:ln cap="flat" cmpd="sng" w="15875">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lang="en" sz="1700">
                <a:solidFill>
                  <a:srgbClr val="035595"/>
                </a:solidFill>
                <a:latin typeface="PT Sans Narrow"/>
                <a:ea typeface="PT Sans Narrow"/>
                <a:cs typeface="PT Sans Narrow"/>
                <a:sym typeface="PT Sans Narrow"/>
              </a:rPr>
              <a:t>Teen girls exposed to Instagram selfies were shown either in an original form of photo or a form modified by experimenters to be more attractive = </a:t>
            </a:r>
            <a:endParaRPr sz="1700">
              <a:solidFill>
                <a:srgbClr val="035595"/>
              </a:solidFill>
              <a:latin typeface="PT Sans Narrow"/>
              <a:ea typeface="PT Sans Narrow"/>
              <a:cs typeface="PT Sans Narrow"/>
              <a:sym typeface="PT Sans Narrow"/>
            </a:endParaRPr>
          </a:p>
          <a:p>
            <a:pPr indent="0" lvl="0" marL="0" marR="0" rtl="0" algn="ctr">
              <a:spcBef>
                <a:spcPts val="0"/>
              </a:spcBef>
              <a:spcAft>
                <a:spcPts val="0"/>
              </a:spcAft>
              <a:buNone/>
            </a:pPr>
            <a:r>
              <a:rPr b="1" lang="en" sz="1700">
                <a:solidFill>
                  <a:srgbClr val="035595"/>
                </a:solidFill>
                <a:latin typeface="PT Sans Narrow"/>
                <a:ea typeface="PT Sans Narrow"/>
                <a:cs typeface="PT Sans Narrow"/>
                <a:sym typeface="PT Sans Narrow"/>
              </a:rPr>
              <a:t>modified photos directly lead to lower body image for these teen girls</a:t>
            </a:r>
            <a:endParaRPr sz="1700">
              <a:solidFill>
                <a:srgbClr val="035595"/>
              </a:solidFill>
              <a:latin typeface="PT Sans Narrow"/>
              <a:ea typeface="PT Sans Narrow"/>
              <a:cs typeface="PT Sans Narrow"/>
              <a:sym typeface="PT Sans Narrow"/>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2" name="Shape 262"/>
        <p:cNvGrpSpPr/>
        <p:nvPr/>
      </p:nvGrpSpPr>
      <p:grpSpPr>
        <a:xfrm>
          <a:off x="0" y="0"/>
          <a:ext cx="0" cy="0"/>
          <a:chOff x="0" y="0"/>
          <a:chExt cx="0" cy="0"/>
        </a:xfrm>
      </p:grpSpPr>
      <p:pic>
        <p:nvPicPr>
          <p:cNvPr descr="How Social Media Affects Your Teen's Mental Health: A Parent's Guide &gt; News  &gt; Yale Medicine" id="263" name="Google Shape;263;g3824e956988_0_0"/>
          <p:cNvPicPr preferRelativeResize="0"/>
          <p:nvPr/>
        </p:nvPicPr>
        <p:blipFill rotWithShape="1">
          <a:blip r:embed="rId3">
            <a:alphaModFix amt="15000"/>
          </a:blip>
          <a:srcRect b="0" l="0" r="0" t="0"/>
          <a:stretch/>
        </p:blipFill>
        <p:spPr>
          <a:xfrm>
            <a:off x="31725" y="0"/>
            <a:ext cx="9112200" cy="5060400"/>
          </a:xfrm>
          <a:prstGeom prst="roundRect">
            <a:avLst>
              <a:gd fmla="val 11111" name="adj"/>
            </a:avLst>
          </a:prstGeom>
          <a:noFill/>
          <a:ln>
            <a:noFill/>
          </a:ln>
        </p:spPr>
      </p:pic>
      <p:sp>
        <p:nvSpPr>
          <p:cNvPr id="264" name="Google Shape;264;g3824e956988_0_0"/>
          <p:cNvSpPr txBox="1"/>
          <p:nvPr>
            <p:ph type="title"/>
          </p:nvPr>
        </p:nvSpPr>
        <p:spPr>
          <a:xfrm>
            <a:off x="311700" y="248650"/>
            <a:ext cx="8520600" cy="7074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 sz="4100"/>
              <a:t>GIRLS</a:t>
            </a:r>
            <a:endParaRPr sz="4100"/>
          </a:p>
        </p:txBody>
      </p:sp>
      <p:sp>
        <p:nvSpPr>
          <p:cNvPr id="265" name="Google Shape;265;g3824e956988_0_0"/>
          <p:cNvSpPr txBox="1"/>
          <p:nvPr>
            <p:ph idx="1" type="body"/>
          </p:nvPr>
        </p:nvSpPr>
        <p:spPr>
          <a:xfrm>
            <a:off x="1826550" y="1173300"/>
            <a:ext cx="5490900" cy="2796900"/>
          </a:xfrm>
          <a:prstGeom prst="rect">
            <a:avLst/>
          </a:prstGeom>
          <a:noFill/>
          <a:ln>
            <a:noFill/>
          </a:ln>
        </p:spPr>
        <p:txBody>
          <a:bodyPr anchorCtr="0" anchor="t" bIns="91425" lIns="91425" spcFirstLastPara="1" rIns="91425" wrap="square" tIns="91425">
            <a:normAutofit lnSpcReduction="10000"/>
          </a:bodyPr>
          <a:lstStyle/>
          <a:p>
            <a:pPr indent="-349250" lvl="0" marL="457200" rtl="0" algn="l">
              <a:lnSpc>
                <a:spcPct val="100000"/>
              </a:lnSpc>
              <a:spcBef>
                <a:spcPts val="0"/>
              </a:spcBef>
              <a:spcAft>
                <a:spcPts val="0"/>
              </a:spcAft>
              <a:buClr>
                <a:srgbClr val="035595"/>
              </a:buClr>
              <a:buSzPts val="1900"/>
              <a:buFont typeface="PT Sans Narrow"/>
              <a:buChar char="●"/>
            </a:pPr>
            <a:r>
              <a:rPr b="1" lang="en" sz="1900">
                <a:solidFill>
                  <a:srgbClr val="035595"/>
                </a:solidFill>
                <a:latin typeface="PT Sans Narrow"/>
                <a:ea typeface="PT Sans Narrow"/>
                <a:cs typeface="PT Sans Narrow"/>
                <a:sym typeface="PT Sans Narrow"/>
              </a:rPr>
              <a:t>Social media is more harmful to girls</a:t>
            </a:r>
            <a:endParaRPr b="1" sz="1900">
              <a:solidFill>
                <a:srgbClr val="035595"/>
              </a:solidFill>
              <a:latin typeface="PT Sans Narrow"/>
              <a:ea typeface="PT Sans Narrow"/>
              <a:cs typeface="PT Sans Narrow"/>
              <a:sym typeface="PT Sans Narrow"/>
            </a:endParaRPr>
          </a:p>
          <a:p>
            <a:pPr indent="0" lvl="0" marL="457200" rtl="0" algn="l">
              <a:lnSpc>
                <a:spcPct val="100000"/>
              </a:lnSpc>
              <a:spcBef>
                <a:spcPts val="0"/>
              </a:spcBef>
              <a:spcAft>
                <a:spcPts val="0"/>
              </a:spcAft>
              <a:buSzPts val="1800"/>
              <a:buNone/>
            </a:pPr>
            <a:r>
              <a:t/>
            </a:r>
            <a:endParaRPr b="1" sz="1900">
              <a:solidFill>
                <a:srgbClr val="035595"/>
              </a:solidFill>
              <a:latin typeface="PT Sans Narrow"/>
              <a:ea typeface="PT Sans Narrow"/>
              <a:cs typeface="PT Sans Narrow"/>
              <a:sym typeface="PT Sans Narrow"/>
            </a:endParaRPr>
          </a:p>
          <a:p>
            <a:pPr indent="-349250" lvl="0" marL="457200" rtl="0" algn="l">
              <a:lnSpc>
                <a:spcPct val="100000"/>
              </a:lnSpc>
              <a:spcBef>
                <a:spcPts val="0"/>
              </a:spcBef>
              <a:spcAft>
                <a:spcPts val="0"/>
              </a:spcAft>
              <a:buClr>
                <a:srgbClr val="035595"/>
              </a:buClr>
              <a:buSzPts val="1900"/>
              <a:buFont typeface="PT Sans Narrow"/>
              <a:buChar char="●"/>
            </a:pPr>
            <a:r>
              <a:rPr b="1" lang="en" sz="1900">
                <a:solidFill>
                  <a:srgbClr val="035595"/>
                </a:solidFill>
                <a:latin typeface="PT Sans Narrow"/>
                <a:ea typeface="PT Sans Narrow"/>
                <a:cs typeface="PT Sans Narrow"/>
                <a:sym typeface="PT Sans Narrow"/>
              </a:rPr>
              <a:t>More affected by visual comparison and perfectionism</a:t>
            </a:r>
            <a:endParaRPr b="1" sz="1900">
              <a:solidFill>
                <a:srgbClr val="035595"/>
              </a:solidFill>
              <a:latin typeface="PT Sans Narrow"/>
              <a:ea typeface="PT Sans Narrow"/>
              <a:cs typeface="PT Sans Narrow"/>
              <a:sym typeface="PT Sans Narrow"/>
            </a:endParaRPr>
          </a:p>
          <a:p>
            <a:pPr indent="0" lvl="0" marL="457200" rtl="0" algn="l">
              <a:lnSpc>
                <a:spcPct val="100000"/>
              </a:lnSpc>
              <a:spcBef>
                <a:spcPts val="0"/>
              </a:spcBef>
              <a:spcAft>
                <a:spcPts val="0"/>
              </a:spcAft>
              <a:buSzPts val="1800"/>
              <a:buNone/>
            </a:pPr>
            <a:r>
              <a:t/>
            </a:r>
            <a:endParaRPr b="1" sz="1900">
              <a:solidFill>
                <a:srgbClr val="035595"/>
              </a:solidFill>
              <a:latin typeface="PT Sans Narrow"/>
              <a:ea typeface="PT Sans Narrow"/>
              <a:cs typeface="PT Sans Narrow"/>
              <a:sym typeface="PT Sans Narrow"/>
            </a:endParaRPr>
          </a:p>
          <a:p>
            <a:pPr indent="-349250" lvl="0" marL="457200" rtl="0" algn="l">
              <a:lnSpc>
                <a:spcPct val="100000"/>
              </a:lnSpc>
              <a:spcBef>
                <a:spcPts val="0"/>
              </a:spcBef>
              <a:spcAft>
                <a:spcPts val="0"/>
              </a:spcAft>
              <a:buClr>
                <a:srgbClr val="035595"/>
              </a:buClr>
              <a:buSzPts val="1900"/>
              <a:buFont typeface="PT Sans Narrow"/>
              <a:buChar char="●"/>
            </a:pPr>
            <a:r>
              <a:rPr b="1" lang="en" sz="1900">
                <a:solidFill>
                  <a:srgbClr val="035595"/>
                </a:solidFill>
                <a:latin typeface="PT Sans Narrow"/>
                <a:ea typeface="PT Sans Narrow"/>
                <a:cs typeface="PT Sans Narrow"/>
                <a:sym typeface="PT Sans Narrow"/>
              </a:rPr>
              <a:t>Aggression is more relational</a:t>
            </a:r>
            <a:endParaRPr b="1" sz="1900">
              <a:solidFill>
                <a:srgbClr val="035595"/>
              </a:solidFill>
              <a:latin typeface="PT Sans Narrow"/>
              <a:ea typeface="PT Sans Narrow"/>
              <a:cs typeface="PT Sans Narrow"/>
              <a:sym typeface="PT Sans Narrow"/>
            </a:endParaRPr>
          </a:p>
          <a:p>
            <a:pPr indent="0" lvl="0" marL="457200" rtl="0" algn="l">
              <a:lnSpc>
                <a:spcPct val="100000"/>
              </a:lnSpc>
              <a:spcBef>
                <a:spcPts val="0"/>
              </a:spcBef>
              <a:spcAft>
                <a:spcPts val="0"/>
              </a:spcAft>
              <a:buSzPts val="1800"/>
              <a:buNone/>
            </a:pPr>
            <a:r>
              <a:t/>
            </a:r>
            <a:endParaRPr b="1" sz="1900">
              <a:solidFill>
                <a:srgbClr val="035595"/>
              </a:solidFill>
              <a:latin typeface="PT Sans Narrow"/>
              <a:ea typeface="PT Sans Narrow"/>
              <a:cs typeface="PT Sans Narrow"/>
              <a:sym typeface="PT Sans Narrow"/>
            </a:endParaRPr>
          </a:p>
          <a:p>
            <a:pPr indent="-349250" lvl="0" marL="457200" rtl="0" algn="l">
              <a:lnSpc>
                <a:spcPct val="100000"/>
              </a:lnSpc>
              <a:spcBef>
                <a:spcPts val="0"/>
              </a:spcBef>
              <a:spcAft>
                <a:spcPts val="0"/>
              </a:spcAft>
              <a:buClr>
                <a:srgbClr val="035595"/>
              </a:buClr>
              <a:buSzPts val="1900"/>
              <a:buFont typeface="PT Sans Narrow"/>
              <a:buChar char="●"/>
            </a:pPr>
            <a:r>
              <a:rPr b="1" lang="en" sz="1900">
                <a:solidFill>
                  <a:srgbClr val="035595"/>
                </a:solidFill>
                <a:latin typeface="PT Sans Narrow"/>
                <a:ea typeface="PT Sans Narrow"/>
                <a:cs typeface="PT Sans Narrow"/>
                <a:sym typeface="PT Sans Narrow"/>
              </a:rPr>
              <a:t>Share emotions and disorders more easily</a:t>
            </a:r>
            <a:endParaRPr b="1" sz="1900">
              <a:solidFill>
                <a:srgbClr val="035595"/>
              </a:solidFill>
              <a:latin typeface="PT Sans Narrow"/>
              <a:ea typeface="PT Sans Narrow"/>
              <a:cs typeface="PT Sans Narrow"/>
              <a:sym typeface="PT Sans Narrow"/>
            </a:endParaRPr>
          </a:p>
          <a:p>
            <a:pPr indent="0" lvl="0" marL="0" rtl="0" algn="l">
              <a:lnSpc>
                <a:spcPct val="100000"/>
              </a:lnSpc>
              <a:spcBef>
                <a:spcPts val="0"/>
              </a:spcBef>
              <a:spcAft>
                <a:spcPts val="0"/>
              </a:spcAft>
              <a:buSzPts val="1800"/>
              <a:buNone/>
            </a:pPr>
            <a:r>
              <a:t/>
            </a:r>
            <a:endParaRPr b="1" sz="1900">
              <a:solidFill>
                <a:srgbClr val="035595"/>
              </a:solidFill>
              <a:latin typeface="PT Sans Narrow"/>
              <a:ea typeface="PT Sans Narrow"/>
              <a:cs typeface="PT Sans Narrow"/>
              <a:sym typeface="PT Sans Narrow"/>
            </a:endParaRPr>
          </a:p>
          <a:p>
            <a:pPr indent="-349250" lvl="0" marL="457200" rtl="0" algn="l">
              <a:lnSpc>
                <a:spcPct val="100000"/>
              </a:lnSpc>
              <a:spcBef>
                <a:spcPts val="0"/>
              </a:spcBef>
              <a:spcAft>
                <a:spcPts val="0"/>
              </a:spcAft>
              <a:buClr>
                <a:srgbClr val="035595"/>
              </a:buClr>
              <a:buSzPts val="1900"/>
              <a:buFont typeface="PT Sans Narrow"/>
              <a:buChar char="●"/>
            </a:pPr>
            <a:r>
              <a:rPr b="1" lang="en" sz="1900">
                <a:solidFill>
                  <a:srgbClr val="035595"/>
                </a:solidFill>
                <a:latin typeface="PT Sans Narrow"/>
                <a:ea typeface="PT Sans Narrow"/>
                <a:cs typeface="PT Sans Narrow"/>
                <a:sym typeface="PT Sans Narrow"/>
              </a:rPr>
              <a:t>Most subject to predation and harassment</a:t>
            </a:r>
            <a:endParaRPr b="1" sz="1900">
              <a:solidFill>
                <a:srgbClr val="035595"/>
              </a:solidFill>
              <a:latin typeface="PT Sans Narrow"/>
              <a:ea typeface="PT Sans Narrow"/>
              <a:cs typeface="PT Sans Narrow"/>
              <a:sym typeface="PT Sans Narrow"/>
            </a:endParaRPr>
          </a:p>
          <a:p>
            <a:pPr indent="0" lvl="0" marL="0" rtl="0" algn="l">
              <a:lnSpc>
                <a:spcPct val="100000"/>
              </a:lnSpc>
              <a:spcBef>
                <a:spcPts val="0"/>
              </a:spcBef>
              <a:spcAft>
                <a:spcPts val="0"/>
              </a:spcAft>
              <a:buSzPts val="1800"/>
              <a:buNone/>
            </a:pPr>
            <a:r>
              <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 name="Shape 269"/>
        <p:cNvGrpSpPr/>
        <p:nvPr/>
      </p:nvGrpSpPr>
      <p:grpSpPr>
        <a:xfrm>
          <a:off x="0" y="0"/>
          <a:ext cx="0" cy="0"/>
          <a:chOff x="0" y="0"/>
          <a:chExt cx="0" cy="0"/>
        </a:xfrm>
      </p:grpSpPr>
      <p:sp>
        <p:nvSpPr>
          <p:cNvPr id="270" name="Google Shape;270;p30"/>
          <p:cNvSpPr txBox="1"/>
          <p:nvPr>
            <p:ph type="title"/>
          </p:nvPr>
        </p:nvSpPr>
        <p:spPr>
          <a:xfrm>
            <a:off x="311700" y="293975"/>
            <a:ext cx="8520600" cy="7074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Clr>
                <a:srgbClr val="262626"/>
              </a:buClr>
              <a:buSzPts val="2800"/>
              <a:buFont typeface="Roboto"/>
              <a:buNone/>
            </a:pPr>
            <a:r>
              <a:rPr lang="en" sz="4100"/>
              <a:t>Boys Are More Complicated Than Girls</a:t>
            </a:r>
            <a:endParaRPr b="1" sz="3000">
              <a:latin typeface="Roboto"/>
              <a:ea typeface="Roboto"/>
              <a:cs typeface="Roboto"/>
              <a:sym typeface="Roboto"/>
            </a:endParaRPr>
          </a:p>
        </p:txBody>
      </p:sp>
      <p:pic>
        <p:nvPicPr>
          <p:cNvPr id="271" name="Google Shape;271;p30"/>
          <p:cNvPicPr preferRelativeResize="0"/>
          <p:nvPr/>
        </p:nvPicPr>
        <p:blipFill rotWithShape="1">
          <a:blip r:embed="rId3">
            <a:alphaModFix/>
          </a:blip>
          <a:srcRect b="0" l="0" r="0" t="0"/>
          <a:stretch/>
        </p:blipFill>
        <p:spPr>
          <a:xfrm>
            <a:off x="5846400" y="1466913"/>
            <a:ext cx="2814525" cy="1614700"/>
          </a:xfrm>
          <a:prstGeom prst="rect">
            <a:avLst/>
          </a:prstGeom>
          <a:noFill/>
          <a:ln>
            <a:noFill/>
          </a:ln>
          <a:effectLst>
            <a:outerShdw blurRad="57150" rotWithShape="0" algn="bl" dir="5400000" dist="19050">
              <a:srgbClr val="000000">
                <a:alpha val="50000"/>
              </a:srgbClr>
            </a:outerShdw>
          </a:effectLst>
        </p:spPr>
      </p:pic>
      <p:sp>
        <p:nvSpPr>
          <p:cNvPr id="272" name="Google Shape;272;p30"/>
          <p:cNvSpPr txBox="1"/>
          <p:nvPr/>
        </p:nvSpPr>
        <p:spPr>
          <a:xfrm>
            <a:off x="951650" y="3683125"/>
            <a:ext cx="7598100" cy="800400"/>
          </a:xfrm>
          <a:prstGeom prst="rect">
            <a:avLst/>
          </a:prstGeom>
          <a:solidFill>
            <a:schemeClr val="lt1"/>
          </a:solidFill>
          <a:ln cap="flat" cmpd="sng" w="15875">
            <a:solidFill>
              <a:srgbClr val="035595"/>
            </a:solidFill>
            <a:prstDash val="solid"/>
            <a:round/>
            <a:headEnd len="sm" w="sm" type="none"/>
            <a:tailEnd len="sm" w="sm" type="none"/>
          </a:ln>
        </p:spPr>
        <p:txBody>
          <a:bodyPr anchorCtr="0" anchor="t" bIns="45700" lIns="91425" spcFirstLastPara="1" rIns="91425" wrap="square" tIns="45700">
            <a:spAutoFit/>
          </a:bodyPr>
          <a:lstStyle/>
          <a:p>
            <a:pPr indent="0" lvl="0" marL="101600" marR="0" rtl="0" algn="ctr">
              <a:lnSpc>
                <a:spcPct val="100000"/>
              </a:lnSpc>
              <a:spcBef>
                <a:spcPts val="0"/>
              </a:spcBef>
              <a:spcAft>
                <a:spcPts val="0"/>
              </a:spcAft>
              <a:buClr>
                <a:schemeClr val="dk1"/>
              </a:buClr>
              <a:buSzPts val="2000"/>
              <a:buFont typeface="Roboto"/>
              <a:buNone/>
            </a:pPr>
            <a:r>
              <a:rPr i="0" lang="en" sz="2300" u="none" cap="none" strike="noStrike">
                <a:solidFill>
                  <a:srgbClr val="035595"/>
                </a:solidFill>
                <a:latin typeface="PT Sans Narrow"/>
                <a:ea typeface="PT Sans Narrow"/>
                <a:cs typeface="PT Sans Narrow"/>
                <a:sym typeface="PT Sans Narrow"/>
              </a:rPr>
              <a:t>Studies are unable to point to one single technology as boys’ primary cause of distress</a:t>
            </a:r>
            <a:endParaRPr i="0" sz="1900" u="none" cap="none" strike="noStrike">
              <a:solidFill>
                <a:srgbClr val="035595"/>
              </a:solidFill>
              <a:latin typeface="PT Sans Narrow"/>
              <a:ea typeface="PT Sans Narrow"/>
              <a:cs typeface="PT Sans Narrow"/>
              <a:sym typeface="PT Sans Narrow"/>
            </a:endParaRPr>
          </a:p>
        </p:txBody>
      </p:sp>
      <p:sp>
        <p:nvSpPr>
          <p:cNvPr id="273" name="Google Shape;273;p30"/>
          <p:cNvSpPr txBox="1"/>
          <p:nvPr/>
        </p:nvSpPr>
        <p:spPr>
          <a:xfrm>
            <a:off x="639625" y="1217238"/>
            <a:ext cx="5410200" cy="2250000"/>
          </a:xfrm>
          <a:prstGeom prst="rect">
            <a:avLst/>
          </a:prstGeom>
          <a:noFill/>
          <a:ln>
            <a:noFill/>
          </a:ln>
        </p:spPr>
        <p:txBody>
          <a:bodyPr anchorCtr="0" anchor="t" bIns="91425" lIns="91425" spcFirstLastPara="1" rIns="91425" wrap="square" tIns="91425">
            <a:noAutofit/>
          </a:bodyPr>
          <a:lstStyle/>
          <a:p>
            <a:pPr indent="-317500" lvl="0" marL="457200" marR="0" rtl="0" algn="l">
              <a:lnSpc>
                <a:spcPct val="100000"/>
              </a:lnSpc>
              <a:spcBef>
                <a:spcPts val="0"/>
              </a:spcBef>
              <a:spcAft>
                <a:spcPts val="0"/>
              </a:spcAft>
              <a:buClr>
                <a:srgbClr val="035595"/>
              </a:buClr>
              <a:buSzPts val="1400"/>
              <a:buFont typeface="PT Sans Narrow"/>
              <a:buChar char="●"/>
            </a:pPr>
            <a:r>
              <a:rPr i="0" lang="en" sz="1900" u="none" cap="none" strike="noStrike">
                <a:solidFill>
                  <a:srgbClr val="035595"/>
                </a:solidFill>
                <a:latin typeface="PT Sans Narrow"/>
                <a:ea typeface="PT Sans Narrow"/>
                <a:cs typeface="PT Sans Narrow"/>
                <a:sym typeface="PT Sans Narrow"/>
              </a:rPr>
              <a:t>Shifting to internalizing disorders</a:t>
            </a:r>
            <a:endParaRPr i="0" sz="1900" u="none" cap="none" strike="noStrike">
              <a:solidFill>
                <a:srgbClr val="035595"/>
              </a:solidFill>
              <a:latin typeface="PT Sans Narrow"/>
              <a:ea typeface="PT Sans Narrow"/>
              <a:cs typeface="PT Sans Narrow"/>
              <a:sym typeface="PT Sans Narrow"/>
            </a:endParaRPr>
          </a:p>
          <a:p>
            <a:pPr indent="0" lvl="0" marL="457200" marR="0" rtl="0" algn="l">
              <a:lnSpc>
                <a:spcPct val="100000"/>
              </a:lnSpc>
              <a:spcBef>
                <a:spcPts val="0"/>
              </a:spcBef>
              <a:spcAft>
                <a:spcPts val="0"/>
              </a:spcAft>
              <a:buNone/>
            </a:pPr>
            <a:r>
              <a:t/>
            </a:r>
            <a:endParaRPr i="0" sz="1900" u="none" cap="none" strike="noStrike">
              <a:solidFill>
                <a:srgbClr val="035595"/>
              </a:solidFill>
              <a:latin typeface="PT Sans Narrow"/>
              <a:ea typeface="PT Sans Narrow"/>
              <a:cs typeface="PT Sans Narrow"/>
              <a:sym typeface="PT Sans Narrow"/>
            </a:endParaRPr>
          </a:p>
          <a:p>
            <a:pPr indent="-317500" lvl="0" marL="457200" marR="0" rtl="0" algn="l">
              <a:lnSpc>
                <a:spcPct val="100000"/>
              </a:lnSpc>
              <a:spcBef>
                <a:spcPts val="0"/>
              </a:spcBef>
              <a:spcAft>
                <a:spcPts val="0"/>
              </a:spcAft>
              <a:buClr>
                <a:srgbClr val="035595"/>
              </a:buClr>
              <a:buSzPts val="1400"/>
              <a:buFont typeface="PT Sans Narrow"/>
              <a:buChar char="●"/>
            </a:pPr>
            <a:r>
              <a:rPr i="0" lang="en" sz="1900" u="none" cap="none" strike="noStrike">
                <a:solidFill>
                  <a:srgbClr val="035595"/>
                </a:solidFill>
                <a:latin typeface="PT Sans Narrow"/>
                <a:ea typeface="PT Sans Narrow"/>
                <a:cs typeface="PT Sans Narrow"/>
                <a:sym typeface="PT Sans Narrow"/>
              </a:rPr>
              <a:t>Need more studies to evaluate pornographic impact</a:t>
            </a:r>
            <a:endParaRPr i="0" sz="1900" u="none" cap="none" strike="noStrike">
              <a:solidFill>
                <a:srgbClr val="035595"/>
              </a:solidFill>
              <a:latin typeface="PT Sans Narrow"/>
              <a:ea typeface="PT Sans Narrow"/>
              <a:cs typeface="PT Sans Narrow"/>
              <a:sym typeface="PT Sans Narrow"/>
            </a:endParaRPr>
          </a:p>
          <a:p>
            <a:pPr indent="0" lvl="0" marL="0" marR="0" rtl="0" algn="l">
              <a:lnSpc>
                <a:spcPct val="100000"/>
              </a:lnSpc>
              <a:spcBef>
                <a:spcPts val="0"/>
              </a:spcBef>
              <a:spcAft>
                <a:spcPts val="0"/>
              </a:spcAft>
              <a:buNone/>
            </a:pPr>
            <a:r>
              <a:t/>
            </a:r>
            <a:endParaRPr i="0" sz="1900" u="none" cap="none" strike="noStrike">
              <a:solidFill>
                <a:srgbClr val="035595"/>
              </a:solidFill>
              <a:latin typeface="PT Sans Narrow"/>
              <a:ea typeface="PT Sans Narrow"/>
              <a:cs typeface="PT Sans Narrow"/>
              <a:sym typeface="PT Sans Narrow"/>
            </a:endParaRPr>
          </a:p>
          <a:p>
            <a:pPr indent="-317500" lvl="0" marL="457200" marR="0" rtl="0" algn="l">
              <a:lnSpc>
                <a:spcPct val="100000"/>
              </a:lnSpc>
              <a:spcBef>
                <a:spcPts val="0"/>
              </a:spcBef>
              <a:spcAft>
                <a:spcPts val="0"/>
              </a:spcAft>
              <a:buClr>
                <a:srgbClr val="035595"/>
              </a:buClr>
              <a:buSzPts val="1400"/>
              <a:buFont typeface="PT Sans Narrow"/>
              <a:buChar char="●"/>
            </a:pPr>
            <a:r>
              <a:rPr i="0" lang="en" sz="1900" u="none" cap="none" strike="noStrike">
                <a:solidFill>
                  <a:srgbClr val="035595"/>
                </a:solidFill>
                <a:latin typeface="PT Sans Narrow"/>
                <a:ea typeface="PT Sans Narrow"/>
                <a:cs typeface="PT Sans Narrow"/>
                <a:sym typeface="PT Sans Narrow"/>
              </a:rPr>
              <a:t>Did NOT find clear evidence that supports a blanket warning to boys and video games</a:t>
            </a:r>
            <a:endParaRPr i="0" sz="1900" u="none" cap="none" strike="noStrike">
              <a:solidFill>
                <a:srgbClr val="035595"/>
              </a:solidFill>
              <a:latin typeface="PT Sans Narrow"/>
              <a:ea typeface="PT Sans Narrow"/>
              <a:cs typeface="PT Sans Narrow"/>
              <a:sym typeface="PT Sans Narrow"/>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7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7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7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7" name="Shape 277"/>
        <p:cNvGrpSpPr/>
        <p:nvPr/>
      </p:nvGrpSpPr>
      <p:grpSpPr>
        <a:xfrm>
          <a:off x="0" y="0"/>
          <a:ext cx="0" cy="0"/>
          <a:chOff x="0" y="0"/>
          <a:chExt cx="0" cy="0"/>
        </a:xfrm>
      </p:grpSpPr>
      <p:pic>
        <p:nvPicPr>
          <p:cNvPr id="278" name="Google Shape;278;g3b840cbbc48_0_160"/>
          <p:cNvPicPr preferRelativeResize="0"/>
          <p:nvPr/>
        </p:nvPicPr>
        <p:blipFill rotWithShape="1">
          <a:blip r:embed="rId3">
            <a:alphaModFix/>
          </a:blip>
          <a:srcRect b="0" l="0" r="0" t="0"/>
          <a:stretch/>
        </p:blipFill>
        <p:spPr>
          <a:xfrm>
            <a:off x="192999" y="1294525"/>
            <a:ext cx="4206650" cy="3093148"/>
          </a:xfrm>
          <a:prstGeom prst="rect">
            <a:avLst/>
          </a:prstGeom>
          <a:noFill/>
          <a:ln cap="sq" cmpd="sng" w="38100">
            <a:solidFill>
              <a:srgbClr val="000000"/>
            </a:solidFill>
            <a:prstDash val="solid"/>
            <a:miter lim="800000"/>
            <a:headEnd len="sm" w="sm" type="none"/>
            <a:tailEnd len="sm" w="sm" type="none"/>
          </a:ln>
          <a:effectLst>
            <a:outerShdw blurRad="50800" rotWithShape="0" algn="tl" dir="2700000" dist="38100">
              <a:srgbClr val="000000">
                <a:alpha val="42750"/>
              </a:srgbClr>
            </a:outerShdw>
          </a:effectLst>
        </p:spPr>
      </p:pic>
      <p:pic>
        <p:nvPicPr>
          <p:cNvPr id="279" name="Google Shape;279;g3b840cbbc48_0_160"/>
          <p:cNvPicPr preferRelativeResize="0"/>
          <p:nvPr/>
        </p:nvPicPr>
        <p:blipFill rotWithShape="1">
          <a:blip r:embed="rId4">
            <a:alphaModFix/>
          </a:blip>
          <a:srcRect b="0" l="0" r="0" t="0"/>
          <a:stretch/>
        </p:blipFill>
        <p:spPr>
          <a:xfrm>
            <a:off x="4683074" y="1294524"/>
            <a:ext cx="4206650" cy="3141950"/>
          </a:xfrm>
          <a:prstGeom prst="rect">
            <a:avLst/>
          </a:prstGeom>
          <a:noFill/>
          <a:ln cap="sq" cmpd="sng" w="38100">
            <a:solidFill>
              <a:srgbClr val="000000"/>
            </a:solidFill>
            <a:prstDash val="solid"/>
            <a:miter lim="800000"/>
            <a:headEnd len="sm" w="sm" type="none"/>
            <a:tailEnd len="sm" w="sm" type="none"/>
          </a:ln>
          <a:effectLst>
            <a:outerShdw blurRad="50800" rotWithShape="0" algn="tl" dir="2700000" dist="38100">
              <a:srgbClr val="000000">
                <a:alpha val="42750"/>
              </a:srgbClr>
            </a:outerShdw>
          </a:effectLst>
        </p:spPr>
      </p:pic>
      <p:sp>
        <p:nvSpPr>
          <p:cNvPr id="280" name="Google Shape;280;g3b840cbbc48_0_160"/>
          <p:cNvSpPr txBox="1"/>
          <p:nvPr>
            <p:ph type="title"/>
          </p:nvPr>
        </p:nvSpPr>
        <p:spPr>
          <a:xfrm>
            <a:off x="311700" y="293975"/>
            <a:ext cx="8520600" cy="707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rgbClr val="262626"/>
              </a:buClr>
              <a:buSzPts val="2800"/>
              <a:buFont typeface="Roboto"/>
              <a:buNone/>
            </a:pPr>
            <a:r>
              <a:rPr lang="en" sz="4100"/>
              <a:t>Boys Shift to Internalizing Disorders</a:t>
            </a:r>
            <a:endParaRPr sz="4100"/>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4" name="Shape 284"/>
        <p:cNvGrpSpPr/>
        <p:nvPr/>
      </p:nvGrpSpPr>
      <p:grpSpPr>
        <a:xfrm>
          <a:off x="0" y="0"/>
          <a:ext cx="0" cy="0"/>
          <a:chOff x="0" y="0"/>
          <a:chExt cx="0" cy="0"/>
        </a:xfrm>
      </p:grpSpPr>
      <p:sp>
        <p:nvSpPr>
          <p:cNvPr id="285" name="Google Shape;285;g3c616fe259f_0_24"/>
          <p:cNvSpPr txBox="1"/>
          <p:nvPr>
            <p:ph idx="4294967295" type="body"/>
          </p:nvPr>
        </p:nvSpPr>
        <p:spPr>
          <a:xfrm>
            <a:off x="587825" y="4776575"/>
            <a:ext cx="7634100" cy="267300"/>
          </a:xfrm>
          <a:prstGeom prst="rect">
            <a:avLst/>
          </a:prstGeom>
        </p:spPr>
        <p:txBody>
          <a:bodyPr anchorCtr="0" anchor="t" bIns="91425" lIns="91425" spcFirstLastPara="1" rIns="91425" wrap="square" tIns="91425">
            <a:normAutofit fontScale="25000" lnSpcReduction="20000"/>
          </a:bodyPr>
          <a:lstStyle/>
          <a:p>
            <a:pPr indent="0" lvl="0" marL="0" rtl="0" algn="l">
              <a:lnSpc>
                <a:spcPct val="100000"/>
              </a:lnSpc>
              <a:spcBef>
                <a:spcPts val="0"/>
              </a:spcBef>
              <a:spcAft>
                <a:spcPts val="0"/>
              </a:spcAft>
              <a:buNone/>
            </a:pPr>
            <a:r>
              <a:t/>
            </a:r>
            <a:endParaRPr sz="1100">
              <a:solidFill>
                <a:srgbClr val="000000"/>
              </a:solidFill>
              <a:latin typeface="Arial"/>
              <a:ea typeface="Arial"/>
              <a:cs typeface="Arial"/>
              <a:sym typeface="Arial"/>
            </a:endParaRPr>
          </a:p>
          <a:p>
            <a:pPr indent="0" lvl="0" marL="0" rtl="0" algn="ctr">
              <a:spcBef>
                <a:spcPts val="0"/>
              </a:spcBef>
              <a:spcAft>
                <a:spcPts val="0"/>
              </a:spcAft>
              <a:buNone/>
            </a:pPr>
            <a:r>
              <a:rPr lang="en" sz="4000" u="sng">
                <a:solidFill>
                  <a:schemeClr val="accent5"/>
                </a:solidFill>
                <a:highlight>
                  <a:srgbClr val="FFFFFF"/>
                </a:highlight>
                <a:latin typeface="Arial"/>
                <a:ea typeface="Arial"/>
                <a:cs typeface="Arial"/>
                <a:sym typeface="Arial"/>
                <a:hlinkClick r:id="rId3">
                  <a:extLst>
                    <a:ext uri="{A12FA001-AC4F-418D-AE19-62706E023703}">
                      <ahyp:hlinkClr val="tx"/>
                    </a:ext>
                  </a:extLst>
                </a:hlinkClick>
              </a:rPr>
              <a:t>https://www.instagram.com/reel/DTam70-jsLr/?igsh=M3dlajlhdnZ2dTVm</a:t>
            </a:r>
            <a:endParaRPr sz="4000"/>
          </a:p>
          <a:p>
            <a:pPr indent="0" lvl="0" marL="0" rtl="0" algn="l">
              <a:spcBef>
                <a:spcPts val="1200"/>
              </a:spcBef>
              <a:spcAft>
                <a:spcPts val="1200"/>
              </a:spcAft>
              <a:buNone/>
            </a:pPr>
            <a:r>
              <a:t/>
            </a:r>
            <a:endParaRPr/>
          </a:p>
        </p:txBody>
      </p:sp>
      <p:pic>
        <p:nvPicPr>
          <p:cNvPr id="286" name="Google Shape;286;g3c616fe259f_0_24"/>
          <p:cNvPicPr preferRelativeResize="0"/>
          <p:nvPr/>
        </p:nvPicPr>
        <p:blipFill>
          <a:blip r:embed="rId4">
            <a:alphaModFix/>
          </a:blip>
          <a:stretch>
            <a:fillRect/>
          </a:stretch>
        </p:blipFill>
        <p:spPr>
          <a:xfrm>
            <a:off x="3030275" y="266450"/>
            <a:ext cx="3136950" cy="46505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0" name="Shape 290"/>
        <p:cNvGrpSpPr/>
        <p:nvPr/>
      </p:nvGrpSpPr>
      <p:grpSpPr>
        <a:xfrm>
          <a:off x="0" y="0"/>
          <a:ext cx="0" cy="0"/>
          <a:chOff x="0" y="0"/>
          <a:chExt cx="0" cy="0"/>
        </a:xfrm>
      </p:grpSpPr>
      <p:sp>
        <p:nvSpPr>
          <p:cNvPr id="291" name="Google Shape;291;p35"/>
          <p:cNvSpPr txBox="1"/>
          <p:nvPr>
            <p:ph type="title"/>
          </p:nvPr>
        </p:nvSpPr>
        <p:spPr>
          <a:xfrm>
            <a:off x="311725" y="348602"/>
            <a:ext cx="8520600" cy="57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Clr>
                <a:srgbClr val="262626"/>
              </a:buClr>
              <a:buSzPts val="3111"/>
              <a:buFont typeface="Roboto"/>
              <a:buNone/>
            </a:pPr>
            <a:r>
              <a:rPr lang="en" sz="4100"/>
              <a:t>Collective Action </a:t>
            </a:r>
            <a:endParaRPr sz="4100"/>
          </a:p>
        </p:txBody>
      </p:sp>
      <p:sp>
        <p:nvSpPr>
          <p:cNvPr id="292" name="Google Shape;292;p35"/>
          <p:cNvSpPr txBox="1"/>
          <p:nvPr/>
        </p:nvSpPr>
        <p:spPr>
          <a:xfrm>
            <a:off x="1566634" y="2248600"/>
            <a:ext cx="6010800" cy="646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chemeClr val="hlink"/>
              </a:buClr>
              <a:buSzPts val="1200"/>
              <a:buFont typeface="Roboto"/>
              <a:buNone/>
            </a:pPr>
            <a:r>
              <a:t/>
            </a:r>
            <a:endParaRPr b="0" i="0" sz="1200" u="none" cap="none" strike="noStrike">
              <a:solidFill>
                <a:schemeClr val="dk1"/>
              </a:solidFill>
              <a:latin typeface="Roboto"/>
              <a:ea typeface="Roboto"/>
              <a:cs typeface="Roboto"/>
              <a:sym typeface="Roboto"/>
            </a:endParaRPr>
          </a:p>
          <a:p>
            <a:pPr indent="0" lvl="0" marL="0" marR="0" rtl="0" algn="ctr">
              <a:lnSpc>
                <a:spcPct val="100000"/>
              </a:lnSpc>
              <a:spcBef>
                <a:spcPts val="0"/>
              </a:spcBef>
              <a:spcAft>
                <a:spcPts val="0"/>
              </a:spcAft>
              <a:buClr>
                <a:schemeClr val="dk1"/>
              </a:buClr>
              <a:buSzPts val="1800"/>
              <a:buFont typeface="Garamond"/>
              <a:buNone/>
            </a:pPr>
            <a:r>
              <a:t/>
            </a:r>
            <a:endParaRPr b="0" i="0" sz="1800" u="none" cap="none" strike="noStrike">
              <a:solidFill>
                <a:schemeClr val="dk1"/>
              </a:solidFill>
              <a:latin typeface="Garamond"/>
              <a:ea typeface="Garamond"/>
              <a:cs typeface="Garamond"/>
              <a:sym typeface="Garamond"/>
            </a:endParaRPr>
          </a:p>
        </p:txBody>
      </p:sp>
      <p:pic>
        <p:nvPicPr>
          <p:cNvPr descr="How can we protect our kids from the dangers of technology? ⚠️&#10;&#10;&#10;Social psychologist and Author of &quot;The Anxious Generation,&quot; Dr. Jonathan Haidt, outlines four &quot;new norms&quot; for a healthier childhood:&#10;&#10;1) No smartphones before high school&#10;&#10;2) No social media before 16&#10;&#10;3) Phone-free schools&#10;&#10;4) More independence, free play, and responsibility in the real world&#10;&#10;&#10;&#10;What do you think?&#10;&#10;&#10;&#10;Video courtsey of Hard Fork." id="293" name="Google Shape;293;p35" title="How can we protect our kids from the dangers of technology? ⚠️">
            <a:hlinkClick r:id="rId3"/>
          </p:cNvPr>
          <p:cNvPicPr preferRelativeResize="0"/>
          <p:nvPr/>
        </p:nvPicPr>
        <p:blipFill rotWithShape="1">
          <a:blip r:embed="rId4">
            <a:alphaModFix/>
          </a:blip>
          <a:srcRect b="0" l="0" r="0" t="0"/>
          <a:stretch/>
        </p:blipFill>
        <p:spPr>
          <a:xfrm>
            <a:off x="1566625" y="1155425"/>
            <a:ext cx="6010800" cy="3381066"/>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3"/>
                                        </p:tgtEl>
                                        <p:attrNameLst>
                                          <p:attrName>style.visibility</p:attrName>
                                        </p:attrNameLst>
                                      </p:cBhvr>
                                      <p:to>
                                        <p:strVal val="visible"/>
                                      </p:to>
                                    </p:set>
                                    <p:animEffect filter="fade" transition="in">
                                      <p:cBhvr>
                                        <p:cTn dur="1000"/>
                                        <p:tgtEl>
                                          <p:spTgt spid="29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7" name="Shape 297"/>
        <p:cNvGrpSpPr/>
        <p:nvPr/>
      </p:nvGrpSpPr>
      <p:grpSpPr>
        <a:xfrm>
          <a:off x="0" y="0"/>
          <a:ext cx="0" cy="0"/>
          <a:chOff x="0" y="0"/>
          <a:chExt cx="0" cy="0"/>
        </a:xfrm>
      </p:grpSpPr>
      <p:sp>
        <p:nvSpPr>
          <p:cNvPr id="298" name="Google Shape;298;p36"/>
          <p:cNvSpPr txBox="1"/>
          <p:nvPr>
            <p:ph type="title"/>
          </p:nvPr>
        </p:nvSpPr>
        <p:spPr>
          <a:xfrm>
            <a:off x="311700" y="445127"/>
            <a:ext cx="8520600" cy="57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Clr>
                <a:srgbClr val="262626"/>
              </a:buClr>
              <a:buSzPts val="3111"/>
              <a:buFont typeface="Roboto"/>
              <a:buNone/>
            </a:pPr>
            <a:r>
              <a:rPr lang="en" sz="4100"/>
              <a:t>Dr. Haidt’s Call for Collective Action:</a:t>
            </a:r>
            <a:endParaRPr sz="4100"/>
          </a:p>
        </p:txBody>
      </p:sp>
      <p:sp>
        <p:nvSpPr>
          <p:cNvPr id="299" name="Google Shape;299;p36"/>
          <p:cNvSpPr txBox="1"/>
          <p:nvPr>
            <p:ph idx="1" type="body"/>
          </p:nvPr>
        </p:nvSpPr>
        <p:spPr>
          <a:xfrm>
            <a:off x="743250" y="1543775"/>
            <a:ext cx="7657500" cy="2444100"/>
          </a:xfrm>
          <a:prstGeom prst="rect">
            <a:avLst/>
          </a:prstGeom>
          <a:noFill/>
          <a:ln>
            <a:noFill/>
          </a:ln>
        </p:spPr>
        <p:txBody>
          <a:bodyPr anchorCtr="0" anchor="t" bIns="91425" lIns="91425" spcFirstLastPara="1" rIns="91425" wrap="square" tIns="91425">
            <a:noAutofit/>
          </a:bodyPr>
          <a:lstStyle/>
          <a:p>
            <a:pPr indent="-419100" lvl="0" marL="457200" rtl="0" algn="l">
              <a:lnSpc>
                <a:spcPct val="100000"/>
              </a:lnSpc>
              <a:spcBef>
                <a:spcPts val="0"/>
              </a:spcBef>
              <a:spcAft>
                <a:spcPts val="0"/>
              </a:spcAft>
              <a:buClr>
                <a:srgbClr val="035595"/>
              </a:buClr>
              <a:buSzPts val="3000"/>
              <a:buFont typeface="PT Sans Narrow"/>
              <a:buAutoNum type="arabicPeriod"/>
            </a:pPr>
            <a:r>
              <a:rPr b="1" lang="en" sz="3300">
                <a:solidFill>
                  <a:srgbClr val="035595"/>
                </a:solidFill>
                <a:latin typeface="PT Sans Narrow"/>
                <a:ea typeface="PT Sans Narrow"/>
                <a:cs typeface="PT Sans Narrow"/>
                <a:sym typeface="PT Sans Narrow"/>
              </a:rPr>
              <a:t>No Smartphones Before High School</a:t>
            </a:r>
            <a:endParaRPr b="1" sz="3300">
              <a:solidFill>
                <a:srgbClr val="035595"/>
              </a:solidFill>
              <a:latin typeface="PT Sans Narrow"/>
              <a:ea typeface="PT Sans Narrow"/>
              <a:cs typeface="PT Sans Narrow"/>
              <a:sym typeface="PT Sans Narrow"/>
            </a:endParaRPr>
          </a:p>
          <a:p>
            <a:pPr indent="-419100" lvl="0" marL="457200" rtl="0" algn="l">
              <a:lnSpc>
                <a:spcPct val="100000"/>
              </a:lnSpc>
              <a:spcBef>
                <a:spcPts val="0"/>
              </a:spcBef>
              <a:spcAft>
                <a:spcPts val="0"/>
              </a:spcAft>
              <a:buClr>
                <a:srgbClr val="035595"/>
              </a:buClr>
              <a:buSzPts val="3000"/>
              <a:buFont typeface="PT Sans Narrow"/>
              <a:buAutoNum type="arabicPeriod"/>
            </a:pPr>
            <a:r>
              <a:rPr b="1" lang="en" sz="3300">
                <a:solidFill>
                  <a:srgbClr val="035595"/>
                </a:solidFill>
                <a:latin typeface="PT Sans Narrow"/>
                <a:ea typeface="PT Sans Narrow"/>
                <a:cs typeface="PT Sans Narrow"/>
                <a:sym typeface="PT Sans Narrow"/>
              </a:rPr>
              <a:t>No Social Media Until 16</a:t>
            </a:r>
            <a:endParaRPr b="1" sz="3300">
              <a:solidFill>
                <a:srgbClr val="035595"/>
              </a:solidFill>
              <a:latin typeface="PT Sans Narrow"/>
              <a:ea typeface="PT Sans Narrow"/>
              <a:cs typeface="PT Sans Narrow"/>
              <a:sym typeface="PT Sans Narrow"/>
            </a:endParaRPr>
          </a:p>
          <a:p>
            <a:pPr indent="-419100" lvl="0" marL="457200" rtl="0" algn="l">
              <a:lnSpc>
                <a:spcPct val="100000"/>
              </a:lnSpc>
              <a:spcBef>
                <a:spcPts val="0"/>
              </a:spcBef>
              <a:spcAft>
                <a:spcPts val="0"/>
              </a:spcAft>
              <a:buClr>
                <a:srgbClr val="035595"/>
              </a:buClr>
              <a:buSzPts val="3000"/>
              <a:buFont typeface="PT Sans Narrow"/>
              <a:buAutoNum type="arabicPeriod"/>
            </a:pPr>
            <a:r>
              <a:rPr b="1" lang="en" sz="3300">
                <a:solidFill>
                  <a:srgbClr val="035595"/>
                </a:solidFill>
                <a:latin typeface="PT Sans Narrow"/>
                <a:ea typeface="PT Sans Narrow"/>
                <a:cs typeface="PT Sans Narrow"/>
                <a:sym typeface="PT Sans Narrow"/>
              </a:rPr>
              <a:t>Phone-Free Schools</a:t>
            </a:r>
            <a:endParaRPr b="1" sz="3300">
              <a:solidFill>
                <a:srgbClr val="035595"/>
              </a:solidFill>
              <a:latin typeface="PT Sans Narrow"/>
              <a:ea typeface="PT Sans Narrow"/>
              <a:cs typeface="PT Sans Narrow"/>
              <a:sym typeface="PT Sans Narrow"/>
            </a:endParaRPr>
          </a:p>
          <a:p>
            <a:pPr indent="-419100" lvl="0" marL="457200" rtl="0" algn="l">
              <a:lnSpc>
                <a:spcPct val="100000"/>
              </a:lnSpc>
              <a:spcBef>
                <a:spcPts val="0"/>
              </a:spcBef>
              <a:spcAft>
                <a:spcPts val="0"/>
              </a:spcAft>
              <a:buClr>
                <a:srgbClr val="035595"/>
              </a:buClr>
              <a:buSzPts val="3000"/>
              <a:buFont typeface="PT Sans Narrow"/>
              <a:buAutoNum type="arabicPeriod"/>
            </a:pPr>
            <a:r>
              <a:rPr b="1" lang="en" sz="3300">
                <a:solidFill>
                  <a:srgbClr val="035595"/>
                </a:solidFill>
                <a:latin typeface="PT Sans Narrow"/>
                <a:ea typeface="PT Sans Narrow"/>
                <a:cs typeface="PT Sans Narrow"/>
                <a:sym typeface="PT Sans Narrow"/>
              </a:rPr>
              <a:t>More Free Play</a:t>
            </a:r>
            <a:endParaRPr b="1" sz="3300">
              <a:solidFill>
                <a:srgbClr val="035595"/>
              </a:solidFill>
              <a:latin typeface="PT Sans Narrow"/>
              <a:ea typeface="PT Sans Narrow"/>
              <a:cs typeface="PT Sans Narrow"/>
              <a:sym typeface="PT Sans Narrow"/>
            </a:endParaRPr>
          </a:p>
        </p:txBody>
      </p:sp>
      <p:sp>
        <p:nvSpPr>
          <p:cNvPr id="300" name="Google Shape;300;p36"/>
          <p:cNvSpPr txBox="1"/>
          <p:nvPr/>
        </p:nvSpPr>
        <p:spPr>
          <a:xfrm>
            <a:off x="3367951" y="1282170"/>
            <a:ext cx="2586039" cy="2616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Roboto"/>
              <a:ea typeface="Roboto"/>
              <a:cs typeface="Roboto"/>
              <a:sym typeface="Roboto"/>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4" name="Shape 304"/>
        <p:cNvGrpSpPr/>
        <p:nvPr/>
      </p:nvGrpSpPr>
      <p:grpSpPr>
        <a:xfrm>
          <a:off x="0" y="0"/>
          <a:ext cx="0" cy="0"/>
          <a:chOff x="0" y="0"/>
          <a:chExt cx="0" cy="0"/>
        </a:xfrm>
      </p:grpSpPr>
      <p:sp>
        <p:nvSpPr>
          <p:cNvPr id="305" name="Google Shape;305;g3c67c595a4b_0_29"/>
          <p:cNvSpPr txBox="1"/>
          <p:nvPr>
            <p:ph type="ctrTitle"/>
          </p:nvPr>
        </p:nvSpPr>
        <p:spPr>
          <a:xfrm>
            <a:off x="1004150" y="1751775"/>
            <a:ext cx="7733400" cy="1022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rgbClr val="262626"/>
              </a:buClr>
              <a:buSzPts val="3111"/>
              <a:buFont typeface="Roboto"/>
              <a:buNone/>
            </a:pPr>
            <a:r>
              <a:rPr lang="en" sz="4100">
                <a:solidFill>
                  <a:schemeClr val="accent3"/>
                </a:solidFill>
              </a:rPr>
              <a:t>We are NOT the gatekeepers of access. We ARE the architects of experience!</a:t>
            </a:r>
            <a:endParaRPr sz="4100">
              <a:solidFill>
                <a:schemeClr val="accent3"/>
              </a:solidFill>
            </a:endParaRPr>
          </a:p>
        </p:txBody>
      </p:sp>
      <p:sp>
        <p:nvSpPr>
          <p:cNvPr id="306" name="Google Shape;306;g3c67c595a4b_0_29"/>
          <p:cNvSpPr txBox="1"/>
          <p:nvPr/>
        </p:nvSpPr>
        <p:spPr>
          <a:xfrm>
            <a:off x="2967450" y="356025"/>
            <a:ext cx="3209100" cy="600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i="1" lang="en" sz="3500">
                <a:solidFill>
                  <a:schemeClr val="lt2"/>
                </a:solidFill>
                <a:latin typeface="PT Sans Narrow"/>
                <a:ea typeface="PT Sans Narrow"/>
                <a:cs typeface="PT Sans Narrow"/>
                <a:sym typeface="PT Sans Narrow"/>
              </a:rPr>
              <a:t>As educators….</a:t>
            </a:r>
            <a:endParaRPr b="1" i="1" sz="3500">
              <a:solidFill>
                <a:schemeClr val="lt2"/>
              </a:solidFill>
              <a:latin typeface="PT Sans Narrow"/>
              <a:ea typeface="PT Sans Narrow"/>
              <a:cs typeface="PT Sans Narrow"/>
              <a:sym typeface="PT Sans Narrow"/>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0" name="Shape 310"/>
        <p:cNvGrpSpPr/>
        <p:nvPr/>
      </p:nvGrpSpPr>
      <p:grpSpPr>
        <a:xfrm>
          <a:off x="0" y="0"/>
          <a:ext cx="0" cy="0"/>
          <a:chOff x="0" y="0"/>
          <a:chExt cx="0" cy="0"/>
        </a:xfrm>
      </p:grpSpPr>
      <p:sp>
        <p:nvSpPr>
          <p:cNvPr id="311" name="Google Shape;311;g3c67c595a4b_0_0"/>
          <p:cNvSpPr txBox="1"/>
          <p:nvPr>
            <p:ph type="title"/>
          </p:nvPr>
        </p:nvSpPr>
        <p:spPr>
          <a:xfrm>
            <a:off x="311700" y="411025"/>
            <a:ext cx="8520600" cy="707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rgbClr val="262626"/>
              </a:buClr>
              <a:buSzPts val="3111"/>
              <a:buFont typeface="Roboto"/>
              <a:buNone/>
            </a:pPr>
            <a:r>
              <a:rPr lang="en" sz="4100"/>
              <a:t>No Smartphones Before High School</a:t>
            </a:r>
            <a:endParaRPr sz="4100"/>
          </a:p>
        </p:txBody>
      </p:sp>
      <p:sp>
        <p:nvSpPr>
          <p:cNvPr id="312" name="Google Shape;312;g3c67c595a4b_0_0"/>
          <p:cNvSpPr txBox="1"/>
          <p:nvPr>
            <p:ph idx="4294967295" type="body"/>
          </p:nvPr>
        </p:nvSpPr>
        <p:spPr>
          <a:xfrm>
            <a:off x="532100" y="1324604"/>
            <a:ext cx="7894800" cy="3270300"/>
          </a:xfrm>
          <a:prstGeom prst="rect">
            <a:avLst/>
          </a:prstGeom>
          <a:noFill/>
          <a:ln>
            <a:noFill/>
          </a:ln>
        </p:spPr>
        <p:txBody>
          <a:bodyPr anchorCtr="0" anchor="t" bIns="91425" lIns="91425" spcFirstLastPara="1" rIns="91425" wrap="square" tIns="91425">
            <a:noAutofit/>
          </a:bodyPr>
          <a:lstStyle/>
          <a:p>
            <a:pPr indent="0" lvl="0" marL="457200" rtl="0" algn="l">
              <a:spcBef>
                <a:spcPts val="1200"/>
              </a:spcBef>
              <a:spcAft>
                <a:spcPts val="0"/>
              </a:spcAft>
              <a:buNone/>
            </a:pPr>
            <a:r>
              <a:t/>
            </a:r>
            <a:endParaRPr sz="2100">
              <a:solidFill>
                <a:srgbClr val="035595"/>
              </a:solidFill>
              <a:latin typeface="PT Sans Narrow"/>
              <a:ea typeface="PT Sans Narrow"/>
              <a:cs typeface="PT Sans Narrow"/>
              <a:sym typeface="PT Sans Narrow"/>
            </a:endParaRPr>
          </a:p>
          <a:p>
            <a:pPr indent="-361950" lvl="0" marL="457200" rtl="0" algn="l">
              <a:spcBef>
                <a:spcPts val="1200"/>
              </a:spcBef>
              <a:spcAft>
                <a:spcPts val="0"/>
              </a:spcAft>
              <a:buClr>
                <a:srgbClr val="035595"/>
              </a:buClr>
              <a:buSzPts val="2100"/>
              <a:buFont typeface="PT Sans Narrow"/>
              <a:buAutoNum type="arabicPeriod"/>
            </a:pPr>
            <a:r>
              <a:rPr lang="en" sz="2100">
                <a:solidFill>
                  <a:srgbClr val="035595"/>
                </a:solidFill>
                <a:latin typeface="PT Sans Narrow"/>
                <a:ea typeface="PT Sans Narrow"/>
                <a:cs typeface="PT Sans Narrow"/>
                <a:sym typeface="PT Sans Narrow"/>
              </a:rPr>
              <a:t>Do you believe we have built school systems that assume 24/7 digital access?</a:t>
            </a:r>
            <a:endParaRPr sz="2100">
              <a:solidFill>
                <a:srgbClr val="035595"/>
              </a:solidFill>
              <a:latin typeface="PT Sans Narrow"/>
              <a:ea typeface="PT Sans Narrow"/>
              <a:cs typeface="PT Sans Narrow"/>
              <a:sym typeface="PT Sans Narrow"/>
            </a:endParaRPr>
          </a:p>
          <a:p>
            <a:pPr indent="-361950" lvl="1" marL="914400" rtl="0" algn="l">
              <a:spcBef>
                <a:spcPts val="1200"/>
              </a:spcBef>
              <a:spcAft>
                <a:spcPts val="0"/>
              </a:spcAft>
              <a:buClr>
                <a:srgbClr val="035595"/>
              </a:buClr>
              <a:buSzPts val="2100"/>
              <a:buFont typeface="PT Sans Narrow"/>
              <a:buChar char="○"/>
            </a:pPr>
            <a:r>
              <a:rPr lang="en" sz="2100">
                <a:solidFill>
                  <a:srgbClr val="035595"/>
                </a:solidFill>
                <a:latin typeface="PT Sans Narrow"/>
                <a:ea typeface="PT Sans Narrow"/>
                <a:cs typeface="PT Sans Narrow"/>
                <a:sym typeface="PT Sans Narrow"/>
              </a:rPr>
              <a:t>Clubs? Group chats? Email access? Homework? Communication? Grades?</a:t>
            </a:r>
            <a:endParaRPr sz="2100">
              <a:solidFill>
                <a:srgbClr val="035595"/>
              </a:solidFill>
              <a:latin typeface="PT Sans Narrow"/>
              <a:ea typeface="PT Sans Narrow"/>
              <a:cs typeface="PT Sans Narrow"/>
              <a:sym typeface="PT Sans Narrow"/>
            </a:endParaRPr>
          </a:p>
          <a:p>
            <a:pPr indent="-361950" lvl="0" marL="457200" rtl="0" algn="l">
              <a:spcBef>
                <a:spcPts val="1200"/>
              </a:spcBef>
              <a:spcAft>
                <a:spcPts val="0"/>
              </a:spcAft>
              <a:buClr>
                <a:srgbClr val="035595"/>
              </a:buClr>
              <a:buSzPts val="2100"/>
              <a:buFont typeface="PT Sans Narrow"/>
              <a:buAutoNum type="arabicPeriod"/>
            </a:pPr>
            <a:r>
              <a:rPr lang="en" sz="2100">
                <a:solidFill>
                  <a:srgbClr val="035595"/>
                </a:solidFill>
                <a:latin typeface="PT Sans Narrow"/>
                <a:ea typeface="PT Sans Narrow"/>
                <a:cs typeface="PT Sans Narrow"/>
                <a:sym typeface="PT Sans Narrow"/>
              </a:rPr>
              <a:t>Do you notice behaviors that we have normalized that might actually be symptoms of constant digital stimulation? </a:t>
            </a:r>
            <a:endParaRPr sz="2100">
              <a:solidFill>
                <a:srgbClr val="035595"/>
              </a:solidFill>
              <a:latin typeface="PT Sans Narrow"/>
              <a:ea typeface="PT Sans Narrow"/>
              <a:cs typeface="PT Sans Narrow"/>
              <a:sym typeface="PT Sans Narrow"/>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6" name="Shape 316"/>
        <p:cNvGrpSpPr/>
        <p:nvPr/>
      </p:nvGrpSpPr>
      <p:grpSpPr>
        <a:xfrm>
          <a:off x="0" y="0"/>
          <a:ext cx="0" cy="0"/>
          <a:chOff x="0" y="0"/>
          <a:chExt cx="0" cy="0"/>
        </a:xfrm>
      </p:grpSpPr>
      <p:sp>
        <p:nvSpPr>
          <p:cNvPr id="317" name="Google Shape;317;g3b840cbbc48_0_464"/>
          <p:cNvSpPr txBox="1"/>
          <p:nvPr>
            <p:ph type="title"/>
          </p:nvPr>
        </p:nvSpPr>
        <p:spPr>
          <a:xfrm>
            <a:off x="311700" y="231519"/>
            <a:ext cx="8520600" cy="572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rgbClr val="262626"/>
              </a:buClr>
              <a:buSzPts val="3111"/>
              <a:buFont typeface="Roboto"/>
              <a:buNone/>
            </a:pPr>
            <a:r>
              <a:rPr lang="en" sz="4100"/>
              <a:t>No Social Media Until 16</a:t>
            </a:r>
            <a:endParaRPr sz="4100"/>
          </a:p>
        </p:txBody>
      </p:sp>
      <p:sp>
        <p:nvSpPr>
          <p:cNvPr id="318" name="Google Shape;318;g3b840cbbc48_0_464"/>
          <p:cNvSpPr txBox="1"/>
          <p:nvPr>
            <p:ph idx="1" type="body"/>
          </p:nvPr>
        </p:nvSpPr>
        <p:spPr>
          <a:xfrm>
            <a:off x="444275" y="1319775"/>
            <a:ext cx="8255400" cy="3389400"/>
          </a:xfrm>
          <a:prstGeom prst="rect">
            <a:avLst/>
          </a:prstGeom>
          <a:noFill/>
          <a:ln>
            <a:noFill/>
          </a:ln>
        </p:spPr>
        <p:txBody>
          <a:bodyPr anchorCtr="0" anchor="t" bIns="91425" lIns="91425" spcFirstLastPara="1" rIns="91425" wrap="square" tIns="91425">
            <a:noAutofit/>
          </a:bodyPr>
          <a:lstStyle/>
          <a:p>
            <a:pPr indent="-381000" lvl="0" marL="457200" rtl="0" algn="l">
              <a:spcBef>
                <a:spcPts val="1200"/>
              </a:spcBef>
              <a:spcAft>
                <a:spcPts val="0"/>
              </a:spcAft>
              <a:buClr>
                <a:srgbClr val="035595"/>
              </a:buClr>
              <a:buSzPts val="2100"/>
              <a:buFont typeface="PT Sans Narrow"/>
              <a:buAutoNum type="arabicPeriod"/>
            </a:pPr>
            <a:r>
              <a:rPr lang="en" sz="2100">
                <a:solidFill>
                  <a:srgbClr val="035595"/>
                </a:solidFill>
                <a:latin typeface="PT Sans Narrow"/>
                <a:ea typeface="PT Sans Narrow"/>
                <a:cs typeface="PT Sans Narrow"/>
                <a:sym typeface="PT Sans Narrow"/>
              </a:rPr>
              <a:t>Do your students have access to YouTube/TikTok/SnapChat during school hours on </a:t>
            </a:r>
            <a:r>
              <a:rPr lang="en" sz="2100">
                <a:solidFill>
                  <a:srgbClr val="035595"/>
                </a:solidFill>
                <a:latin typeface="PT Sans Narrow"/>
                <a:ea typeface="PT Sans Narrow"/>
                <a:cs typeface="PT Sans Narrow"/>
                <a:sym typeface="PT Sans Narrow"/>
              </a:rPr>
              <a:t>school</a:t>
            </a:r>
            <a:r>
              <a:rPr lang="en" sz="2100">
                <a:solidFill>
                  <a:srgbClr val="035595"/>
                </a:solidFill>
                <a:latin typeface="PT Sans Narrow"/>
                <a:ea typeface="PT Sans Narrow"/>
                <a:cs typeface="PT Sans Narrow"/>
                <a:sym typeface="PT Sans Narrow"/>
              </a:rPr>
              <a:t> issued devices? </a:t>
            </a:r>
            <a:endParaRPr sz="2100">
              <a:solidFill>
                <a:srgbClr val="035595"/>
              </a:solidFill>
              <a:latin typeface="PT Sans Narrow"/>
              <a:ea typeface="PT Sans Narrow"/>
              <a:cs typeface="PT Sans Narrow"/>
              <a:sym typeface="PT Sans Narrow"/>
            </a:endParaRPr>
          </a:p>
          <a:p>
            <a:pPr indent="-361950" lvl="1" marL="914400" rtl="0" algn="l">
              <a:spcBef>
                <a:spcPts val="1200"/>
              </a:spcBef>
              <a:spcAft>
                <a:spcPts val="0"/>
              </a:spcAft>
              <a:buClr>
                <a:srgbClr val="035595"/>
              </a:buClr>
              <a:buSzPts val="2100"/>
              <a:buFont typeface="PT Sans Narrow"/>
              <a:buChar char="○"/>
            </a:pPr>
            <a:r>
              <a:rPr lang="en" sz="2100">
                <a:solidFill>
                  <a:srgbClr val="035595"/>
                </a:solidFill>
                <a:latin typeface="PT Sans Narrow"/>
                <a:ea typeface="PT Sans Narrow"/>
                <a:cs typeface="PT Sans Narrow"/>
                <a:sym typeface="PT Sans Narrow"/>
              </a:rPr>
              <a:t>How can your school improve and/or monitor this access?</a:t>
            </a:r>
            <a:endParaRPr sz="2100">
              <a:solidFill>
                <a:srgbClr val="035595"/>
              </a:solidFill>
              <a:latin typeface="PT Sans Narrow"/>
              <a:ea typeface="PT Sans Narrow"/>
              <a:cs typeface="PT Sans Narrow"/>
              <a:sym typeface="PT Sans Narrow"/>
            </a:endParaRPr>
          </a:p>
          <a:p>
            <a:pPr indent="-361950" lvl="0" marL="457200" rtl="0" algn="l">
              <a:spcBef>
                <a:spcPts val="1200"/>
              </a:spcBef>
              <a:spcAft>
                <a:spcPts val="0"/>
              </a:spcAft>
              <a:buClr>
                <a:srgbClr val="035595"/>
              </a:buClr>
              <a:buSzPts val="2100"/>
              <a:buFont typeface="PT Sans Narrow"/>
              <a:buAutoNum type="arabicPeriod"/>
            </a:pPr>
            <a:r>
              <a:rPr lang="en" sz="2100">
                <a:solidFill>
                  <a:srgbClr val="035595"/>
                </a:solidFill>
                <a:latin typeface="PT Sans Narrow"/>
                <a:ea typeface="PT Sans Narrow"/>
                <a:cs typeface="PT Sans Narrow"/>
                <a:sym typeface="PT Sans Narrow"/>
              </a:rPr>
              <a:t>If puberty is a sensitive window for social learning, what social experiences are we intentionally designing inside school?</a:t>
            </a:r>
            <a:endParaRPr sz="2100">
              <a:solidFill>
                <a:srgbClr val="035595"/>
              </a:solidFill>
              <a:latin typeface="PT Sans Narrow"/>
              <a:ea typeface="PT Sans Narrow"/>
              <a:cs typeface="PT Sans Narrow"/>
              <a:sym typeface="PT Sans Narrow"/>
            </a:endParaRPr>
          </a:p>
          <a:p>
            <a:pPr indent="-361950" lvl="0" marL="457200" rtl="0" algn="l">
              <a:spcBef>
                <a:spcPts val="1200"/>
              </a:spcBef>
              <a:spcAft>
                <a:spcPts val="0"/>
              </a:spcAft>
              <a:buClr>
                <a:srgbClr val="035595"/>
              </a:buClr>
              <a:buSzPts val="2100"/>
              <a:buFont typeface="PT Sans Narrow"/>
              <a:buAutoNum type="arabicPeriod"/>
            </a:pPr>
            <a:r>
              <a:rPr lang="en" sz="2100">
                <a:solidFill>
                  <a:srgbClr val="035595"/>
                </a:solidFill>
                <a:latin typeface="PT Sans Narrow"/>
                <a:ea typeface="PT Sans Narrow"/>
                <a:cs typeface="PT Sans Narrow"/>
                <a:sym typeface="PT Sans Narrow"/>
              </a:rPr>
              <a:t>Do you provide a lesson around safe-tech with the </a:t>
            </a:r>
            <a:r>
              <a:rPr lang="en" sz="2100">
                <a:solidFill>
                  <a:srgbClr val="035595"/>
                </a:solidFill>
                <a:latin typeface="PT Sans Narrow"/>
                <a:ea typeface="PT Sans Narrow"/>
                <a:cs typeface="PT Sans Narrow"/>
                <a:sym typeface="PT Sans Narrow"/>
              </a:rPr>
              <a:t>students</a:t>
            </a:r>
            <a:r>
              <a:rPr lang="en" sz="2100">
                <a:solidFill>
                  <a:srgbClr val="035595"/>
                </a:solidFill>
                <a:latin typeface="PT Sans Narrow"/>
                <a:ea typeface="PT Sans Narrow"/>
                <a:cs typeface="PT Sans Narrow"/>
                <a:sym typeface="PT Sans Narrow"/>
              </a:rPr>
              <a:t> you impact? Is it sufficient? Do you think it needs to improve?</a:t>
            </a:r>
            <a:endParaRPr sz="2100">
              <a:solidFill>
                <a:srgbClr val="035595"/>
              </a:solidFill>
              <a:latin typeface="PT Sans Narrow"/>
              <a:ea typeface="PT Sans Narrow"/>
              <a:cs typeface="PT Sans Narrow"/>
              <a:sym typeface="PT Sans Narrow"/>
            </a:endParaRPr>
          </a:p>
          <a:p>
            <a:pPr indent="0" lvl="0" marL="457200" rtl="0" algn="l">
              <a:spcBef>
                <a:spcPts val="1200"/>
              </a:spcBef>
              <a:spcAft>
                <a:spcPts val="1200"/>
              </a:spcAft>
              <a:buSzPts val="1800"/>
              <a:buNone/>
            </a:pPr>
            <a:r>
              <a:t/>
            </a:r>
            <a:endParaRPr>
              <a:solidFill>
                <a:srgbClr val="9900FF"/>
              </a:solidFill>
            </a:endParaRPr>
          </a:p>
        </p:txBody>
      </p:sp>
      <p:sp>
        <p:nvSpPr>
          <p:cNvPr id="319" name="Google Shape;319;g3b840cbbc48_0_464"/>
          <p:cNvSpPr txBox="1"/>
          <p:nvPr/>
        </p:nvSpPr>
        <p:spPr>
          <a:xfrm>
            <a:off x="1638883" y="951355"/>
            <a:ext cx="5866200" cy="3231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 sz="1500">
                <a:solidFill>
                  <a:srgbClr val="035595"/>
                </a:solidFill>
                <a:latin typeface="PT Sans Narrow"/>
                <a:ea typeface="PT Sans Narrow"/>
                <a:cs typeface="PT Sans Narrow"/>
                <a:sym typeface="PT Sans Narrow"/>
              </a:rPr>
              <a:t>(Instagram, YouTube, SnapChat, Facebook, TikTok, Reddit)</a:t>
            </a:r>
            <a:endParaRPr b="1" sz="1500">
              <a:solidFill>
                <a:srgbClr val="035595"/>
              </a:solidFill>
              <a:latin typeface="PT Sans Narrow"/>
              <a:ea typeface="PT Sans Narrow"/>
              <a:cs typeface="PT Sans Narrow"/>
              <a:sym typeface="PT Sans Narrow"/>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 name="Shape 91"/>
        <p:cNvGrpSpPr/>
        <p:nvPr/>
      </p:nvGrpSpPr>
      <p:grpSpPr>
        <a:xfrm>
          <a:off x="0" y="0"/>
          <a:ext cx="0" cy="0"/>
          <a:chOff x="0" y="0"/>
          <a:chExt cx="0" cy="0"/>
        </a:xfrm>
      </p:grpSpPr>
      <p:sp>
        <p:nvSpPr>
          <p:cNvPr id="92" name="Google Shape;92;p3"/>
          <p:cNvSpPr txBox="1"/>
          <p:nvPr/>
        </p:nvSpPr>
        <p:spPr>
          <a:xfrm>
            <a:off x="639600" y="1295450"/>
            <a:ext cx="8933100" cy="2769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1200"/>
              </a:spcAft>
              <a:buClr>
                <a:schemeClr val="dk1"/>
              </a:buClr>
              <a:buSzPts val="600"/>
              <a:buFont typeface="Garamond"/>
              <a:buNone/>
            </a:pPr>
            <a:r>
              <a:t/>
            </a:r>
            <a:endParaRPr b="0" i="0" sz="600" u="none" cap="none" strike="noStrike">
              <a:solidFill>
                <a:srgbClr val="333333"/>
              </a:solidFill>
              <a:highlight>
                <a:schemeClr val="lt1"/>
              </a:highlight>
              <a:latin typeface="Raleway"/>
              <a:ea typeface="Raleway"/>
              <a:cs typeface="Raleway"/>
              <a:sym typeface="Raleway"/>
            </a:endParaRPr>
          </a:p>
        </p:txBody>
      </p:sp>
      <p:sp>
        <p:nvSpPr>
          <p:cNvPr id="93" name="Google Shape;93;p3"/>
          <p:cNvSpPr txBox="1"/>
          <p:nvPr>
            <p:ph type="title"/>
          </p:nvPr>
        </p:nvSpPr>
        <p:spPr>
          <a:xfrm>
            <a:off x="1999799" y="476430"/>
            <a:ext cx="5144400" cy="9018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Clr>
                <a:srgbClr val="262626"/>
              </a:buClr>
              <a:buSzPts val="990"/>
              <a:buFont typeface="Roboto"/>
              <a:buNone/>
            </a:pPr>
            <a:r>
              <a:rPr lang="en" sz="4100"/>
              <a:t>Mission Statement</a:t>
            </a:r>
            <a:endParaRPr sz="4100"/>
          </a:p>
        </p:txBody>
      </p:sp>
      <p:sp>
        <p:nvSpPr>
          <p:cNvPr id="94" name="Google Shape;94;p3"/>
          <p:cNvSpPr txBox="1"/>
          <p:nvPr/>
        </p:nvSpPr>
        <p:spPr>
          <a:xfrm>
            <a:off x="194000" y="1737150"/>
            <a:ext cx="5785500" cy="31497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chemeClr val="dk1"/>
              </a:buClr>
              <a:buSzPts val="1100"/>
              <a:buFont typeface="Arial"/>
              <a:buNone/>
            </a:pPr>
            <a:r>
              <a:rPr i="1" lang="en" sz="1600" u="none" cap="none" strike="noStrike">
                <a:solidFill>
                  <a:srgbClr val="222222"/>
                </a:solidFill>
              </a:rPr>
              <a:t>To empower families and communities to </a:t>
            </a:r>
            <a:r>
              <a:rPr b="1" i="1" lang="en" sz="1600" u="none" cap="none" strike="noStrike">
                <a:solidFill>
                  <a:srgbClr val="222222"/>
                </a:solidFill>
              </a:rPr>
              <a:t>cultivate</a:t>
            </a:r>
            <a:r>
              <a:rPr i="1" lang="en" sz="1600" u="none" cap="none" strike="noStrike">
                <a:solidFill>
                  <a:srgbClr val="222222"/>
                </a:solidFill>
              </a:rPr>
              <a:t> </a:t>
            </a:r>
            <a:r>
              <a:rPr b="1" i="1" lang="en" sz="1600" u="none" cap="none" strike="noStrike">
                <a:solidFill>
                  <a:srgbClr val="222222"/>
                </a:solidFill>
              </a:rPr>
              <a:t>healthy digital habits</a:t>
            </a:r>
            <a:r>
              <a:rPr i="1" lang="en" sz="1600" u="none" cap="none" strike="noStrike">
                <a:solidFill>
                  <a:srgbClr val="222222"/>
                </a:solidFill>
              </a:rPr>
              <a:t> by delaying social media exposure until children are developmentally ready. </a:t>
            </a:r>
            <a:endParaRPr i="1" sz="1600" u="none" cap="none" strike="noStrike">
              <a:solidFill>
                <a:srgbClr val="222222"/>
              </a:solidFill>
            </a:endParaRPr>
          </a:p>
          <a:p>
            <a:pPr indent="0" lvl="0" marL="0" marR="0" rtl="0" algn="l">
              <a:lnSpc>
                <a:spcPct val="115000"/>
              </a:lnSpc>
              <a:spcBef>
                <a:spcPts val="0"/>
              </a:spcBef>
              <a:spcAft>
                <a:spcPts val="0"/>
              </a:spcAft>
              <a:buClr>
                <a:schemeClr val="dk1"/>
              </a:buClr>
              <a:buSzPts val="1100"/>
              <a:buFont typeface="Arial"/>
              <a:buNone/>
            </a:pPr>
            <a:r>
              <a:t/>
            </a:r>
            <a:endParaRPr i="1" sz="1600">
              <a:solidFill>
                <a:srgbClr val="222222"/>
              </a:solidFill>
            </a:endParaRPr>
          </a:p>
          <a:p>
            <a:pPr indent="0" lvl="0" marL="0" marR="0" rtl="0" algn="l">
              <a:lnSpc>
                <a:spcPct val="115000"/>
              </a:lnSpc>
              <a:spcBef>
                <a:spcPts val="0"/>
              </a:spcBef>
              <a:spcAft>
                <a:spcPts val="0"/>
              </a:spcAft>
              <a:buClr>
                <a:schemeClr val="dk1"/>
              </a:buClr>
              <a:buSzPts val="1100"/>
              <a:buFont typeface="Arial"/>
              <a:buNone/>
            </a:pPr>
            <a:r>
              <a:rPr i="1" lang="en" sz="1600" u="none" cap="none" strike="noStrike">
                <a:solidFill>
                  <a:srgbClr val="222222"/>
                </a:solidFill>
              </a:rPr>
              <a:t>We are committed to </a:t>
            </a:r>
            <a:r>
              <a:rPr b="1" i="1" lang="en" sz="1600" u="none" cap="none" strike="noStrike">
                <a:solidFill>
                  <a:srgbClr val="222222"/>
                </a:solidFill>
              </a:rPr>
              <a:t>educating, equipping, and supporting</a:t>
            </a:r>
            <a:r>
              <a:rPr i="1" lang="en" sz="1600" u="none" cap="none" strike="noStrike">
                <a:solidFill>
                  <a:srgbClr val="222222"/>
                </a:solidFill>
              </a:rPr>
              <a:t> parents, as well as children, with the knowledge and tools needed </a:t>
            </a:r>
            <a:r>
              <a:rPr b="1" i="1" lang="en" sz="1600" u="none" cap="none" strike="noStrike">
                <a:solidFill>
                  <a:srgbClr val="222222"/>
                </a:solidFill>
              </a:rPr>
              <a:t>to foster mindful technology use</a:t>
            </a:r>
            <a:r>
              <a:rPr i="1" lang="en" sz="1600" u="none" cap="none" strike="noStrike">
                <a:solidFill>
                  <a:srgbClr val="222222"/>
                </a:solidFill>
              </a:rPr>
              <a:t>, enabling families to make informed choices that align with their values and well-being.</a:t>
            </a:r>
            <a:endParaRPr i="1" sz="1600" u="none" cap="none" strike="noStrike">
              <a:solidFill>
                <a:srgbClr val="0D0D0D"/>
              </a:solidFill>
              <a:latin typeface="Roboto"/>
              <a:ea typeface="Roboto"/>
              <a:cs typeface="Roboto"/>
              <a:sym typeface="Roboto"/>
            </a:endParaRPr>
          </a:p>
        </p:txBody>
      </p:sp>
      <p:pic>
        <p:nvPicPr>
          <p:cNvPr id="95" name="Google Shape;95;p3" title="DigitalBalance_Final_OL.png"/>
          <p:cNvPicPr preferRelativeResize="0"/>
          <p:nvPr/>
        </p:nvPicPr>
        <p:blipFill rotWithShape="1">
          <a:blip r:embed="rId3">
            <a:alphaModFix/>
          </a:blip>
          <a:srcRect b="0" l="0" r="0" t="0"/>
          <a:stretch/>
        </p:blipFill>
        <p:spPr>
          <a:xfrm>
            <a:off x="512524" y="97575"/>
            <a:ext cx="2122550" cy="1639577"/>
          </a:xfrm>
          <a:prstGeom prst="rect">
            <a:avLst/>
          </a:prstGeom>
          <a:noFill/>
          <a:ln>
            <a:noFill/>
          </a:ln>
        </p:spPr>
      </p:pic>
      <p:pic>
        <p:nvPicPr>
          <p:cNvPr id="96" name="Google Shape;96;p3" title="IMG_8194.jpg"/>
          <p:cNvPicPr preferRelativeResize="0"/>
          <p:nvPr/>
        </p:nvPicPr>
        <p:blipFill rotWithShape="1">
          <a:blip r:embed="rId4">
            <a:alphaModFix/>
          </a:blip>
          <a:srcRect b="0" l="0" r="0" t="0"/>
          <a:stretch/>
        </p:blipFill>
        <p:spPr>
          <a:xfrm>
            <a:off x="5979495" y="1572349"/>
            <a:ext cx="2520662" cy="3056275"/>
          </a:xfrm>
          <a:prstGeom prst="rect">
            <a:avLst/>
          </a:prstGeom>
          <a:noFill/>
          <a:ln>
            <a:noFill/>
          </a:ln>
          <a:effectLst>
            <a:outerShdw blurRad="57150" rotWithShape="0" algn="bl" dist="9525">
              <a:srgbClr val="000000">
                <a:alpha val="50000"/>
              </a:srgbClr>
            </a:outerShdw>
          </a:effectLst>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3" name="Shape 323"/>
        <p:cNvGrpSpPr/>
        <p:nvPr/>
      </p:nvGrpSpPr>
      <p:grpSpPr>
        <a:xfrm>
          <a:off x="0" y="0"/>
          <a:ext cx="0" cy="0"/>
          <a:chOff x="0" y="0"/>
          <a:chExt cx="0" cy="0"/>
        </a:xfrm>
      </p:grpSpPr>
      <p:sp>
        <p:nvSpPr>
          <p:cNvPr id="324" name="Google Shape;324;g3c67c595a4b_0_23"/>
          <p:cNvSpPr txBox="1"/>
          <p:nvPr>
            <p:ph type="title"/>
          </p:nvPr>
        </p:nvSpPr>
        <p:spPr>
          <a:xfrm>
            <a:off x="311700" y="445025"/>
            <a:ext cx="8520600" cy="707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296"/>
              <a:buFont typeface="Arial"/>
              <a:buNone/>
            </a:pPr>
            <a:r>
              <a:rPr lang="en" sz="4100"/>
              <a:t>Phone-Free Schools</a:t>
            </a:r>
            <a:endParaRPr sz="4100"/>
          </a:p>
        </p:txBody>
      </p:sp>
      <p:sp>
        <p:nvSpPr>
          <p:cNvPr id="325" name="Google Shape;325;g3c67c595a4b_0_23"/>
          <p:cNvSpPr txBox="1"/>
          <p:nvPr>
            <p:ph idx="4294967295" type="body"/>
          </p:nvPr>
        </p:nvSpPr>
        <p:spPr>
          <a:xfrm>
            <a:off x="173700" y="1080225"/>
            <a:ext cx="8658600" cy="3852300"/>
          </a:xfrm>
          <a:prstGeom prst="rect">
            <a:avLst/>
          </a:prstGeom>
          <a:noFill/>
          <a:ln>
            <a:noFill/>
          </a:ln>
        </p:spPr>
        <p:txBody>
          <a:bodyPr anchorCtr="0" anchor="t" bIns="91425" lIns="91425" spcFirstLastPara="1" rIns="91425" wrap="square" tIns="91425">
            <a:normAutofit lnSpcReduction="10000"/>
          </a:bodyPr>
          <a:lstStyle/>
          <a:p>
            <a:pPr indent="0" lvl="0" marL="457200" rtl="0" algn="l">
              <a:spcBef>
                <a:spcPts val="0"/>
              </a:spcBef>
              <a:spcAft>
                <a:spcPts val="0"/>
              </a:spcAft>
              <a:buNone/>
            </a:pPr>
            <a:r>
              <a:rPr b="1" lang="en" sz="1700">
                <a:solidFill>
                  <a:srgbClr val="035595"/>
                </a:solidFill>
                <a:latin typeface="PT Sans Narrow"/>
                <a:ea typeface="PT Sans Narrow"/>
                <a:cs typeface="PT Sans Narrow"/>
                <a:sym typeface="PT Sans Narrow"/>
              </a:rPr>
              <a:t>Effective January 1, 2026, Ohio law (HB 250) requires all public schools to adopt policies that prohibit student cell phone usage during the instructional day to reduce distractions</a:t>
            </a:r>
            <a:r>
              <a:rPr b="1" lang="en">
                <a:solidFill>
                  <a:srgbClr val="035595"/>
                </a:solidFill>
                <a:highlight>
                  <a:srgbClr val="ECECEC"/>
                </a:highlight>
                <a:latin typeface="PT Sans Narrow"/>
                <a:ea typeface="PT Sans Narrow"/>
                <a:cs typeface="PT Sans Narrow"/>
                <a:sym typeface="PT Sans Narrow"/>
              </a:rPr>
              <a:t>. Policies must limit phone use, though exceptions exist for health, emergency, or IEP/504 needs, aiming to boost student focus and social interaction. </a:t>
            </a:r>
            <a:endParaRPr b="1" sz="2100">
              <a:solidFill>
                <a:srgbClr val="035595"/>
              </a:solidFill>
              <a:highlight>
                <a:srgbClr val="ECECEC"/>
              </a:highlight>
              <a:latin typeface="PT Sans Narrow"/>
              <a:ea typeface="PT Sans Narrow"/>
              <a:cs typeface="PT Sans Narrow"/>
              <a:sym typeface="PT Sans Narrow"/>
            </a:endParaRPr>
          </a:p>
          <a:p>
            <a:pPr indent="0" lvl="0" marL="457200" rtl="0" algn="l">
              <a:spcBef>
                <a:spcPts val="0"/>
              </a:spcBef>
              <a:spcAft>
                <a:spcPts val="0"/>
              </a:spcAft>
              <a:buNone/>
            </a:pPr>
            <a:r>
              <a:t/>
            </a:r>
            <a:endParaRPr sz="1500">
              <a:solidFill>
                <a:srgbClr val="035595"/>
              </a:solidFill>
              <a:latin typeface="PT Sans Narrow"/>
              <a:ea typeface="PT Sans Narrow"/>
              <a:cs typeface="PT Sans Narrow"/>
              <a:sym typeface="PT Sans Narrow"/>
            </a:endParaRPr>
          </a:p>
          <a:p>
            <a:pPr indent="-374650" lvl="0" marL="457200" rtl="0" algn="l">
              <a:spcBef>
                <a:spcPts val="1200"/>
              </a:spcBef>
              <a:spcAft>
                <a:spcPts val="0"/>
              </a:spcAft>
              <a:buClr>
                <a:srgbClr val="035595"/>
              </a:buClr>
              <a:buSzPts val="2000"/>
              <a:buFont typeface="PT Sans Narrow"/>
              <a:buAutoNum type="arabicPeriod"/>
            </a:pPr>
            <a:r>
              <a:rPr lang="en" sz="2000">
                <a:solidFill>
                  <a:srgbClr val="035595"/>
                </a:solidFill>
                <a:latin typeface="PT Sans Narrow"/>
                <a:ea typeface="PT Sans Narrow"/>
                <a:cs typeface="PT Sans Narrow"/>
                <a:sym typeface="PT Sans Narrow"/>
              </a:rPr>
              <a:t>Before this policy was implemented: what problems do you think they were trying to solve? </a:t>
            </a:r>
            <a:endParaRPr sz="2000">
              <a:solidFill>
                <a:srgbClr val="035595"/>
              </a:solidFill>
              <a:latin typeface="PT Sans Narrow"/>
              <a:ea typeface="PT Sans Narrow"/>
              <a:cs typeface="PT Sans Narrow"/>
              <a:sym typeface="PT Sans Narrow"/>
            </a:endParaRPr>
          </a:p>
          <a:p>
            <a:pPr indent="-355600" lvl="0" marL="457200" rtl="0" algn="l">
              <a:spcBef>
                <a:spcPts val="1200"/>
              </a:spcBef>
              <a:spcAft>
                <a:spcPts val="0"/>
              </a:spcAft>
              <a:buClr>
                <a:srgbClr val="035595"/>
              </a:buClr>
              <a:buSzPts val="2000"/>
              <a:buFont typeface="PT Sans Narrow"/>
              <a:buAutoNum type="arabicPeriod"/>
            </a:pPr>
            <a:r>
              <a:rPr lang="en" sz="2000">
                <a:solidFill>
                  <a:srgbClr val="035595"/>
                </a:solidFill>
                <a:latin typeface="PT Sans Narrow"/>
                <a:ea typeface="PT Sans Narrow"/>
                <a:cs typeface="PT Sans Narrow"/>
                <a:sym typeface="PT Sans Narrow"/>
              </a:rPr>
              <a:t>Phones have “disappeared” from schools, what barriers still exist to student engagement and access to learning?</a:t>
            </a:r>
            <a:endParaRPr sz="2000">
              <a:solidFill>
                <a:srgbClr val="035595"/>
              </a:solidFill>
              <a:latin typeface="PT Sans Narrow"/>
              <a:ea typeface="PT Sans Narrow"/>
              <a:cs typeface="PT Sans Narrow"/>
              <a:sym typeface="PT Sans Narrow"/>
            </a:endParaRPr>
          </a:p>
          <a:p>
            <a:pPr indent="-355600" lvl="0" marL="457200" rtl="0" algn="l">
              <a:spcBef>
                <a:spcPts val="1200"/>
              </a:spcBef>
              <a:spcAft>
                <a:spcPts val="0"/>
              </a:spcAft>
              <a:buClr>
                <a:srgbClr val="035595"/>
              </a:buClr>
              <a:buSzPts val="2000"/>
              <a:buFont typeface="PT Sans Narrow"/>
              <a:buAutoNum type="arabicPeriod"/>
            </a:pPr>
            <a:r>
              <a:rPr lang="en" sz="2000">
                <a:solidFill>
                  <a:srgbClr val="035595"/>
                </a:solidFill>
                <a:latin typeface="PT Sans Narrow"/>
                <a:ea typeface="PT Sans Narrow"/>
                <a:cs typeface="PT Sans Narrow"/>
                <a:sym typeface="PT Sans Narrow"/>
              </a:rPr>
              <a:t>Let's discuss what positive changes that you have observed because of the new policy.</a:t>
            </a:r>
            <a:endParaRPr sz="2000">
              <a:solidFill>
                <a:srgbClr val="035595"/>
              </a:solidFill>
              <a:latin typeface="PT Sans Narrow"/>
              <a:ea typeface="PT Sans Narrow"/>
              <a:cs typeface="PT Sans Narrow"/>
              <a:sym typeface="PT Sans Narrow"/>
            </a:endParaRPr>
          </a:p>
          <a:p>
            <a:pPr indent="0" lvl="0" marL="0" rtl="0" algn="l">
              <a:spcBef>
                <a:spcPts val="1200"/>
              </a:spcBef>
              <a:spcAft>
                <a:spcPts val="1200"/>
              </a:spcAft>
              <a:buSzPts val="1800"/>
              <a:buNone/>
            </a:pPr>
            <a:r>
              <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9" name="Shape 329"/>
        <p:cNvGrpSpPr/>
        <p:nvPr/>
      </p:nvGrpSpPr>
      <p:grpSpPr>
        <a:xfrm>
          <a:off x="0" y="0"/>
          <a:ext cx="0" cy="0"/>
          <a:chOff x="0" y="0"/>
          <a:chExt cx="0" cy="0"/>
        </a:xfrm>
      </p:grpSpPr>
      <p:sp>
        <p:nvSpPr>
          <p:cNvPr id="330" name="Google Shape;330;g3c67c595a4b_0_12"/>
          <p:cNvSpPr txBox="1"/>
          <p:nvPr>
            <p:ph type="title"/>
          </p:nvPr>
        </p:nvSpPr>
        <p:spPr>
          <a:xfrm>
            <a:off x="311700" y="445025"/>
            <a:ext cx="8520600" cy="707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296"/>
              <a:buFont typeface="Arial"/>
              <a:buNone/>
            </a:pPr>
            <a:r>
              <a:rPr lang="en" sz="4100"/>
              <a:t>More Free Play</a:t>
            </a:r>
            <a:endParaRPr sz="4100"/>
          </a:p>
        </p:txBody>
      </p:sp>
      <p:sp>
        <p:nvSpPr>
          <p:cNvPr id="331" name="Google Shape;331;g3c67c595a4b_0_12"/>
          <p:cNvSpPr txBox="1"/>
          <p:nvPr>
            <p:ph idx="4294967295" type="body"/>
          </p:nvPr>
        </p:nvSpPr>
        <p:spPr>
          <a:xfrm>
            <a:off x="400300" y="1308675"/>
            <a:ext cx="8149500" cy="3991200"/>
          </a:xfrm>
          <a:prstGeom prst="rect">
            <a:avLst/>
          </a:prstGeom>
          <a:noFill/>
          <a:ln>
            <a:noFill/>
          </a:ln>
        </p:spPr>
        <p:txBody>
          <a:bodyPr anchorCtr="0" anchor="t" bIns="91425" lIns="91425" spcFirstLastPara="1" rIns="91425" wrap="square" tIns="91425">
            <a:normAutofit fontScale="92500" lnSpcReduction="20000"/>
          </a:bodyPr>
          <a:lstStyle/>
          <a:p>
            <a:pPr indent="-378861" lvl="0" marL="457200" rtl="0" algn="l">
              <a:spcBef>
                <a:spcPts val="0"/>
              </a:spcBef>
              <a:spcAft>
                <a:spcPts val="0"/>
              </a:spcAft>
              <a:buClr>
                <a:srgbClr val="035595"/>
              </a:buClr>
              <a:buSzPct val="100000"/>
              <a:buFont typeface="PT Sans Narrow"/>
              <a:buAutoNum type="arabicPeriod"/>
            </a:pPr>
            <a:r>
              <a:rPr lang="en" sz="2233">
                <a:solidFill>
                  <a:srgbClr val="035595"/>
                </a:solidFill>
                <a:latin typeface="PT Sans Narrow"/>
                <a:ea typeface="PT Sans Narrow"/>
                <a:cs typeface="PT Sans Narrow"/>
                <a:sym typeface="PT Sans Narrow"/>
              </a:rPr>
              <a:t>When, during the school day, do students experience </a:t>
            </a:r>
            <a:r>
              <a:rPr lang="en" sz="2233">
                <a:solidFill>
                  <a:srgbClr val="035595"/>
                </a:solidFill>
                <a:latin typeface="PT Sans Narrow"/>
                <a:ea typeface="PT Sans Narrow"/>
                <a:cs typeface="PT Sans Narrow"/>
                <a:sym typeface="PT Sans Narrow"/>
              </a:rPr>
              <a:t>unstructured</a:t>
            </a:r>
            <a:r>
              <a:rPr lang="en" sz="2233">
                <a:solidFill>
                  <a:srgbClr val="035595"/>
                </a:solidFill>
                <a:latin typeface="PT Sans Narrow"/>
                <a:ea typeface="PT Sans Narrow"/>
                <a:cs typeface="PT Sans Narrow"/>
                <a:sym typeface="PT Sans Narrow"/>
              </a:rPr>
              <a:t> face-to-face social time - without adult direction?</a:t>
            </a:r>
            <a:endParaRPr sz="2233">
              <a:solidFill>
                <a:srgbClr val="035595"/>
              </a:solidFill>
              <a:latin typeface="PT Sans Narrow"/>
              <a:ea typeface="PT Sans Narrow"/>
              <a:cs typeface="PT Sans Narrow"/>
              <a:sym typeface="PT Sans Narrow"/>
            </a:endParaRPr>
          </a:p>
          <a:p>
            <a:pPr indent="-359811" lvl="1" marL="914400" rtl="0" algn="l">
              <a:spcBef>
                <a:spcPts val="0"/>
              </a:spcBef>
              <a:spcAft>
                <a:spcPts val="0"/>
              </a:spcAft>
              <a:buClr>
                <a:srgbClr val="035595"/>
              </a:buClr>
              <a:buSzPct val="100000"/>
              <a:buFont typeface="PT Sans Narrow"/>
              <a:buChar char="○"/>
            </a:pPr>
            <a:r>
              <a:rPr lang="en" sz="2233">
                <a:solidFill>
                  <a:srgbClr val="035595"/>
                </a:solidFill>
                <a:latin typeface="PT Sans Narrow"/>
                <a:ea typeface="PT Sans Narrow"/>
                <a:cs typeface="PT Sans Narrow"/>
                <a:sym typeface="PT Sans Narrow"/>
              </a:rPr>
              <a:t>Do you feel your device time within the classroom is appropriate or needs to improve?</a:t>
            </a:r>
            <a:endParaRPr sz="2233">
              <a:solidFill>
                <a:srgbClr val="035595"/>
              </a:solidFill>
              <a:latin typeface="PT Sans Narrow"/>
              <a:ea typeface="PT Sans Narrow"/>
              <a:cs typeface="PT Sans Narrow"/>
              <a:sym typeface="PT Sans Narrow"/>
            </a:endParaRPr>
          </a:p>
          <a:p>
            <a:pPr indent="0" lvl="0" marL="457200" rtl="0" algn="l">
              <a:spcBef>
                <a:spcPts val="0"/>
              </a:spcBef>
              <a:spcAft>
                <a:spcPts val="0"/>
              </a:spcAft>
              <a:buNone/>
            </a:pPr>
            <a:r>
              <a:t/>
            </a:r>
            <a:endParaRPr sz="2233">
              <a:solidFill>
                <a:srgbClr val="035595"/>
              </a:solidFill>
              <a:latin typeface="PT Sans Narrow"/>
              <a:ea typeface="PT Sans Narrow"/>
              <a:cs typeface="PT Sans Narrow"/>
              <a:sym typeface="PT Sans Narrow"/>
            </a:endParaRPr>
          </a:p>
          <a:p>
            <a:pPr indent="-359811" lvl="0" marL="457200" rtl="0" algn="l">
              <a:spcBef>
                <a:spcPts val="0"/>
              </a:spcBef>
              <a:spcAft>
                <a:spcPts val="0"/>
              </a:spcAft>
              <a:buClr>
                <a:srgbClr val="035595"/>
              </a:buClr>
              <a:buSzPct val="100000"/>
              <a:buFont typeface="PT Sans Narrow"/>
              <a:buAutoNum type="arabicPeriod"/>
            </a:pPr>
            <a:r>
              <a:rPr lang="en" sz="2233">
                <a:solidFill>
                  <a:srgbClr val="035595"/>
                </a:solidFill>
                <a:latin typeface="PT Sans Narrow"/>
                <a:ea typeface="PT Sans Narrow"/>
                <a:cs typeface="PT Sans Narrow"/>
                <a:sym typeface="PT Sans Narrow"/>
              </a:rPr>
              <a:t>What message do we send when we remove recess or free time as a consequence?</a:t>
            </a:r>
            <a:endParaRPr sz="2233">
              <a:solidFill>
                <a:srgbClr val="035595"/>
              </a:solidFill>
              <a:latin typeface="PT Sans Narrow"/>
              <a:ea typeface="PT Sans Narrow"/>
              <a:cs typeface="PT Sans Narrow"/>
              <a:sym typeface="PT Sans Narrow"/>
            </a:endParaRPr>
          </a:p>
          <a:p>
            <a:pPr indent="-359811" lvl="1" marL="914400" rtl="0" algn="l">
              <a:spcBef>
                <a:spcPts val="0"/>
              </a:spcBef>
              <a:spcAft>
                <a:spcPts val="0"/>
              </a:spcAft>
              <a:buClr>
                <a:srgbClr val="035595"/>
              </a:buClr>
              <a:buSzPct val="100000"/>
              <a:buFont typeface="PT Sans Narrow"/>
              <a:buChar char="○"/>
            </a:pPr>
            <a:r>
              <a:rPr lang="en" sz="2233">
                <a:solidFill>
                  <a:srgbClr val="035595"/>
                </a:solidFill>
                <a:latin typeface="PT Sans Narrow"/>
                <a:ea typeface="PT Sans Narrow"/>
                <a:cs typeface="PT Sans Narrow"/>
                <a:sym typeface="PT Sans Narrow"/>
              </a:rPr>
              <a:t>Are we withholding what a dysregulated brain actually needs? (think about your highest-conflict student)</a:t>
            </a:r>
            <a:endParaRPr sz="2233">
              <a:solidFill>
                <a:srgbClr val="035595"/>
              </a:solidFill>
              <a:latin typeface="PT Sans Narrow"/>
              <a:ea typeface="PT Sans Narrow"/>
              <a:cs typeface="PT Sans Narrow"/>
              <a:sym typeface="PT Sans Narrow"/>
            </a:endParaRPr>
          </a:p>
          <a:p>
            <a:pPr indent="-359811" lvl="2" marL="1371600" rtl="0" algn="l">
              <a:spcBef>
                <a:spcPts val="0"/>
              </a:spcBef>
              <a:spcAft>
                <a:spcPts val="0"/>
              </a:spcAft>
              <a:buClr>
                <a:srgbClr val="035595"/>
              </a:buClr>
              <a:buSzPct val="100000"/>
              <a:buFont typeface="PT Sans Narrow"/>
              <a:buChar char="■"/>
            </a:pPr>
            <a:r>
              <a:rPr lang="en" sz="2233">
                <a:solidFill>
                  <a:srgbClr val="035595"/>
                </a:solidFill>
                <a:latin typeface="PT Sans Narrow"/>
                <a:ea typeface="PT Sans Narrow"/>
                <a:cs typeface="PT Sans Narrow"/>
                <a:sym typeface="PT Sans Narrow"/>
              </a:rPr>
              <a:t>Would more unstructured movement and peer interaction help or hurt them?</a:t>
            </a:r>
            <a:endParaRPr sz="2233">
              <a:solidFill>
                <a:srgbClr val="035595"/>
              </a:solidFill>
              <a:latin typeface="PT Sans Narrow"/>
              <a:ea typeface="PT Sans Narrow"/>
              <a:cs typeface="PT Sans Narrow"/>
              <a:sym typeface="PT Sans Narrow"/>
            </a:endParaRPr>
          </a:p>
          <a:p>
            <a:pPr indent="-359811" lvl="2" marL="1371600" rtl="0" algn="l">
              <a:spcBef>
                <a:spcPts val="0"/>
              </a:spcBef>
              <a:spcAft>
                <a:spcPts val="0"/>
              </a:spcAft>
              <a:buClr>
                <a:srgbClr val="035595"/>
              </a:buClr>
              <a:buSzPct val="100000"/>
              <a:buFont typeface="PT Sans Narrow"/>
              <a:buChar char="■"/>
            </a:pPr>
            <a:r>
              <a:rPr lang="en" sz="2233">
                <a:solidFill>
                  <a:srgbClr val="035595"/>
                </a:solidFill>
                <a:latin typeface="PT Sans Narrow"/>
                <a:ea typeface="PT Sans Narrow"/>
                <a:cs typeface="PT Sans Narrow"/>
                <a:sym typeface="PT Sans Narrow"/>
              </a:rPr>
              <a:t>What evidence do you have?</a:t>
            </a:r>
            <a:endParaRPr sz="2233">
              <a:solidFill>
                <a:srgbClr val="035595"/>
              </a:solidFill>
              <a:latin typeface="PT Sans Narrow"/>
              <a:ea typeface="PT Sans Narrow"/>
              <a:cs typeface="PT Sans Narrow"/>
              <a:sym typeface="PT Sans Narrow"/>
            </a:endParaRPr>
          </a:p>
          <a:p>
            <a:pPr indent="0" lvl="0" marL="457200" rtl="0" algn="l">
              <a:spcBef>
                <a:spcPts val="0"/>
              </a:spcBef>
              <a:spcAft>
                <a:spcPts val="0"/>
              </a:spcAft>
              <a:buNone/>
            </a:pPr>
            <a:r>
              <a:t/>
            </a:r>
            <a:endParaRPr sz="1500">
              <a:solidFill>
                <a:schemeClr val="dk1"/>
              </a:solidFill>
              <a:latin typeface="Roboto"/>
              <a:ea typeface="Roboto"/>
              <a:cs typeface="Roboto"/>
              <a:sym typeface="Roboto"/>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5" name="Shape 335"/>
        <p:cNvGrpSpPr/>
        <p:nvPr/>
      </p:nvGrpSpPr>
      <p:grpSpPr>
        <a:xfrm>
          <a:off x="0" y="0"/>
          <a:ext cx="0" cy="0"/>
          <a:chOff x="0" y="0"/>
          <a:chExt cx="0" cy="0"/>
        </a:xfrm>
      </p:grpSpPr>
      <p:sp>
        <p:nvSpPr>
          <p:cNvPr id="336" name="Google Shape;336;p41"/>
          <p:cNvSpPr txBox="1"/>
          <p:nvPr>
            <p:ph type="title"/>
          </p:nvPr>
        </p:nvSpPr>
        <p:spPr>
          <a:xfrm>
            <a:off x="311700" y="73650"/>
            <a:ext cx="8520600" cy="7074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Clr>
                <a:srgbClr val="262626"/>
              </a:buClr>
              <a:buSzPts val="3111"/>
              <a:buFont typeface="Roboto"/>
              <a:buNone/>
            </a:pPr>
            <a:r>
              <a:rPr lang="en" sz="4100"/>
              <a:t>Resources</a:t>
            </a:r>
            <a:endParaRPr sz="4100"/>
          </a:p>
        </p:txBody>
      </p:sp>
      <p:pic>
        <p:nvPicPr>
          <p:cNvPr id="337" name="Google Shape;337;p41"/>
          <p:cNvPicPr preferRelativeResize="0"/>
          <p:nvPr/>
        </p:nvPicPr>
        <p:blipFill rotWithShape="1">
          <a:blip r:embed="rId3">
            <a:alphaModFix/>
          </a:blip>
          <a:srcRect b="0" l="0" r="0" t="0"/>
          <a:stretch/>
        </p:blipFill>
        <p:spPr>
          <a:xfrm>
            <a:off x="651400" y="781050"/>
            <a:ext cx="1790700" cy="1790700"/>
          </a:xfrm>
          <a:prstGeom prst="rect">
            <a:avLst/>
          </a:prstGeom>
          <a:noFill/>
          <a:ln>
            <a:noFill/>
          </a:ln>
        </p:spPr>
      </p:pic>
      <p:sp>
        <p:nvSpPr>
          <p:cNvPr id="338" name="Google Shape;338;p41"/>
          <p:cNvSpPr txBox="1"/>
          <p:nvPr/>
        </p:nvSpPr>
        <p:spPr>
          <a:xfrm>
            <a:off x="0" y="2641850"/>
            <a:ext cx="3024000" cy="9378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1" i="0" lang="en" sz="1800" u="none" cap="none" strike="noStrike">
                <a:solidFill>
                  <a:srgbClr val="035595"/>
                </a:solidFill>
                <a:latin typeface="PT Sans Narrow"/>
                <a:ea typeface="PT Sans Narrow"/>
                <a:cs typeface="PT Sans Narrow"/>
                <a:sym typeface="PT Sans Narrow"/>
              </a:rPr>
              <a:t>Follow us on Facebook at:</a:t>
            </a:r>
            <a:endParaRPr b="1" i="0" sz="1800" u="none" cap="none" strike="noStrike">
              <a:solidFill>
                <a:srgbClr val="035595"/>
              </a:solidFill>
              <a:latin typeface="PT Sans Narrow"/>
              <a:ea typeface="PT Sans Narrow"/>
              <a:cs typeface="PT Sans Narrow"/>
              <a:sym typeface="PT Sans Narrow"/>
            </a:endParaRPr>
          </a:p>
          <a:p>
            <a:pPr indent="0" lvl="0" marL="0" marR="0" rtl="0" algn="ctr">
              <a:lnSpc>
                <a:spcPct val="100000"/>
              </a:lnSpc>
              <a:spcBef>
                <a:spcPts val="0"/>
              </a:spcBef>
              <a:spcAft>
                <a:spcPts val="0"/>
              </a:spcAft>
              <a:buClr>
                <a:srgbClr val="000000"/>
              </a:buClr>
              <a:buSzPts val="1800"/>
              <a:buFont typeface="Arial"/>
              <a:buNone/>
            </a:pPr>
            <a:r>
              <a:rPr b="1" i="0" lang="en" sz="2300" u="none" cap="none" strike="noStrike">
                <a:solidFill>
                  <a:srgbClr val="035595"/>
                </a:solidFill>
                <a:latin typeface="PT Sans Narrow"/>
                <a:ea typeface="PT Sans Narrow"/>
                <a:cs typeface="PT Sans Narrow"/>
                <a:sym typeface="PT Sans Narrow"/>
              </a:rPr>
              <a:t>The Digital Balance Project </a:t>
            </a:r>
            <a:endParaRPr b="1" i="0" sz="2300" u="none" cap="none" strike="noStrike">
              <a:solidFill>
                <a:srgbClr val="035595"/>
              </a:solidFill>
              <a:latin typeface="PT Sans Narrow"/>
              <a:ea typeface="PT Sans Narrow"/>
              <a:cs typeface="PT Sans Narrow"/>
              <a:sym typeface="PT Sans Narrow"/>
            </a:endParaRPr>
          </a:p>
        </p:txBody>
      </p:sp>
      <p:pic>
        <p:nvPicPr>
          <p:cNvPr id="339" name="Google Shape;339;p41"/>
          <p:cNvPicPr preferRelativeResize="0"/>
          <p:nvPr/>
        </p:nvPicPr>
        <p:blipFill rotWithShape="1">
          <a:blip r:embed="rId4">
            <a:alphaModFix/>
          </a:blip>
          <a:srcRect b="0" l="0" r="0" t="0"/>
          <a:stretch/>
        </p:blipFill>
        <p:spPr>
          <a:xfrm>
            <a:off x="4502675" y="1372050"/>
            <a:ext cx="4312402" cy="1523724"/>
          </a:xfrm>
          <a:prstGeom prst="rect">
            <a:avLst/>
          </a:prstGeom>
          <a:noFill/>
          <a:ln>
            <a:noFill/>
          </a:ln>
        </p:spPr>
      </p:pic>
      <p:sp>
        <p:nvSpPr>
          <p:cNvPr id="340" name="Google Shape;340;p41"/>
          <p:cNvSpPr txBox="1"/>
          <p:nvPr/>
        </p:nvSpPr>
        <p:spPr>
          <a:xfrm>
            <a:off x="4704825" y="781050"/>
            <a:ext cx="3908100" cy="5910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500"/>
              <a:buFont typeface="Arial"/>
              <a:buNone/>
            </a:pPr>
            <a:r>
              <a:rPr b="1" i="0" lang="en" sz="2500" u="none" cap="none" strike="noStrike">
                <a:solidFill>
                  <a:srgbClr val="035595"/>
                </a:solidFill>
                <a:latin typeface="PT Sans Narrow"/>
                <a:ea typeface="PT Sans Narrow"/>
                <a:cs typeface="PT Sans Narrow"/>
                <a:sym typeface="PT Sans Narrow"/>
              </a:rPr>
              <a:t>anxiousgeneration.com</a:t>
            </a:r>
            <a:endParaRPr b="1" i="0" sz="2500" u="none" cap="none" strike="noStrike">
              <a:solidFill>
                <a:srgbClr val="035595"/>
              </a:solidFill>
              <a:latin typeface="PT Sans Narrow"/>
              <a:ea typeface="PT Sans Narrow"/>
              <a:cs typeface="PT Sans Narrow"/>
              <a:sym typeface="PT Sans Narrow"/>
            </a:endParaRPr>
          </a:p>
        </p:txBody>
      </p:sp>
      <p:sp>
        <p:nvSpPr>
          <p:cNvPr id="341" name="Google Shape;341;p41"/>
          <p:cNvSpPr txBox="1"/>
          <p:nvPr/>
        </p:nvSpPr>
        <p:spPr>
          <a:xfrm>
            <a:off x="5136350" y="4310850"/>
            <a:ext cx="4451400" cy="591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500">
                <a:solidFill>
                  <a:srgbClr val="035595"/>
                </a:solidFill>
                <a:latin typeface="PT Sans Narrow"/>
                <a:ea typeface="PT Sans Narrow"/>
                <a:cs typeface="PT Sans Narrow"/>
                <a:sym typeface="PT Sans Narrow"/>
              </a:rPr>
              <a:t>thedigitalbalanceproject.com</a:t>
            </a:r>
            <a:endParaRPr b="1" sz="2500">
              <a:solidFill>
                <a:srgbClr val="035595"/>
              </a:solidFill>
              <a:latin typeface="PT Sans Narrow"/>
              <a:ea typeface="PT Sans Narrow"/>
              <a:cs typeface="PT Sans Narrow"/>
              <a:sym typeface="PT Sans Narrow"/>
            </a:endParaRPr>
          </a:p>
        </p:txBody>
      </p:sp>
      <p:pic>
        <p:nvPicPr>
          <p:cNvPr id="342" name="Google Shape;342;p41" title="DigitalBalance_Final_OL.png"/>
          <p:cNvPicPr preferRelativeResize="0"/>
          <p:nvPr/>
        </p:nvPicPr>
        <p:blipFill rotWithShape="1">
          <a:blip r:embed="rId5">
            <a:alphaModFix/>
          </a:blip>
          <a:srcRect b="0" l="0" r="0" t="0"/>
          <a:stretch/>
        </p:blipFill>
        <p:spPr>
          <a:xfrm>
            <a:off x="3024000" y="3205550"/>
            <a:ext cx="2091725" cy="161577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6" name="Shape 346"/>
        <p:cNvGrpSpPr/>
        <p:nvPr/>
      </p:nvGrpSpPr>
      <p:grpSpPr>
        <a:xfrm>
          <a:off x="0" y="0"/>
          <a:ext cx="0" cy="0"/>
          <a:chOff x="0" y="0"/>
          <a:chExt cx="0" cy="0"/>
        </a:xfrm>
      </p:grpSpPr>
      <p:sp>
        <p:nvSpPr>
          <p:cNvPr id="347" name="Google Shape;347;g3c616fe259f_0_1"/>
          <p:cNvSpPr txBox="1"/>
          <p:nvPr>
            <p:ph type="title"/>
          </p:nvPr>
        </p:nvSpPr>
        <p:spPr>
          <a:xfrm>
            <a:off x="311700" y="445025"/>
            <a:ext cx="8520600" cy="707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References</a:t>
            </a:r>
            <a:endParaRPr/>
          </a:p>
        </p:txBody>
      </p:sp>
      <p:sp>
        <p:nvSpPr>
          <p:cNvPr id="348" name="Google Shape;348;g3c616fe259f_0_1"/>
          <p:cNvSpPr txBox="1"/>
          <p:nvPr>
            <p:ph idx="1" type="body"/>
          </p:nvPr>
        </p:nvSpPr>
        <p:spPr>
          <a:xfrm>
            <a:off x="706050" y="1152475"/>
            <a:ext cx="7705800" cy="3416400"/>
          </a:xfrm>
          <a:prstGeom prst="rect">
            <a:avLst/>
          </a:prstGeom>
        </p:spPr>
        <p:txBody>
          <a:bodyPr anchorCtr="0" anchor="t" bIns="91425" lIns="91425" spcFirstLastPara="1" rIns="91425" wrap="square" tIns="91425">
            <a:normAutofit lnSpcReduction="10000"/>
          </a:bodyPr>
          <a:lstStyle/>
          <a:p>
            <a:pPr indent="0" lvl="0" marL="0" rtl="0" algn="l">
              <a:lnSpc>
                <a:spcPct val="115000"/>
              </a:lnSpc>
              <a:spcBef>
                <a:spcPts val="1200"/>
              </a:spcBef>
              <a:spcAft>
                <a:spcPts val="0"/>
              </a:spcAft>
              <a:buClr>
                <a:schemeClr val="dk1"/>
              </a:buClr>
              <a:buSzPts val="1100"/>
              <a:buFont typeface="Arial"/>
              <a:buNone/>
            </a:pPr>
            <a:r>
              <a:rPr b="1" lang="en" sz="1100">
                <a:solidFill>
                  <a:srgbClr val="035595"/>
                </a:solidFill>
                <a:latin typeface="PT Sans Narrow"/>
                <a:ea typeface="PT Sans Narrow"/>
                <a:cs typeface="PT Sans Narrow"/>
                <a:sym typeface="PT Sans Narrow"/>
              </a:rPr>
              <a:t>Primary Source</a:t>
            </a:r>
            <a:endParaRPr b="1" sz="1100">
              <a:solidFill>
                <a:srgbClr val="035595"/>
              </a:solidFill>
              <a:latin typeface="PT Sans Narrow"/>
              <a:ea typeface="PT Sans Narrow"/>
              <a:cs typeface="PT Sans Narrow"/>
              <a:sym typeface="PT Sans Narrow"/>
            </a:endParaRPr>
          </a:p>
          <a:p>
            <a:pPr indent="0" lvl="0" marL="0" rtl="0" algn="l">
              <a:lnSpc>
                <a:spcPct val="115000"/>
              </a:lnSpc>
              <a:spcBef>
                <a:spcPts val="1200"/>
              </a:spcBef>
              <a:spcAft>
                <a:spcPts val="0"/>
              </a:spcAft>
              <a:buClr>
                <a:schemeClr val="dk1"/>
              </a:buClr>
              <a:buSzPts val="1100"/>
              <a:buFont typeface="Arial"/>
              <a:buNone/>
            </a:pPr>
            <a:r>
              <a:rPr lang="en" sz="1100">
                <a:solidFill>
                  <a:srgbClr val="035595"/>
                </a:solidFill>
                <a:latin typeface="PT Sans Narrow"/>
                <a:ea typeface="PT Sans Narrow"/>
                <a:cs typeface="PT Sans Narrow"/>
                <a:sym typeface="PT Sans Narrow"/>
              </a:rPr>
              <a:t>Haidt, J. (2024). </a:t>
            </a:r>
            <a:r>
              <a:rPr i="1" lang="en" sz="1100">
                <a:solidFill>
                  <a:srgbClr val="035595"/>
                </a:solidFill>
                <a:latin typeface="PT Sans Narrow"/>
                <a:ea typeface="PT Sans Narrow"/>
                <a:cs typeface="PT Sans Narrow"/>
                <a:sym typeface="PT Sans Narrow"/>
              </a:rPr>
              <a:t>The Anxious Generation: How the Great Rewiring of Childhood Is Causing an Epidemic of Mental Illness</a:t>
            </a:r>
            <a:r>
              <a:rPr lang="en" sz="1100">
                <a:solidFill>
                  <a:srgbClr val="035595"/>
                </a:solidFill>
                <a:latin typeface="PT Sans Narrow"/>
                <a:ea typeface="PT Sans Narrow"/>
                <a:cs typeface="PT Sans Narrow"/>
                <a:sym typeface="PT Sans Narrow"/>
              </a:rPr>
              <a:t>. Penguin Press.</a:t>
            </a:r>
            <a:endParaRPr sz="1100">
              <a:solidFill>
                <a:srgbClr val="035595"/>
              </a:solidFill>
              <a:latin typeface="PT Sans Narrow"/>
              <a:ea typeface="PT Sans Narrow"/>
              <a:cs typeface="PT Sans Narrow"/>
              <a:sym typeface="PT Sans Narrow"/>
            </a:endParaRPr>
          </a:p>
          <a:p>
            <a:pPr indent="0" lvl="0" marL="0" rtl="0" algn="l">
              <a:lnSpc>
                <a:spcPct val="115000"/>
              </a:lnSpc>
              <a:spcBef>
                <a:spcPts val="1200"/>
              </a:spcBef>
              <a:spcAft>
                <a:spcPts val="0"/>
              </a:spcAft>
              <a:buClr>
                <a:schemeClr val="dk1"/>
              </a:buClr>
              <a:buSzPts val="1100"/>
              <a:buFont typeface="Arial"/>
              <a:buNone/>
            </a:pPr>
            <a:r>
              <a:rPr b="1" lang="en" sz="1100">
                <a:solidFill>
                  <a:srgbClr val="035595"/>
                </a:solidFill>
                <a:latin typeface="PT Sans Narrow"/>
                <a:ea typeface="PT Sans Narrow"/>
                <a:cs typeface="PT Sans Narrow"/>
                <a:sym typeface="PT Sans Narrow"/>
              </a:rPr>
              <a:t>Research on Social Media, Mental Health, and Adolescence</a:t>
            </a:r>
            <a:endParaRPr b="1" sz="1100">
              <a:solidFill>
                <a:srgbClr val="035595"/>
              </a:solidFill>
              <a:latin typeface="PT Sans Narrow"/>
              <a:ea typeface="PT Sans Narrow"/>
              <a:cs typeface="PT Sans Narrow"/>
              <a:sym typeface="PT Sans Narrow"/>
            </a:endParaRPr>
          </a:p>
          <a:p>
            <a:pPr indent="0" lvl="0" marL="0" rtl="0" algn="l">
              <a:lnSpc>
                <a:spcPct val="115000"/>
              </a:lnSpc>
              <a:spcBef>
                <a:spcPts val="1200"/>
              </a:spcBef>
              <a:spcAft>
                <a:spcPts val="0"/>
              </a:spcAft>
              <a:buClr>
                <a:schemeClr val="dk1"/>
              </a:buClr>
              <a:buSzPts val="1100"/>
              <a:buFont typeface="Arial"/>
              <a:buNone/>
            </a:pPr>
            <a:r>
              <a:rPr lang="en" sz="1100">
                <a:solidFill>
                  <a:srgbClr val="035595"/>
                </a:solidFill>
                <a:latin typeface="PT Sans Narrow"/>
                <a:ea typeface="PT Sans Narrow"/>
                <a:cs typeface="PT Sans Narrow"/>
                <a:sym typeface="PT Sans Narrow"/>
              </a:rPr>
              <a:t>Twenge, J. M., Joiner, T. E., Rogers, M. L., &amp; Martin, G. N. (2018). Increases in depressive symptoms, suicide-related outcomes, and suicide rates among U.S. adolescents after 2010 and links to increased new media screen time. </a:t>
            </a:r>
            <a:r>
              <a:rPr i="1" lang="en" sz="1100">
                <a:solidFill>
                  <a:srgbClr val="035595"/>
                </a:solidFill>
                <a:latin typeface="PT Sans Narrow"/>
                <a:ea typeface="PT Sans Narrow"/>
                <a:cs typeface="PT Sans Narrow"/>
                <a:sym typeface="PT Sans Narrow"/>
              </a:rPr>
              <a:t>Clinical Psychological Science, 6</a:t>
            </a:r>
            <a:r>
              <a:rPr lang="en" sz="1100">
                <a:solidFill>
                  <a:srgbClr val="035595"/>
                </a:solidFill>
                <a:latin typeface="PT Sans Narrow"/>
                <a:ea typeface="PT Sans Narrow"/>
                <a:cs typeface="PT Sans Narrow"/>
                <a:sym typeface="PT Sans Narrow"/>
              </a:rPr>
              <a:t>(1), 3–17.</a:t>
            </a:r>
            <a:endParaRPr sz="1100">
              <a:solidFill>
                <a:srgbClr val="035595"/>
              </a:solidFill>
              <a:latin typeface="PT Sans Narrow"/>
              <a:ea typeface="PT Sans Narrow"/>
              <a:cs typeface="PT Sans Narrow"/>
              <a:sym typeface="PT Sans Narrow"/>
            </a:endParaRPr>
          </a:p>
          <a:p>
            <a:pPr indent="0" lvl="0" marL="0" rtl="0" algn="l">
              <a:lnSpc>
                <a:spcPct val="115000"/>
              </a:lnSpc>
              <a:spcBef>
                <a:spcPts val="1200"/>
              </a:spcBef>
              <a:spcAft>
                <a:spcPts val="0"/>
              </a:spcAft>
              <a:buClr>
                <a:schemeClr val="dk1"/>
              </a:buClr>
              <a:buSzPts val="1100"/>
              <a:buFont typeface="Arial"/>
              <a:buNone/>
            </a:pPr>
            <a:r>
              <a:rPr lang="en" sz="1100">
                <a:solidFill>
                  <a:srgbClr val="035595"/>
                </a:solidFill>
                <a:latin typeface="PT Sans Narrow"/>
                <a:ea typeface="PT Sans Narrow"/>
                <a:cs typeface="PT Sans Narrow"/>
                <a:sym typeface="PT Sans Narrow"/>
              </a:rPr>
              <a:t>Orben, A., &amp; Przybylski, A. K. (2019). The association between adolescent well-being and digital technology use. </a:t>
            </a:r>
            <a:r>
              <a:rPr i="1" lang="en" sz="1100">
                <a:solidFill>
                  <a:srgbClr val="035595"/>
                </a:solidFill>
                <a:latin typeface="PT Sans Narrow"/>
                <a:ea typeface="PT Sans Narrow"/>
                <a:cs typeface="PT Sans Narrow"/>
                <a:sym typeface="PT Sans Narrow"/>
              </a:rPr>
              <a:t>Nature Human Behaviour, 3</a:t>
            </a:r>
            <a:r>
              <a:rPr lang="en" sz="1100">
                <a:solidFill>
                  <a:srgbClr val="035595"/>
                </a:solidFill>
                <a:latin typeface="PT Sans Narrow"/>
                <a:ea typeface="PT Sans Narrow"/>
                <a:cs typeface="PT Sans Narrow"/>
                <a:sym typeface="PT Sans Narrow"/>
              </a:rPr>
              <a:t>, 173–182.</a:t>
            </a:r>
            <a:endParaRPr sz="1100">
              <a:solidFill>
                <a:srgbClr val="035595"/>
              </a:solidFill>
              <a:latin typeface="PT Sans Narrow"/>
              <a:ea typeface="PT Sans Narrow"/>
              <a:cs typeface="PT Sans Narrow"/>
              <a:sym typeface="PT Sans Narrow"/>
            </a:endParaRPr>
          </a:p>
          <a:p>
            <a:pPr indent="0" lvl="0" marL="0" rtl="0" algn="l">
              <a:lnSpc>
                <a:spcPct val="115000"/>
              </a:lnSpc>
              <a:spcBef>
                <a:spcPts val="1200"/>
              </a:spcBef>
              <a:spcAft>
                <a:spcPts val="0"/>
              </a:spcAft>
              <a:buClr>
                <a:schemeClr val="dk1"/>
              </a:buClr>
              <a:buSzPts val="1100"/>
              <a:buFont typeface="Arial"/>
              <a:buNone/>
            </a:pPr>
            <a:r>
              <a:rPr lang="en" sz="1100">
                <a:solidFill>
                  <a:srgbClr val="035595"/>
                </a:solidFill>
                <a:latin typeface="PT Sans Narrow"/>
                <a:ea typeface="PT Sans Narrow"/>
                <a:cs typeface="PT Sans Narrow"/>
                <a:sym typeface="PT Sans Narrow"/>
              </a:rPr>
              <a:t>Hunt, M. G., Marx, R., Lipson, C., &amp; Young, J. (2018). No more FOMO: Limiting social media decreases loneliness and depression. </a:t>
            </a:r>
            <a:r>
              <a:rPr i="1" lang="en" sz="1100">
                <a:solidFill>
                  <a:srgbClr val="035595"/>
                </a:solidFill>
                <a:latin typeface="PT Sans Narrow"/>
                <a:ea typeface="PT Sans Narrow"/>
                <a:cs typeface="PT Sans Narrow"/>
                <a:sym typeface="PT Sans Narrow"/>
              </a:rPr>
              <a:t>Journal of Social and Clinical Psychology, 37</a:t>
            </a:r>
            <a:r>
              <a:rPr lang="en" sz="1100">
                <a:solidFill>
                  <a:srgbClr val="035595"/>
                </a:solidFill>
                <a:latin typeface="PT Sans Narrow"/>
                <a:ea typeface="PT Sans Narrow"/>
                <a:cs typeface="PT Sans Narrow"/>
                <a:sym typeface="PT Sans Narrow"/>
              </a:rPr>
              <a:t>(10), 751–768.</a:t>
            </a:r>
            <a:endParaRPr sz="1100">
              <a:solidFill>
                <a:srgbClr val="035595"/>
              </a:solidFill>
              <a:latin typeface="PT Sans Narrow"/>
              <a:ea typeface="PT Sans Narrow"/>
              <a:cs typeface="PT Sans Narrow"/>
              <a:sym typeface="PT Sans Narrow"/>
            </a:endParaRPr>
          </a:p>
          <a:p>
            <a:pPr indent="0" lvl="0" marL="0" rtl="0" algn="l">
              <a:lnSpc>
                <a:spcPct val="115000"/>
              </a:lnSpc>
              <a:spcBef>
                <a:spcPts val="1200"/>
              </a:spcBef>
              <a:spcAft>
                <a:spcPts val="0"/>
              </a:spcAft>
              <a:buClr>
                <a:schemeClr val="dk1"/>
              </a:buClr>
              <a:buSzPts val="1100"/>
              <a:buFont typeface="Arial"/>
              <a:buNone/>
            </a:pPr>
            <a:r>
              <a:rPr lang="en" sz="1100">
                <a:solidFill>
                  <a:srgbClr val="035595"/>
                </a:solidFill>
                <a:latin typeface="PT Sans Narrow"/>
                <a:ea typeface="PT Sans Narrow"/>
                <a:cs typeface="PT Sans Narrow"/>
                <a:sym typeface="PT Sans Narrow"/>
              </a:rPr>
              <a:t>Odgers, C. L., &amp; Jensen, M. R. (2020). Annual research review: Adolescent mental health in the digital age. </a:t>
            </a:r>
            <a:r>
              <a:rPr i="1" lang="en" sz="1100">
                <a:solidFill>
                  <a:srgbClr val="035595"/>
                </a:solidFill>
                <a:latin typeface="PT Sans Narrow"/>
                <a:ea typeface="PT Sans Narrow"/>
                <a:cs typeface="PT Sans Narrow"/>
                <a:sym typeface="PT Sans Narrow"/>
              </a:rPr>
              <a:t>Journal of Child Psychology and Psychiatry, 61</a:t>
            </a:r>
            <a:r>
              <a:rPr lang="en" sz="1100">
                <a:solidFill>
                  <a:srgbClr val="035595"/>
                </a:solidFill>
                <a:latin typeface="PT Sans Narrow"/>
                <a:ea typeface="PT Sans Narrow"/>
                <a:cs typeface="PT Sans Narrow"/>
                <a:sym typeface="PT Sans Narrow"/>
              </a:rPr>
              <a:t>(3), 336–348.</a:t>
            </a:r>
            <a:endParaRPr sz="1100">
              <a:solidFill>
                <a:srgbClr val="035595"/>
              </a:solidFill>
              <a:latin typeface="PT Sans Narrow"/>
              <a:ea typeface="PT Sans Narrow"/>
              <a:cs typeface="PT Sans Narrow"/>
              <a:sym typeface="PT Sans Narrow"/>
            </a:endParaRPr>
          </a:p>
          <a:p>
            <a:pPr indent="0" lvl="0" marL="0" rtl="0" algn="l">
              <a:spcBef>
                <a:spcPts val="1200"/>
              </a:spcBef>
              <a:spcAft>
                <a:spcPts val="1200"/>
              </a:spcAft>
              <a:buNone/>
            </a:pPr>
            <a:r>
              <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2" name="Shape 352"/>
        <p:cNvGrpSpPr/>
        <p:nvPr/>
      </p:nvGrpSpPr>
      <p:grpSpPr>
        <a:xfrm>
          <a:off x="0" y="0"/>
          <a:ext cx="0" cy="0"/>
          <a:chOff x="0" y="0"/>
          <a:chExt cx="0" cy="0"/>
        </a:xfrm>
      </p:grpSpPr>
      <p:sp>
        <p:nvSpPr>
          <p:cNvPr id="353" name="Google Shape;353;g3c616fe259f_0_9"/>
          <p:cNvSpPr txBox="1"/>
          <p:nvPr>
            <p:ph type="title"/>
          </p:nvPr>
        </p:nvSpPr>
        <p:spPr>
          <a:xfrm>
            <a:off x="311700" y="445025"/>
            <a:ext cx="8520600" cy="707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References</a:t>
            </a:r>
            <a:endParaRPr/>
          </a:p>
        </p:txBody>
      </p:sp>
      <p:sp>
        <p:nvSpPr>
          <p:cNvPr id="354" name="Google Shape;354;g3c616fe259f_0_9"/>
          <p:cNvSpPr txBox="1"/>
          <p:nvPr>
            <p:ph idx="1" type="body"/>
          </p:nvPr>
        </p:nvSpPr>
        <p:spPr>
          <a:xfrm>
            <a:off x="649100" y="1152475"/>
            <a:ext cx="7895700" cy="3416400"/>
          </a:xfrm>
          <a:prstGeom prst="rect">
            <a:avLst/>
          </a:prstGeom>
        </p:spPr>
        <p:txBody>
          <a:bodyPr anchorCtr="0" anchor="t" bIns="91425" lIns="91425" spcFirstLastPara="1" rIns="91425" wrap="square" tIns="91425">
            <a:normAutofit/>
          </a:bodyPr>
          <a:lstStyle/>
          <a:p>
            <a:pPr indent="0" lvl="0" marL="0" rtl="0" algn="l">
              <a:lnSpc>
                <a:spcPct val="115000"/>
              </a:lnSpc>
              <a:spcBef>
                <a:spcPts val="1200"/>
              </a:spcBef>
              <a:spcAft>
                <a:spcPts val="0"/>
              </a:spcAft>
              <a:buClr>
                <a:schemeClr val="dk1"/>
              </a:buClr>
              <a:buSzPts val="1100"/>
              <a:buFont typeface="Arial"/>
              <a:buNone/>
            </a:pPr>
            <a:r>
              <a:rPr b="1" lang="en" sz="1100">
                <a:solidFill>
                  <a:srgbClr val="035595"/>
                </a:solidFill>
                <a:latin typeface="PT Sans Narrow"/>
                <a:ea typeface="PT Sans Narrow"/>
                <a:cs typeface="PT Sans Narrow"/>
                <a:sym typeface="PT Sans Narrow"/>
              </a:rPr>
              <a:t>Child Development and Play</a:t>
            </a:r>
            <a:endParaRPr i="1" sz="1100">
              <a:solidFill>
                <a:srgbClr val="035595"/>
              </a:solidFill>
              <a:latin typeface="PT Sans Narrow"/>
              <a:ea typeface="PT Sans Narrow"/>
              <a:cs typeface="PT Sans Narrow"/>
              <a:sym typeface="PT Sans Narrow"/>
            </a:endParaRPr>
          </a:p>
          <a:p>
            <a:pPr indent="0" lvl="0" marL="0" rtl="0" algn="l">
              <a:lnSpc>
                <a:spcPct val="115000"/>
              </a:lnSpc>
              <a:spcBef>
                <a:spcPts val="1200"/>
              </a:spcBef>
              <a:spcAft>
                <a:spcPts val="0"/>
              </a:spcAft>
              <a:buClr>
                <a:schemeClr val="dk1"/>
              </a:buClr>
              <a:buSzPts val="1100"/>
              <a:buFont typeface="Arial"/>
              <a:buNone/>
            </a:pPr>
            <a:r>
              <a:rPr lang="en" sz="1100">
                <a:solidFill>
                  <a:srgbClr val="035595"/>
                </a:solidFill>
                <a:latin typeface="PT Sans Narrow"/>
                <a:ea typeface="PT Sans Narrow"/>
                <a:cs typeface="PT Sans Narrow"/>
                <a:sym typeface="PT Sans Narrow"/>
              </a:rPr>
              <a:t>Gray, P. (2011). The decline of play and the rise of psychopathology in children and adolescents. </a:t>
            </a:r>
            <a:r>
              <a:rPr i="1" lang="en" sz="1100">
                <a:solidFill>
                  <a:srgbClr val="035595"/>
                </a:solidFill>
                <a:latin typeface="PT Sans Narrow"/>
                <a:ea typeface="PT Sans Narrow"/>
                <a:cs typeface="PT Sans Narrow"/>
                <a:sym typeface="PT Sans Narrow"/>
              </a:rPr>
              <a:t>American Journal of Play, 3</a:t>
            </a:r>
            <a:r>
              <a:rPr lang="en" sz="1100">
                <a:solidFill>
                  <a:srgbClr val="035595"/>
                </a:solidFill>
                <a:latin typeface="PT Sans Narrow"/>
                <a:ea typeface="PT Sans Narrow"/>
                <a:cs typeface="PT Sans Narrow"/>
                <a:sym typeface="PT Sans Narrow"/>
              </a:rPr>
              <a:t>(4), 443–463.</a:t>
            </a:r>
            <a:endParaRPr sz="1100">
              <a:solidFill>
                <a:srgbClr val="035595"/>
              </a:solidFill>
              <a:latin typeface="PT Sans Narrow"/>
              <a:ea typeface="PT Sans Narrow"/>
              <a:cs typeface="PT Sans Narrow"/>
              <a:sym typeface="PT Sans Narrow"/>
            </a:endParaRPr>
          </a:p>
          <a:p>
            <a:pPr indent="0" lvl="0" marL="0" rtl="0" algn="l">
              <a:lnSpc>
                <a:spcPct val="115000"/>
              </a:lnSpc>
              <a:spcBef>
                <a:spcPts val="1200"/>
              </a:spcBef>
              <a:spcAft>
                <a:spcPts val="0"/>
              </a:spcAft>
              <a:buClr>
                <a:schemeClr val="dk1"/>
              </a:buClr>
              <a:buSzPts val="1100"/>
              <a:buFont typeface="Arial"/>
              <a:buNone/>
            </a:pPr>
            <a:r>
              <a:rPr lang="en" sz="1100">
                <a:solidFill>
                  <a:srgbClr val="035595"/>
                </a:solidFill>
                <a:latin typeface="PT Sans Narrow"/>
                <a:ea typeface="PT Sans Narrow"/>
                <a:cs typeface="PT Sans Narrow"/>
                <a:sym typeface="PT Sans Narrow"/>
              </a:rPr>
              <a:t>Ginsburg, K. R. (2007). The importance of play in promoting healthy child development and maintaining strong parent-child bonds. </a:t>
            </a:r>
            <a:r>
              <a:rPr i="1" lang="en" sz="1100">
                <a:solidFill>
                  <a:srgbClr val="035595"/>
                </a:solidFill>
                <a:latin typeface="PT Sans Narrow"/>
                <a:ea typeface="PT Sans Narrow"/>
                <a:cs typeface="PT Sans Narrow"/>
                <a:sym typeface="PT Sans Narrow"/>
              </a:rPr>
              <a:t>Pediatrics, 119</a:t>
            </a:r>
            <a:r>
              <a:rPr lang="en" sz="1100">
                <a:solidFill>
                  <a:srgbClr val="035595"/>
                </a:solidFill>
                <a:latin typeface="PT Sans Narrow"/>
                <a:ea typeface="PT Sans Narrow"/>
                <a:cs typeface="PT Sans Narrow"/>
                <a:sym typeface="PT Sans Narrow"/>
              </a:rPr>
              <a:t>(1), 182–191.</a:t>
            </a:r>
            <a:endParaRPr sz="1100">
              <a:solidFill>
                <a:srgbClr val="035595"/>
              </a:solidFill>
              <a:latin typeface="PT Sans Narrow"/>
              <a:ea typeface="PT Sans Narrow"/>
              <a:cs typeface="PT Sans Narrow"/>
              <a:sym typeface="PT Sans Narrow"/>
            </a:endParaRPr>
          </a:p>
          <a:p>
            <a:pPr indent="0" lvl="0" marL="0" rtl="0" algn="l">
              <a:lnSpc>
                <a:spcPct val="115000"/>
              </a:lnSpc>
              <a:spcBef>
                <a:spcPts val="1200"/>
              </a:spcBef>
              <a:spcAft>
                <a:spcPts val="0"/>
              </a:spcAft>
              <a:buClr>
                <a:schemeClr val="dk1"/>
              </a:buClr>
              <a:buSzPts val="1100"/>
              <a:buFont typeface="Arial"/>
              <a:buNone/>
            </a:pPr>
            <a:r>
              <a:rPr b="1" lang="en" sz="1100">
                <a:solidFill>
                  <a:srgbClr val="035595"/>
                </a:solidFill>
                <a:latin typeface="PT Sans Narrow"/>
                <a:ea typeface="PT Sans Narrow"/>
                <a:cs typeface="PT Sans Narrow"/>
                <a:sym typeface="PT Sans Narrow"/>
              </a:rPr>
              <a:t>Sleep and Technology</a:t>
            </a:r>
            <a:endParaRPr b="1" sz="1100">
              <a:solidFill>
                <a:srgbClr val="035595"/>
              </a:solidFill>
              <a:latin typeface="PT Sans Narrow"/>
              <a:ea typeface="PT Sans Narrow"/>
              <a:cs typeface="PT Sans Narrow"/>
              <a:sym typeface="PT Sans Narrow"/>
            </a:endParaRPr>
          </a:p>
          <a:p>
            <a:pPr indent="0" lvl="0" marL="0" rtl="0" algn="l">
              <a:lnSpc>
                <a:spcPct val="115000"/>
              </a:lnSpc>
              <a:spcBef>
                <a:spcPts val="1200"/>
              </a:spcBef>
              <a:spcAft>
                <a:spcPts val="0"/>
              </a:spcAft>
              <a:buClr>
                <a:schemeClr val="dk1"/>
              </a:buClr>
              <a:buSzPts val="1100"/>
              <a:buFont typeface="Arial"/>
              <a:buNone/>
            </a:pPr>
            <a:r>
              <a:rPr lang="en" sz="1100">
                <a:solidFill>
                  <a:srgbClr val="035595"/>
                </a:solidFill>
                <a:latin typeface="PT Sans Narrow"/>
                <a:ea typeface="PT Sans Narrow"/>
                <a:cs typeface="PT Sans Narrow"/>
                <a:sym typeface="PT Sans Narrow"/>
              </a:rPr>
              <a:t>Owens, J. A., Adolescent Sleep Working Group, &amp; Committee on Adolescence. (2014). Insufficient sleep in adolescents: Causes and consequences. </a:t>
            </a:r>
            <a:r>
              <a:rPr i="1" lang="en" sz="1100">
                <a:solidFill>
                  <a:srgbClr val="035595"/>
                </a:solidFill>
                <a:latin typeface="PT Sans Narrow"/>
                <a:ea typeface="PT Sans Narrow"/>
                <a:cs typeface="PT Sans Narrow"/>
                <a:sym typeface="PT Sans Narrow"/>
              </a:rPr>
              <a:t>Pediatrics, 134</a:t>
            </a:r>
            <a:r>
              <a:rPr lang="en" sz="1100">
                <a:solidFill>
                  <a:srgbClr val="035595"/>
                </a:solidFill>
                <a:latin typeface="PT Sans Narrow"/>
                <a:ea typeface="PT Sans Narrow"/>
                <a:cs typeface="PT Sans Narrow"/>
                <a:sym typeface="PT Sans Narrow"/>
              </a:rPr>
              <a:t>(3), e921–e932.</a:t>
            </a:r>
            <a:endParaRPr sz="1100">
              <a:solidFill>
                <a:srgbClr val="035595"/>
              </a:solidFill>
              <a:latin typeface="PT Sans Narrow"/>
              <a:ea typeface="PT Sans Narrow"/>
              <a:cs typeface="PT Sans Narrow"/>
              <a:sym typeface="PT Sans Narrow"/>
            </a:endParaRPr>
          </a:p>
          <a:p>
            <a:pPr indent="0" lvl="0" marL="0" rtl="0" algn="l">
              <a:lnSpc>
                <a:spcPct val="115000"/>
              </a:lnSpc>
              <a:spcBef>
                <a:spcPts val="1200"/>
              </a:spcBef>
              <a:spcAft>
                <a:spcPts val="0"/>
              </a:spcAft>
              <a:buClr>
                <a:schemeClr val="dk1"/>
              </a:buClr>
              <a:buSzPts val="1100"/>
              <a:buFont typeface="Arial"/>
              <a:buNone/>
            </a:pPr>
            <a:r>
              <a:rPr b="1" lang="en" sz="1100">
                <a:solidFill>
                  <a:srgbClr val="035595"/>
                </a:solidFill>
                <a:latin typeface="PT Sans Narrow"/>
                <a:ea typeface="PT Sans Narrow"/>
                <a:cs typeface="PT Sans Narrow"/>
                <a:sym typeface="PT Sans Narrow"/>
              </a:rPr>
              <a:t>Body Image and Social Media</a:t>
            </a:r>
            <a:endParaRPr b="1" sz="1100">
              <a:solidFill>
                <a:srgbClr val="035595"/>
              </a:solidFill>
              <a:latin typeface="PT Sans Narrow"/>
              <a:ea typeface="PT Sans Narrow"/>
              <a:cs typeface="PT Sans Narrow"/>
              <a:sym typeface="PT Sans Narrow"/>
            </a:endParaRPr>
          </a:p>
          <a:p>
            <a:pPr indent="0" lvl="0" marL="0" rtl="0" algn="l">
              <a:lnSpc>
                <a:spcPct val="115000"/>
              </a:lnSpc>
              <a:spcBef>
                <a:spcPts val="1200"/>
              </a:spcBef>
              <a:spcAft>
                <a:spcPts val="0"/>
              </a:spcAft>
              <a:buClr>
                <a:schemeClr val="dk1"/>
              </a:buClr>
              <a:buSzPts val="1100"/>
              <a:buFont typeface="Arial"/>
              <a:buNone/>
            </a:pPr>
            <a:r>
              <a:rPr lang="en" sz="1100">
                <a:solidFill>
                  <a:srgbClr val="035595"/>
                </a:solidFill>
                <a:latin typeface="PT Sans Narrow"/>
                <a:ea typeface="PT Sans Narrow"/>
                <a:cs typeface="PT Sans Narrow"/>
                <a:sym typeface="PT Sans Narrow"/>
              </a:rPr>
              <a:t>Fardouly, J., &amp; Vartanian, L. R. (2016). Social media and body image concerns. </a:t>
            </a:r>
            <a:r>
              <a:rPr i="1" lang="en" sz="1100">
                <a:solidFill>
                  <a:srgbClr val="035595"/>
                </a:solidFill>
                <a:latin typeface="PT Sans Narrow"/>
                <a:ea typeface="PT Sans Narrow"/>
                <a:cs typeface="PT Sans Narrow"/>
                <a:sym typeface="PT Sans Narrow"/>
              </a:rPr>
              <a:t>Current Opinion in Psychology, 9</a:t>
            </a:r>
            <a:r>
              <a:rPr lang="en" sz="1100">
                <a:solidFill>
                  <a:srgbClr val="035595"/>
                </a:solidFill>
                <a:latin typeface="PT Sans Narrow"/>
                <a:ea typeface="PT Sans Narrow"/>
                <a:cs typeface="PT Sans Narrow"/>
                <a:sym typeface="PT Sans Narrow"/>
              </a:rPr>
              <a:t>, 1–5.</a:t>
            </a:r>
            <a:endParaRPr sz="1100">
              <a:solidFill>
                <a:srgbClr val="035595"/>
              </a:solidFill>
              <a:latin typeface="PT Sans Narrow"/>
              <a:ea typeface="PT Sans Narrow"/>
              <a:cs typeface="PT Sans Narrow"/>
              <a:sym typeface="PT Sans Narrow"/>
            </a:endParaRPr>
          </a:p>
          <a:p>
            <a:pPr indent="0" lvl="0" marL="0" rtl="0" algn="l">
              <a:spcBef>
                <a:spcPts val="1200"/>
              </a:spcBef>
              <a:spcAft>
                <a:spcPts val="1200"/>
              </a:spcAft>
              <a:buNone/>
            </a:pPr>
            <a:r>
              <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8" name="Shape 358"/>
        <p:cNvGrpSpPr/>
        <p:nvPr/>
      </p:nvGrpSpPr>
      <p:grpSpPr>
        <a:xfrm>
          <a:off x="0" y="0"/>
          <a:ext cx="0" cy="0"/>
          <a:chOff x="0" y="0"/>
          <a:chExt cx="0" cy="0"/>
        </a:xfrm>
      </p:grpSpPr>
      <p:sp>
        <p:nvSpPr>
          <p:cNvPr id="359" name="Google Shape;359;g3c616fe259f_0_17"/>
          <p:cNvSpPr txBox="1"/>
          <p:nvPr>
            <p:ph type="title"/>
          </p:nvPr>
        </p:nvSpPr>
        <p:spPr>
          <a:xfrm>
            <a:off x="311700" y="445025"/>
            <a:ext cx="8520600" cy="707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References</a:t>
            </a:r>
            <a:endParaRPr/>
          </a:p>
        </p:txBody>
      </p:sp>
      <p:sp>
        <p:nvSpPr>
          <p:cNvPr id="360" name="Google Shape;360;g3c616fe259f_0_17"/>
          <p:cNvSpPr txBox="1"/>
          <p:nvPr>
            <p:ph idx="1" type="body"/>
          </p:nvPr>
        </p:nvSpPr>
        <p:spPr>
          <a:xfrm>
            <a:off x="649100" y="1152475"/>
            <a:ext cx="7724700" cy="3416400"/>
          </a:xfrm>
          <a:prstGeom prst="rect">
            <a:avLst/>
          </a:prstGeom>
        </p:spPr>
        <p:txBody>
          <a:bodyPr anchorCtr="0" anchor="t" bIns="91425" lIns="91425" spcFirstLastPara="1" rIns="91425" wrap="square" tIns="91425">
            <a:normAutofit fontScale="92500" lnSpcReduction="20000"/>
          </a:bodyPr>
          <a:lstStyle/>
          <a:p>
            <a:pPr indent="0" lvl="0" marL="0" rtl="0" algn="l">
              <a:lnSpc>
                <a:spcPct val="115000"/>
              </a:lnSpc>
              <a:spcBef>
                <a:spcPts val="1200"/>
              </a:spcBef>
              <a:spcAft>
                <a:spcPts val="0"/>
              </a:spcAft>
              <a:buClr>
                <a:schemeClr val="dk1"/>
              </a:buClr>
              <a:buSzPct val="91666"/>
              <a:buFont typeface="Arial"/>
              <a:buNone/>
            </a:pPr>
            <a:r>
              <a:rPr b="1" lang="en" sz="1200">
                <a:solidFill>
                  <a:srgbClr val="035595"/>
                </a:solidFill>
                <a:latin typeface="PT Sans Narrow"/>
                <a:ea typeface="PT Sans Narrow"/>
                <a:cs typeface="PT Sans Narrow"/>
                <a:sym typeface="PT Sans Narrow"/>
              </a:rPr>
              <a:t>Web Resources</a:t>
            </a:r>
            <a:endParaRPr b="1" sz="1200">
              <a:solidFill>
                <a:srgbClr val="035595"/>
              </a:solidFill>
              <a:latin typeface="PT Sans Narrow"/>
              <a:ea typeface="PT Sans Narrow"/>
              <a:cs typeface="PT Sans Narrow"/>
              <a:sym typeface="PT Sans Narrow"/>
            </a:endParaRPr>
          </a:p>
          <a:p>
            <a:pPr indent="0" lvl="0" marL="0" rtl="0" algn="l">
              <a:lnSpc>
                <a:spcPct val="115000"/>
              </a:lnSpc>
              <a:spcBef>
                <a:spcPts val="1200"/>
              </a:spcBef>
              <a:spcAft>
                <a:spcPts val="0"/>
              </a:spcAft>
              <a:buClr>
                <a:schemeClr val="dk1"/>
              </a:buClr>
              <a:buSzPct val="91666"/>
              <a:buFont typeface="Arial"/>
              <a:buNone/>
            </a:pPr>
            <a:r>
              <a:rPr lang="en" sz="1200">
                <a:solidFill>
                  <a:srgbClr val="035595"/>
                </a:solidFill>
                <a:latin typeface="PT Sans Narrow"/>
                <a:ea typeface="PT Sans Narrow"/>
                <a:cs typeface="PT Sans Narrow"/>
                <a:sym typeface="PT Sans Narrow"/>
              </a:rPr>
              <a:t>@alterikmiller, @beautyinthebeast2025 and @amyschumer. 2025, November 20. Alterik MIller tells us about the traumatic experience of finding his son </a:t>
            </a:r>
            <a:r>
              <a:rPr lang="en" sz="1200">
                <a:solidFill>
                  <a:srgbClr val="035595"/>
                </a:solidFill>
                <a:latin typeface="PT Sans Narrow"/>
                <a:ea typeface="PT Sans Narrow"/>
                <a:cs typeface="PT Sans Narrow"/>
                <a:sym typeface="PT Sans Narrow"/>
              </a:rPr>
              <a:t>unconscious</a:t>
            </a:r>
            <a:r>
              <a:rPr lang="en" sz="1200">
                <a:solidFill>
                  <a:srgbClr val="035595"/>
                </a:solidFill>
                <a:latin typeface="PT Sans Narrow"/>
                <a:ea typeface="PT Sans Narrow"/>
                <a:cs typeface="PT Sans Narrow"/>
                <a:sym typeface="PT Sans Narrow"/>
              </a:rPr>
              <a:t> and lifeless. Instagram. </a:t>
            </a:r>
            <a:r>
              <a:rPr lang="en" sz="1200" u="sng">
                <a:solidFill>
                  <a:schemeClr val="hlink"/>
                </a:solidFill>
                <a:latin typeface="PT Sans Narrow"/>
                <a:ea typeface="PT Sans Narrow"/>
                <a:cs typeface="PT Sans Narrow"/>
                <a:sym typeface="PT Sans Narrow"/>
                <a:hlinkClick r:id="rId3"/>
              </a:rPr>
              <a:t>https://www.instagram.com/reel/DTam70-jsLr/?igsh=M3dlajlhdnZ2dTVm</a:t>
            </a:r>
            <a:endParaRPr sz="1200">
              <a:solidFill>
                <a:srgbClr val="035595"/>
              </a:solidFill>
              <a:latin typeface="PT Sans Narrow"/>
              <a:ea typeface="PT Sans Narrow"/>
              <a:cs typeface="PT Sans Narrow"/>
              <a:sym typeface="PT Sans Narrow"/>
            </a:endParaRPr>
          </a:p>
          <a:p>
            <a:pPr indent="0" lvl="0" marL="0" rtl="0" algn="l">
              <a:lnSpc>
                <a:spcPct val="115000"/>
              </a:lnSpc>
              <a:spcBef>
                <a:spcPts val="1200"/>
              </a:spcBef>
              <a:spcAft>
                <a:spcPts val="0"/>
              </a:spcAft>
              <a:buClr>
                <a:schemeClr val="dk1"/>
              </a:buClr>
              <a:buSzPct val="91666"/>
              <a:buFont typeface="Arial"/>
              <a:buNone/>
            </a:pPr>
            <a:r>
              <a:rPr lang="en" sz="1200">
                <a:solidFill>
                  <a:srgbClr val="035595"/>
                </a:solidFill>
                <a:latin typeface="PT Sans Narrow"/>
                <a:ea typeface="PT Sans Narrow"/>
                <a:cs typeface="PT Sans Narrow"/>
                <a:sym typeface="PT Sans Narrow"/>
              </a:rPr>
              <a:t>@parentprotech and @jonathanhaidt. 2024, April 17. How can we protect our kids from the dangers of technology? Instagram. </a:t>
            </a:r>
            <a:r>
              <a:rPr lang="en" sz="1200" u="sng">
                <a:solidFill>
                  <a:schemeClr val="hlink"/>
                </a:solidFill>
                <a:latin typeface="PT Sans Narrow"/>
                <a:ea typeface="PT Sans Narrow"/>
                <a:cs typeface="PT Sans Narrow"/>
                <a:sym typeface="PT Sans Narrow"/>
                <a:hlinkClick r:id="rId4"/>
              </a:rPr>
              <a:t>https://www.instagram.com/reel/C53jtnjIG96/?igsh=MWdnZ2xndDBzcmFjcw%3D%3D</a:t>
            </a:r>
            <a:endParaRPr sz="1200">
              <a:solidFill>
                <a:srgbClr val="035595"/>
              </a:solidFill>
              <a:latin typeface="PT Sans Narrow"/>
              <a:ea typeface="PT Sans Narrow"/>
              <a:cs typeface="PT Sans Narrow"/>
              <a:sym typeface="PT Sans Narrow"/>
            </a:endParaRPr>
          </a:p>
          <a:p>
            <a:pPr indent="0" lvl="0" marL="0" rtl="0" algn="l">
              <a:lnSpc>
                <a:spcPct val="115000"/>
              </a:lnSpc>
              <a:spcBef>
                <a:spcPts val="1200"/>
              </a:spcBef>
              <a:spcAft>
                <a:spcPts val="0"/>
              </a:spcAft>
              <a:buClr>
                <a:schemeClr val="dk1"/>
              </a:buClr>
              <a:buSzPct val="91666"/>
              <a:buFont typeface="Arial"/>
              <a:buNone/>
            </a:pPr>
            <a:r>
              <a:rPr lang="en" sz="1200">
                <a:solidFill>
                  <a:srgbClr val="035595"/>
                </a:solidFill>
                <a:latin typeface="PT Sans Narrow"/>
                <a:ea typeface="PT Sans Narrow"/>
                <a:cs typeface="PT Sans Narrow"/>
                <a:sym typeface="PT Sans Narrow"/>
              </a:rPr>
              <a:t>Centers for Disease Control and Prevention (CDC). (2023). Youth risk behavior surveillance system.</a:t>
            </a:r>
            <a:br>
              <a:rPr lang="en" sz="1200">
                <a:solidFill>
                  <a:srgbClr val="035595"/>
                </a:solidFill>
                <a:latin typeface="PT Sans Narrow"/>
                <a:ea typeface="PT Sans Narrow"/>
                <a:cs typeface="PT Sans Narrow"/>
                <a:sym typeface="PT Sans Narrow"/>
              </a:rPr>
            </a:br>
            <a:r>
              <a:rPr lang="en" sz="1200" u="sng">
                <a:solidFill>
                  <a:srgbClr val="035595"/>
                </a:solidFill>
                <a:latin typeface="PT Sans Narrow"/>
                <a:ea typeface="PT Sans Narrow"/>
                <a:cs typeface="PT Sans Narrow"/>
                <a:sym typeface="PT Sans Narrow"/>
                <a:hlinkClick r:id="rId5">
                  <a:extLst>
                    <a:ext uri="{A12FA001-AC4F-418D-AE19-62706E023703}">
                      <ahyp:hlinkClr val="tx"/>
                    </a:ext>
                  </a:extLst>
                </a:hlinkClick>
              </a:rPr>
              <a:t>https://www.cdc.gov</a:t>
            </a:r>
            <a:endParaRPr sz="1200" u="sng">
              <a:solidFill>
                <a:srgbClr val="035595"/>
              </a:solidFill>
              <a:latin typeface="PT Sans Narrow"/>
              <a:ea typeface="PT Sans Narrow"/>
              <a:cs typeface="PT Sans Narrow"/>
              <a:sym typeface="PT Sans Narrow"/>
            </a:endParaRPr>
          </a:p>
          <a:p>
            <a:pPr indent="0" lvl="0" marL="0" rtl="0" algn="l">
              <a:lnSpc>
                <a:spcPct val="115000"/>
              </a:lnSpc>
              <a:spcBef>
                <a:spcPts val="1200"/>
              </a:spcBef>
              <a:spcAft>
                <a:spcPts val="0"/>
              </a:spcAft>
              <a:buNone/>
            </a:pPr>
            <a:r>
              <a:rPr lang="en" sz="1200">
                <a:solidFill>
                  <a:srgbClr val="035595"/>
                </a:solidFill>
                <a:latin typeface="PT Sans Narrow"/>
                <a:ea typeface="PT Sans Narrow"/>
                <a:cs typeface="PT Sans Narrow"/>
                <a:sym typeface="PT Sans Narrow"/>
              </a:rPr>
              <a:t>Common Sense Media. (2023). The Common Sense census: Media use by tweens and teens.</a:t>
            </a:r>
            <a:br>
              <a:rPr lang="en" sz="1200">
                <a:solidFill>
                  <a:srgbClr val="035595"/>
                </a:solidFill>
                <a:latin typeface="PT Sans Narrow"/>
                <a:ea typeface="PT Sans Narrow"/>
                <a:cs typeface="PT Sans Narrow"/>
                <a:sym typeface="PT Sans Narrow"/>
              </a:rPr>
            </a:br>
            <a:r>
              <a:rPr lang="en" sz="1200" u="sng">
                <a:solidFill>
                  <a:srgbClr val="035595"/>
                </a:solidFill>
                <a:latin typeface="PT Sans Narrow"/>
                <a:ea typeface="PT Sans Narrow"/>
                <a:cs typeface="PT Sans Narrow"/>
                <a:sym typeface="PT Sans Narrow"/>
                <a:hlinkClick r:id="rId6">
                  <a:extLst>
                    <a:ext uri="{A12FA001-AC4F-418D-AE19-62706E023703}">
                      <ahyp:hlinkClr val="tx"/>
                    </a:ext>
                  </a:extLst>
                </a:hlinkClick>
              </a:rPr>
              <a:t>https://www.commonsensemedia.org</a:t>
            </a:r>
            <a:endParaRPr sz="1200" u="sng">
              <a:solidFill>
                <a:srgbClr val="035595"/>
              </a:solidFill>
              <a:latin typeface="PT Sans Narrow"/>
              <a:ea typeface="PT Sans Narrow"/>
              <a:cs typeface="PT Sans Narrow"/>
              <a:sym typeface="PT Sans Narrow"/>
            </a:endParaRPr>
          </a:p>
          <a:p>
            <a:pPr indent="0" lvl="0" marL="0" rtl="0" algn="l">
              <a:lnSpc>
                <a:spcPct val="115000"/>
              </a:lnSpc>
              <a:spcBef>
                <a:spcPts val="1200"/>
              </a:spcBef>
              <a:spcAft>
                <a:spcPts val="0"/>
              </a:spcAft>
              <a:buClr>
                <a:schemeClr val="dk1"/>
              </a:buClr>
              <a:buSzPct val="91666"/>
              <a:buFont typeface="Arial"/>
              <a:buNone/>
            </a:pPr>
            <a:r>
              <a:rPr lang="en" sz="1200">
                <a:solidFill>
                  <a:srgbClr val="035595"/>
                </a:solidFill>
                <a:latin typeface="PT Sans Narrow"/>
                <a:ea typeface="PT Sans Narrow"/>
                <a:cs typeface="PT Sans Narrow"/>
                <a:sym typeface="PT Sans Narrow"/>
              </a:rPr>
              <a:t>“How much life is consumed by your phone?” (n.d.). </a:t>
            </a:r>
            <a:r>
              <a:rPr i="1" lang="en" sz="1200">
                <a:solidFill>
                  <a:srgbClr val="035595"/>
                </a:solidFill>
                <a:latin typeface="PT Sans Narrow"/>
                <a:ea typeface="PT Sans Narrow"/>
                <a:cs typeface="PT Sans Narrow"/>
                <a:sym typeface="PT Sans Narrow"/>
              </a:rPr>
              <a:t>YouTube Shorts</a:t>
            </a:r>
            <a:r>
              <a:rPr lang="en" sz="1200">
                <a:solidFill>
                  <a:srgbClr val="035595"/>
                </a:solidFill>
                <a:latin typeface="PT Sans Narrow"/>
                <a:ea typeface="PT Sans Narrow"/>
                <a:cs typeface="PT Sans Narrow"/>
                <a:sym typeface="PT Sans Narrow"/>
              </a:rPr>
              <a:t>. Retrieved from YouTube.</a:t>
            </a:r>
            <a:endParaRPr sz="1200">
              <a:solidFill>
                <a:srgbClr val="035595"/>
              </a:solidFill>
              <a:latin typeface="PT Sans Narrow"/>
              <a:ea typeface="PT Sans Narrow"/>
              <a:cs typeface="PT Sans Narrow"/>
              <a:sym typeface="PT Sans Narrow"/>
            </a:endParaRPr>
          </a:p>
          <a:p>
            <a:pPr indent="0" lvl="0" marL="0" rtl="0" algn="l">
              <a:lnSpc>
                <a:spcPct val="115000"/>
              </a:lnSpc>
              <a:spcBef>
                <a:spcPts val="1200"/>
              </a:spcBef>
              <a:spcAft>
                <a:spcPts val="0"/>
              </a:spcAft>
              <a:buClr>
                <a:schemeClr val="dk1"/>
              </a:buClr>
              <a:buSzPct val="91666"/>
              <a:buFont typeface="Arial"/>
              <a:buNone/>
            </a:pPr>
            <a:r>
              <a:t/>
            </a:r>
            <a:endParaRPr sz="1200">
              <a:solidFill>
                <a:srgbClr val="035595"/>
              </a:solidFill>
              <a:latin typeface="PT Sans Narrow"/>
              <a:ea typeface="PT Sans Narrow"/>
              <a:cs typeface="PT Sans Narrow"/>
              <a:sym typeface="PT Sans Narrow"/>
            </a:endParaRPr>
          </a:p>
          <a:p>
            <a:pPr indent="0" lvl="0" marL="0" rtl="0" algn="l">
              <a:spcBef>
                <a:spcPts val="1200"/>
              </a:spcBef>
              <a:spcAft>
                <a:spcPts val="1200"/>
              </a:spcAft>
              <a:buNone/>
            </a:pPr>
            <a:r>
              <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4" name="Shape 364"/>
        <p:cNvGrpSpPr/>
        <p:nvPr/>
      </p:nvGrpSpPr>
      <p:grpSpPr>
        <a:xfrm>
          <a:off x="0" y="0"/>
          <a:ext cx="0" cy="0"/>
          <a:chOff x="0" y="0"/>
          <a:chExt cx="0" cy="0"/>
        </a:xfrm>
      </p:grpSpPr>
      <p:sp>
        <p:nvSpPr>
          <p:cNvPr id="365" name="Google Shape;365;g3b7c7acaf23_0_114"/>
          <p:cNvSpPr/>
          <p:nvPr/>
        </p:nvSpPr>
        <p:spPr>
          <a:xfrm>
            <a:off x="0" y="2365375"/>
            <a:ext cx="9144000" cy="2778000"/>
          </a:xfrm>
          <a:prstGeom prst="rect">
            <a:avLst/>
          </a:prstGeom>
          <a:solidFill>
            <a:srgbClr val="7CBD4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66" name="Google Shape;366;g3b7c7acaf23_0_114"/>
          <p:cNvSpPr txBox="1"/>
          <p:nvPr>
            <p:ph type="title"/>
          </p:nvPr>
        </p:nvSpPr>
        <p:spPr>
          <a:xfrm>
            <a:off x="603300" y="2663775"/>
            <a:ext cx="7937400" cy="1884300"/>
          </a:xfrm>
          <a:prstGeom prst="rect">
            <a:avLst/>
          </a:prstGeom>
        </p:spPr>
        <p:txBody>
          <a:bodyPr anchorCtr="0" anchor="t" bIns="91425" lIns="91425" spcFirstLastPara="1" rIns="91425" wrap="square" tIns="91425">
            <a:noAutofit/>
          </a:bodyPr>
          <a:lstStyle/>
          <a:p>
            <a:pPr indent="0" lvl="0" marL="0" rtl="0" algn="just">
              <a:spcBef>
                <a:spcPts val="0"/>
              </a:spcBef>
              <a:spcAft>
                <a:spcPts val="0"/>
              </a:spcAft>
              <a:buSzPts val="990"/>
              <a:buNone/>
            </a:pPr>
            <a:r>
              <a:rPr lang="en" sz="2120">
                <a:solidFill>
                  <a:schemeClr val="lt1"/>
                </a:solidFill>
              </a:rPr>
              <a:t>Springer School and Center empowers students with dyslexia, ADHD, and executive function challenges through four pillars: Springer Diagnostic Center, Springer Lower School &amp; Middle School, Springer High School and Springer Learning Center. </a:t>
            </a:r>
            <a:endParaRPr sz="2120">
              <a:solidFill>
                <a:schemeClr val="lt1"/>
              </a:solidFill>
            </a:endParaRPr>
          </a:p>
          <a:p>
            <a:pPr indent="0" lvl="0" marL="0" rtl="0" algn="ctr">
              <a:spcBef>
                <a:spcPts val="0"/>
              </a:spcBef>
              <a:spcAft>
                <a:spcPts val="0"/>
              </a:spcAft>
              <a:buSzPts val="990"/>
              <a:buNone/>
            </a:pPr>
            <a:r>
              <a:t/>
            </a:r>
            <a:endParaRPr b="1" sz="2020">
              <a:solidFill>
                <a:schemeClr val="lt1"/>
              </a:solidFill>
            </a:endParaRPr>
          </a:p>
          <a:p>
            <a:pPr indent="0" lvl="0" marL="0" rtl="0" algn="ctr">
              <a:spcBef>
                <a:spcPts val="0"/>
              </a:spcBef>
              <a:spcAft>
                <a:spcPts val="0"/>
              </a:spcAft>
              <a:buSzPts val="990"/>
              <a:buNone/>
            </a:pPr>
            <a:r>
              <a:rPr b="1" lang="en" sz="2020">
                <a:solidFill>
                  <a:schemeClr val="lt1"/>
                </a:solidFill>
              </a:rPr>
              <a:t>Learn more at Springer-LD.org.</a:t>
            </a:r>
            <a:endParaRPr b="1" sz="2020">
              <a:solidFill>
                <a:schemeClr val="lt1"/>
              </a:solidFill>
            </a:endParaRPr>
          </a:p>
        </p:txBody>
      </p:sp>
      <p:pic>
        <p:nvPicPr>
          <p:cNvPr id="367" name="Google Shape;367;g3b7c7acaf23_0_114" title="logo-Empowered-Learner-2025_stacked.png"/>
          <p:cNvPicPr preferRelativeResize="0"/>
          <p:nvPr/>
        </p:nvPicPr>
        <p:blipFill rotWithShape="1">
          <a:blip r:embed="rId3">
            <a:alphaModFix/>
          </a:blip>
          <a:srcRect b="0" l="-1378" r="0" t="0"/>
          <a:stretch/>
        </p:blipFill>
        <p:spPr>
          <a:xfrm>
            <a:off x="5141196" y="203050"/>
            <a:ext cx="3059877" cy="1884300"/>
          </a:xfrm>
          <a:prstGeom prst="rect">
            <a:avLst/>
          </a:prstGeom>
          <a:noFill/>
          <a:ln>
            <a:noFill/>
          </a:ln>
        </p:spPr>
      </p:pic>
      <p:pic>
        <p:nvPicPr>
          <p:cNvPr id="368" name="Google Shape;368;g3b7c7acaf23_0_114"/>
          <p:cNvPicPr preferRelativeResize="0"/>
          <p:nvPr/>
        </p:nvPicPr>
        <p:blipFill>
          <a:blip r:embed="rId4">
            <a:alphaModFix/>
          </a:blip>
          <a:stretch>
            <a:fillRect/>
          </a:stretch>
        </p:blipFill>
        <p:spPr>
          <a:xfrm>
            <a:off x="1330500" y="310823"/>
            <a:ext cx="2423804" cy="177810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 name="Shape 100"/>
        <p:cNvGrpSpPr/>
        <p:nvPr/>
      </p:nvGrpSpPr>
      <p:grpSpPr>
        <a:xfrm>
          <a:off x="0" y="0"/>
          <a:ext cx="0" cy="0"/>
          <a:chOff x="0" y="0"/>
          <a:chExt cx="0" cy="0"/>
        </a:xfrm>
      </p:grpSpPr>
      <p:sp>
        <p:nvSpPr>
          <p:cNvPr id="101" name="Google Shape;101;p5"/>
          <p:cNvSpPr txBox="1"/>
          <p:nvPr>
            <p:ph type="title"/>
          </p:nvPr>
        </p:nvSpPr>
        <p:spPr>
          <a:xfrm>
            <a:off x="311700" y="329777"/>
            <a:ext cx="8520600" cy="7653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Clr>
                <a:srgbClr val="262626"/>
              </a:buClr>
              <a:buSzPts val="2800"/>
              <a:buFont typeface="Roboto"/>
              <a:buNone/>
            </a:pPr>
            <a:r>
              <a:rPr lang="en" sz="4140"/>
              <a:t>Objectives</a:t>
            </a:r>
            <a:endParaRPr i="1" sz="4140"/>
          </a:p>
        </p:txBody>
      </p:sp>
      <p:sp>
        <p:nvSpPr>
          <p:cNvPr id="102" name="Google Shape;102;p5"/>
          <p:cNvSpPr txBox="1"/>
          <p:nvPr>
            <p:ph idx="1" type="body"/>
          </p:nvPr>
        </p:nvSpPr>
        <p:spPr>
          <a:xfrm>
            <a:off x="558457" y="1155375"/>
            <a:ext cx="8027100" cy="3416400"/>
          </a:xfrm>
          <a:prstGeom prst="rect">
            <a:avLst/>
          </a:prstGeom>
          <a:noFill/>
          <a:ln>
            <a:noFill/>
          </a:ln>
        </p:spPr>
        <p:txBody>
          <a:bodyPr anchorCtr="0" anchor="t" bIns="91425" lIns="91425" spcFirstLastPara="1" rIns="91425" wrap="square" tIns="91425">
            <a:noAutofit/>
          </a:bodyPr>
          <a:lstStyle/>
          <a:p>
            <a:pPr indent="-351575" lvl="0" marL="457200" rtl="0" algn="l">
              <a:lnSpc>
                <a:spcPct val="105000"/>
              </a:lnSpc>
              <a:spcBef>
                <a:spcPts val="0"/>
              </a:spcBef>
              <a:spcAft>
                <a:spcPts val="0"/>
              </a:spcAft>
              <a:buClr>
                <a:srgbClr val="035595"/>
              </a:buClr>
              <a:buSzPts val="1937"/>
              <a:buAutoNum type="arabicPeriod"/>
            </a:pPr>
            <a:r>
              <a:rPr lang="en">
                <a:solidFill>
                  <a:srgbClr val="035595"/>
                </a:solidFill>
                <a:latin typeface="PT Sans Narrow"/>
                <a:ea typeface="PT Sans Narrow"/>
                <a:cs typeface="PT Sans Narrow"/>
                <a:sym typeface="PT Sans Narrow"/>
              </a:rPr>
              <a:t>“</a:t>
            </a:r>
            <a:r>
              <a:rPr b="1" i="1" lang="en">
                <a:solidFill>
                  <a:srgbClr val="035595"/>
                </a:solidFill>
                <a:latin typeface="PT Sans Narrow"/>
                <a:ea typeface="PT Sans Narrow"/>
                <a:cs typeface="PT Sans Narrow"/>
                <a:sym typeface="PT Sans Narrow"/>
              </a:rPr>
              <a:t>The Great Rewiring of Childhood”</a:t>
            </a:r>
            <a:r>
              <a:rPr lang="en">
                <a:solidFill>
                  <a:srgbClr val="035595"/>
                </a:solidFill>
                <a:latin typeface="PT Sans Narrow"/>
                <a:ea typeface="PT Sans Narrow"/>
                <a:cs typeface="PT Sans Narrow"/>
                <a:sym typeface="PT Sans Narrow"/>
              </a:rPr>
              <a:t> </a:t>
            </a:r>
            <a:endParaRPr>
              <a:solidFill>
                <a:srgbClr val="035595"/>
              </a:solidFill>
              <a:latin typeface="PT Sans Narrow"/>
              <a:ea typeface="PT Sans Narrow"/>
              <a:cs typeface="PT Sans Narrow"/>
              <a:sym typeface="PT Sans Narrow"/>
            </a:endParaRPr>
          </a:p>
          <a:p>
            <a:pPr indent="-351575" lvl="0" marL="457200" rtl="0" algn="l">
              <a:lnSpc>
                <a:spcPct val="105000"/>
              </a:lnSpc>
              <a:spcBef>
                <a:spcPts val="0"/>
              </a:spcBef>
              <a:spcAft>
                <a:spcPts val="0"/>
              </a:spcAft>
              <a:buClr>
                <a:srgbClr val="035595"/>
              </a:buClr>
              <a:buSzPts val="1937"/>
              <a:buAutoNum type="arabicPeriod"/>
            </a:pPr>
            <a:r>
              <a:rPr lang="en">
                <a:solidFill>
                  <a:srgbClr val="035595"/>
                </a:solidFill>
                <a:latin typeface="PT Sans Narrow"/>
                <a:ea typeface="PT Sans Narrow"/>
                <a:cs typeface="PT Sans Narrow"/>
                <a:sym typeface="PT Sans Narrow"/>
              </a:rPr>
              <a:t>A </a:t>
            </a:r>
            <a:r>
              <a:rPr b="1" i="1" lang="en">
                <a:solidFill>
                  <a:srgbClr val="035595"/>
                </a:solidFill>
                <a:latin typeface="PT Sans Narrow"/>
                <a:ea typeface="PT Sans Narrow"/>
                <a:cs typeface="PT Sans Narrow"/>
                <a:sym typeface="PT Sans Narrow"/>
              </a:rPr>
              <a:t>Tidal Wave </a:t>
            </a:r>
            <a:r>
              <a:rPr lang="en">
                <a:solidFill>
                  <a:srgbClr val="035595"/>
                </a:solidFill>
                <a:latin typeface="PT Sans Narrow"/>
                <a:ea typeface="PT Sans Narrow"/>
                <a:cs typeface="PT Sans Narrow"/>
                <a:sym typeface="PT Sans Narrow"/>
              </a:rPr>
              <a:t>of adolescent mental illness that began to rise in 2010 </a:t>
            </a:r>
            <a:endParaRPr>
              <a:solidFill>
                <a:srgbClr val="035595"/>
              </a:solidFill>
              <a:latin typeface="PT Sans Narrow"/>
              <a:ea typeface="PT Sans Narrow"/>
              <a:cs typeface="PT Sans Narrow"/>
              <a:sym typeface="PT Sans Narrow"/>
            </a:endParaRPr>
          </a:p>
          <a:p>
            <a:pPr indent="-351575" lvl="0" marL="457200" rtl="0" algn="l">
              <a:lnSpc>
                <a:spcPct val="105000"/>
              </a:lnSpc>
              <a:spcBef>
                <a:spcPts val="0"/>
              </a:spcBef>
              <a:spcAft>
                <a:spcPts val="0"/>
              </a:spcAft>
              <a:buClr>
                <a:srgbClr val="035595"/>
              </a:buClr>
              <a:buSzPts val="1937"/>
              <a:buAutoNum type="arabicPeriod"/>
            </a:pPr>
            <a:r>
              <a:rPr lang="en">
                <a:solidFill>
                  <a:srgbClr val="035595"/>
                </a:solidFill>
                <a:latin typeface="PT Sans Narrow"/>
                <a:ea typeface="PT Sans Narrow"/>
                <a:cs typeface="PT Sans Narrow"/>
                <a:sym typeface="PT Sans Narrow"/>
              </a:rPr>
              <a:t>Transition from “</a:t>
            </a:r>
            <a:r>
              <a:rPr b="1" i="1" lang="en">
                <a:solidFill>
                  <a:srgbClr val="035595"/>
                </a:solidFill>
                <a:latin typeface="PT Sans Narrow"/>
                <a:ea typeface="PT Sans Narrow"/>
                <a:cs typeface="PT Sans Narrow"/>
                <a:sym typeface="PT Sans Narrow"/>
              </a:rPr>
              <a:t>Play-Based Childhoods</a:t>
            </a:r>
            <a:r>
              <a:rPr lang="en">
                <a:solidFill>
                  <a:srgbClr val="035595"/>
                </a:solidFill>
                <a:latin typeface="PT Sans Narrow"/>
                <a:ea typeface="PT Sans Narrow"/>
                <a:cs typeface="PT Sans Narrow"/>
                <a:sym typeface="PT Sans Narrow"/>
              </a:rPr>
              <a:t>” to “</a:t>
            </a:r>
            <a:r>
              <a:rPr b="1" i="1" lang="en">
                <a:solidFill>
                  <a:srgbClr val="035595"/>
                </a:solidFill>
                <a:latin typeface="PT Sans Narrow"/>
                <a:ea typeface="PT Sans Narrow"/>
                <a:cs typeface="PT Sans Narrow"/>
                <a:sym typeface="PT Sans Narrow"/>
              </a:rPr>
              <a:t>Phone-Based Childhoods”</a:t>
            </a:r>
            <a:endParaRPr b="1" i="1">
              <a:solidFill>
                <a:srgbClr val="035595"/>
              </a:solidFill>
              <a:latin typeface="PT Sans Narrow"/>
              <a:ea typeface="PT Sans Narrow"/>
              <a:cs typeface="PT Sans Narrow"/>
              <a:sym typeface="PT Sans Narrow"/>
            </a:endParaRPr>
          </a:p>
          <a:p>
            <a:pPr indent="-351575" lvl="0" marL="457200" rtl="0" algn="l">
              <a:lnSpc>
                <a:spcPct val="105000"/>
              </a:lnSpc>
              <a:spcBef>
                <a:spcPts val="0"/>
              </a:spcBef>
              <a:spcAft>
                <a:spcPts val="0"/>
              </a:spcAft>
              <a:buClr>
                <a:srgbClr val="035595"/>
              </a:buClr>
              <a:buSzPts val="1937"/>
              <a:buFont typeface="Arial"/>
              <a:buAutoNum type="arabicPeriod"/>
            </a:pPr>
            <a:r>
              <a:rPr b="1" lang="en">
                <a:solidFill>
                  <a:srgbClr val="035595"/>
                </a:solidFill>
                <a:latin typeface="PT Sans Narrow"/>
                <a:ea typeface="PT Sans Narrow"/>
                <a:cs typeface="PT Sans Narrow"/>
                <a:sym typeface="PT Sans Narrow"/>
              </a:rPr>
              <a:t>Overprotection </a:t>
            </a:r>
            <a:r>
              <a:rPr lang="en">
                <a:solidFill>
                  <a:srgbClr val="035595"/>
                </a:solidFill>
                <a:latin typeface="PT Sans Narrow"/>
                <a:ea typeface="PT Sans Narrow"/>
                <a:cs typeface="PT Sans Narrow"/>
                <a:sym typeface="PT Sans Narrow"/>
              </a:rPr>
              <a:t>within the real world </a:t>
            </a:r>
            <a:endParaRPr>
              <a:solidFill>
                <a:srgbClr val="035595"/>
              </a:solidFill>
              <a:latin typeface="PT Sans Narrow"/>
              <a:ea typeface="PT Sans Narrow"/>
              <a:cs typeface="PT Sans Narrow"/>
              <a:sym typeface="PT Sans Narrow"/>
            </a:endParaRPr>
          </a:p>
          <a:p>
            <a:pPr indent="-351575" lvl="0" marL="457200" rtl="0" algn="l">
              <a:lnSpc>
                <a:spcPct val="105000"/>
              </a:lnSpc>
              <a:spcBef>
                <a:spcPts val="0"/>
              </a:spcBef>
              <a:spcAft>
                <a:spcPts val="0"/>
              </a:spcAft>
              <a:buClr>
                <a:srgbClr val="035595"/>
              </a:buClr>
              <a:buSzPts val="1937"/>
              <a:buFont typeface="Arial"/>
              <a:buAutoNum type="arabicPeriod"/>
            </a:pPr>
            <a:r>
              <a:rPr b="1" lang="en">
                <a:solidFill>
                  <a:srgbClr val="035595"/>
                </a:solidFill>
                <a:latin typeface="PT Sans Narrow"/>
                <a:ea typeface="PT Sans Narrow"/>
                <a:cs typeface="PT Sans Narrow"/>
                <a:sym typeface="PT Sans Narrow"/>
              </a:rPr>
              <a:t>Underprotection</a:t>
            </a:r>
            <a:r>
              <a:rPr lang="en">
                <a:solidFill>
                  <a:srgbClr val="035595"/>
                </a:solidFill>
                <a:latin typeface="PT Sans Narrow"/>
                <a:ea typeface="PT Sans Narrow"/>
                <a:cs typeface="PT Sans Narrow"/>
                <a:sym typeface="PT Sans Narrow"/>
              </a:rPr>
              <a:t> within the virtual world</a:t>
            </a:r>
            <a:endParaRPr b="1" i="1">
              <a:solidFill>
                <a:srgbClr val="035595"/>
              </a:solidFill>
              <a:latin typeface="PT Sans Narrow"/>
              <a:ea typeface="PT Sans Narrow"/>
              <a:cs typeface="PT Sans Narrow"/>
              <a:sym typeface="PT Sans Narrow"/>
            </a:endParaRPr>
          </a:p>
          <a:p>
            <a:pPr indent="-351575" lvl="0" marL="457200" rtl="0" algn="l">
              <a:lnSpc>
                <a:spcPct val="105000"/>
              </a:lnSpc>
              <a:spcBef>
                <a:spcPts val="0"/>
              </a:spcBef>
              <a:spcAft>
                <a:spcPts val="0"/>
              </a:spcAft>
              <a:buClr>
                <a:srgbClr val="035595"/>
              </a:buClr>
              <a:buSzPts val="1937"/>
              <a:buFont typeface="Arial"/>
              <a:buAutoNum type="arabicPeriod"/>
            </a:pPr>
            <a:r>
              <a:rPr b="1" lang="en">
                <a:solidFill>
                  <a:srgbClr val="035595"/>
                </a:solidFill>
                <a:latin typeface="PT Sans Narrow"/>
                <a:ea typeface="PT Sans Narrow"/>
                <a:cs typeface="PT Sans Narrow"/>
                <a:sym typeface="PT Sans Narrow"/>
              </a:rPr>
              <a:t>Puberty</a:t>
            </a:r>
            <a:r>
              <a:rPr lang="en">
                <a:solidFill>
                  <a:srgbClr val="035595"/>
                </a:solidFill>
                <a:latin typeface="PT Sans Narrow"/>
                <a:ea typeface="PT Sans Narrow"/>
                <a:cs typeface="PT Sans Narrow"/>
                <a:sym typeface="PT Sans Narrow"/>
              </a:rPr>
              <a:t> = sensitive period for social/cultural learning</a:t>
            </a:r>
            <a:endParaRPr>
              <a:solidFill>
                <a:srgbClr val="035595"/>
              </a:solidFill>
              <a:latin typeface="PT Sans Narrow"/>
              <a:ea typeface="PT Sans Narrow"/>
              <a:cs typeface="PT Sans Narrow"/>
              <a:sym typeface="PT Sans Narrow"/>
            </a:endParaRPr>
          </a:p>
          <a:p>
            <a:pPr indent="-351575" lvl="0" marL="457200" rtl="0" algn="l">
              <a:lnSpc>
                <a:spcPct val="105000"/>
              </a:lnSpc>
              <a:spcBef>
                <a:spcPts val="0"/>
              </a:spcBef>
              <a:spcAft>
                <a:spcPts val="0"/>
              </a:spcAft>
              <a:buClr>
                <a:srgbClr val="035595"/>
              </a:buClr>
              <a:buSzPts val="1937"/>
              <a:buAutoNum type="arabicPeriod"/>
            </a:pPr>
            <a:r>
              <a:rPr lang="en">
                <a:solidFill>
                  <a:srgbClr val="035595"/>
                </a:solidFill>
                <a:latin typeface="PT Sans Narrow"/>
                <a:ea typeface="PT Sans Narrow"/>
                <a:cs typeface="PT Sans Narrow"/>
                <a:sym typeface="PT Sans Narrow"/>
              </a:rPr>
              <a:t>Differences amongst adolescent </a:t>
            </a:r>
            <a:r>
              <a:rPr b="1" lang="en">
                <a:solidFill>
                  <a:srgbClr val="035595"/>
                </a:solidFill>
                <a:latin typeface="PT Sans Narrow"/>
                <a:ea typeface="PT Sans Narrow"/>
                <a:cs typeface="PT Sans Narrow"/>
                <a:sym typeface="PT Sans Narrow"/>
              </a:rPr>
              <a:t>girls</a:t>
            </a:r>
            <a:r>
              <a:rPr lang="en">
                <a:solidFill>
                  <a:srgbClr val="035595"/>
                </a:solidFill>
                <a:latin typeface="PT Sans Narrow"/>
                <a:ea typeface="PT Sans Narrow"/>
                <a:cs typeface="PT Sans Narrow"/>
                <a:sym typeface="PT Sans Narrow"/>
              </a:rPr>
              <a:t> and </a:t>
            </a:r>
            <a:r>
              <a:rPr b="1" lang="en">
                <a:solidFill>
                  <a:srgbClr val="035595"/>
                </a:solidFill>
                <a:latin typeface="PT Sans Narrow"/>
                <a:ea typeface="PT Sans Narrow"/>
                <a:cs typeface="PT Sans Narrow"/>
                <a:sym typeface="PT Sans Narrow"/>
              </a:rPr>
              <a:t>boys</a:t>
            </a:r>
            <a:endParaRPr b="1">
              <a:solidFill>
                <a:srgbClr val="035595"/>
              </a:solidFill>
              <a:latin typeface="PT Sans Narrow"/>
              <a:ea typeface="PT Sans Narrow"/>
              <a:cs typeface="PT Sans Narrow"/>
              <a:sym typeface="PT Sans Narrow"/>
            </a:endParaRPr>
          </a:p>
          <a:p>
            <a:pPr indent="-351575" lvl="0" marL="457200" rtl="0" algn="l">
              <a:lnSpc>
                <a:spcPct val="105000"/>
              </a:lnSpc>
              <a:spcBef>
                <a:spcPts val="0"/>
              </a:spcBef>
              <a:spcAft>
                <a:spcPts val="0"/>
              </a:spcAft>
              <a:buClr>
                <a:srgbClr val="035595"/>
              </a:buClr>
              <a:buSzPts val="1937"/>
              <a:buAutoNum type="arabicPeriod"/>
            </a:pPr>
            <a:r>
              <a:rPr lang="en">
                <a:solidFill>
                  <a:srgbClr val="035595"/>
                </a:solidFill>
                <a:latin typeface="PT Sans Narrow"/>
                <a:ea typeface="PT Sans Narrow"/>
                <a:cs typeface="PT Sans Narrow"/>
                <a:sym typeface="PT Sans Narrow"/>
              </a:rPr>
              <a:t>The need for </a:t>
            </a:r>
            <a:r>
              <a:rPr b="1" i="1" lang="en">
                <a:solidFill>
                  <a:srgbClr val="035595"/>
                </a:solidFill>
                <a:latin typeface="PT Sans Narrow"/>
                <a:ea typeface="PT Sans Narrow"/>
                <a:cs typeface="PT Sans Narrow"/>
                <a:sym typeface="PT Sans Narrow"/>
              </a:rPr>
              <a:t>Collective Action</a:t>
            </a:r>
            <a:endParaRPr b="1" i="1">
              <a:solidFill>
                <a:srgbClr val="035595"/>
              </a:solidFill>
              <a:latin typeface="PT Sans Narrow"/>
              <a:ea typeface="PT Sans Narrow"/>
              <a:cs typeface="PT Sans Narrow"/>
              <a:sym typeface="PT Sans Narrow"/>
            </a:endParaRPr>
          </a:p>
          <a:p>
            <a:pPr indent="-351575" lvl="1" marL="914400" rtl="0" algn="l">
              <a:lnSpc>
                <a:spcPct val="105000"/>
              </a:lnSpc>
              <a:spcBef>
                <a:spcPts val="0"/>
              </a:spcBef>
              <a:spcAft>
                <a:spcPts val="0"/>
              </a:spcAft>
              <a:buClr>
                <a:srgbClr val="035595"/>
              </a:buClr>
              <a:buSzPts val="1937"/>
              <a:buFont typeface="PT Sans Narrow"/>
              <a:buAutoNum type="alphaLcPeriod"/>
            </a:pPr>
            <a:r>
              <a:rPr lang="en" sz="1700">
                <a:solidFill>
                  <a:srgbClr val="035595"/>
                </a:solidFill>
                <a:latin typeface="PT Sans Narrow"/>
                <a:ea typeface="PT Sans Narrow"/>
                <a:cs typeface="PT Sans Narrow"/>
                <a:sym typeface="PT Sans Narrow"/>
              </a:rPr>
              <a:t>Governmental level</a:t>
            </a:r>
            <a:endParaRPr sz="1700">
              <a:solidFill>
                <a:srgbClr val="035595"/>
              </a:solidFill>
              <a:latin typeface="PT Sans Narrow"/>
              <a:ea typeface="PT Sans Narrow"/>
              <a:cs typeface="PT Sans Narrow"/>
              <a:sym typeface="PT Sans Narrow"/>
            </a:endParaRPr>
          </a:p>
          <a:p>
            <a:pPr indent="-351575" lvl="1" marL="914400" rtl="0" algn="l">
              <a:lnSpc>
                <a:spcPct val="105000"/>
              </a:lnSpc>
              <a:spcBef>
                <a:spcPts val="0"/>
              </a:spcBef>
              <a:spcAft>
                <a:spcPts val="0"/>
              </a:spcAft>
              <a:buClr>
                <a:srgbClr val="035595"/>
              </a:buClr>
              <a:buSzPts val="1937"/>
              <a:buFont typeface="PT Sans Narrow"/>
              <a:buAutoNum type="alphaLcPeriod"/>
            </a:pPr>
            <a:r>
              <a:rPr lang="en" sz="1700">
                <a:solidFill>
                  <a:srgbClr val="035595"/>
                </a:solidFill>
                <a:latin typeface="PT Sans Narrow"/>
                <a:ea typeface="PT Sans Narrow"/>
                <a:cs typeface="PT Sans Narrow"/>
                <a:sym typeface="PT Sans Narrow"/>
              </a:rPr>
              <a:t>School level</a:t>
            </a:r>
            <a:endParaRPr sz="1700">
              <a:solidFill>
                <a:srgbClr val="035595"/>
              </a:solidFill>
              <a:latin typeface="PT Sans Narrow"/>
              <a:ea typeface="PT Sans Narrow"/>
              <a:cs typeface="PT Sans Narrow"/>
              <a:sym typeface="PT Sans Narrow"/>
            </a:endParaRPr>
          </a:p>
          <a:p>
            <a:pPr indent="-351575" lvl="1" marL="914400" rtl="0" algn="l">
              <a:lnSpc>
                <a:spcPct val="105000"/>
              </a:lnSpc>
              <a:spcBef>
                <a:spcPts val="0"/>
              </a:spcBef>
              <a:spcAft>
                <a:spcPts val="0"/>
              </a:spcAft>
              <a:buClr>
                <a:srgbClr val="035595"/>
              </a:buClr>
              <a:buSzPts val="1937"/>
              <a:buFont typeface="PT Sans Narrow"/>
              <a:buAutoNum type="alphaLcPeriod"/>
            </a:pPr>
            <a:r>
              <a:rPr lang="en" sz="1700">
                <a:solidFill>
                  <a:srgbClr val="035595"/>
                </a:solidFill>
                <a:latin typeface="PT Sans Narrow"/>
                <a:ea typeface="PT Sans Narrow"/>
                <a:cs typeface="PT Sans Narrow"/>
                <a:sym typeface="PT Sans Narrow"/>
              </a:rPr>
              <a:t>Parental level</a:t>
            </a:r>
            <a:endParaRPr sz="1800">
              <a:solidFill>
                <a:srgbClr val="035595"/>
              </a:solidFill>
              <a:latin typeface="PT Sans Narrow"/>
              <a:ea typeface="PT Sans Narrow"/>
              <a:cs typeface="PT Sans Narrow"/>
              <a:sym typeface="PT Sans Narrow"/>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 name="Shape 106"/>
        <p:cNvGrpSpPr/>
        <p:nvPr/>
      </p:nvGrpSpPr>
      <p:grpSpPr>
        <a:xfrm>
          <a:off x="0" y="0"/>
          <a:ext cx="0" cy="0"/>
          <a:chOff x="0" y="0"/>
          <a:chExt cx="0" cy="0"/>
        </a:xfrm>
      </p:grpSpPr>
      <p:sp>
        <p:nvSpPr>
          <p:cNvPr id="107" name="Google Shape;107;p6"/>
          <p:cNvSpPr txBox="1"/>
          <p:nvPr>
            <p:ph idx="4294967295" type="title"/>
          </p:nvPr>
        </p:nvSpPr>
        <p:spPr>
          <a:xfrm>
            <a:off x="311150" y="320088"/>
            <a:ext cx="8521800" cy="5730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Clr>
                <a:srgbClr val="262626"/>
              </a:buClr>
              <a:buSzPts val="2970"/>
              <a:buFont typeface="Roboto"/>
              <a:buNone/>
            </a:pPr>
            <a:r>
              <a:rPr lang="en" sz="3940"/>
              <a:t>Child Development: What We Know…</a:t>
            </a:r>
            <a:endParaRPr sz="3940"/>
          </a:p>
        </p:txBody>
      </p:sp>
      <p:sp>
        <p:nvSpPr>
          <p:cNvPr id="108" name="Google Shape;108;p6"/>
          <p:cNvSpPr txBox="1"/>
          <p:nvPr>
            <p:ph idx="4294967295" type="body"/>
          </p:nvPr>
        </p:nvSpPr>
        <p:spPr>
          <a:xfrm>
            <a:off x="794225" y="859050"/>
            <a:ext cx="7053300" cy="17127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2070"/>
              <a:buNone/>
            </a:pPr>
            <a:r>
              <a:t/>
            </a:r>
            <a:endParaRPr sz="2100">
              <a:solidFill>
                <a:schemeClr val="dk1"/>
              </a:solidFill>
              <a:latin typeface="PT Sans Narrow"/>
              <a:ea typeface="PT Sans Narrow"/>
              <a:cs typeface="PT Sans Narrow"/>
              <a:sym typeface="PT Sans Narrow"/>
            </a:endParaRPr>
          </a:p>
          <a:p>
            <a:pPr indent="0" lvl="0" marL="914400" rtl="0" algn="l">
              <a:lnSpc>
                <a:spcPct val="100000"/>
              </a:lnSpc>
              <a:spcBef>
                <a:spcPts val="0"/>
              </a:spcBef>
              <a:spcAft>
                <a:spcPts val="0"/>
              </a:spcAft>
              <a:buSzPts val="2070"/>
              <a:buNone/>
            </a:pPr>
            <a:r>
              <a:rPr b="1" lang="en" sz="2100">
                <a:solidFill>
                  <a:srgbClr val="035595"/>
                </a:solidFill>
                <a:latin typeface="PT Sans Narrow"/>
                <a:ea typeface="PT Sans Narrow"/>
                <a:cs typeface="PT Sans Narrow"/>
                <a:sym typeface="PT Sans Narrow"/>
              </a:rPr>
              <a:t>Regardless of age, </a:t>
            </a:r>
            <a:r>
              <a:rPr b="1" lang="en" sz="2100" u="sng">
                <a:solidFill>
                  <a:srgbClr val="035595"/>
                </a:solidFill>
                <a:latin typeface="PT Sans Narrow"/>
                <a:ea typeface="PT Sans Narrow"/>
                <a:cs typeface="PT Sans Narrow"/>
                <a:sym typeface="PT Sans Narrow"/>
              </a:rPr>
              <a:t>PLAY</a:t>
            </a:r>
            <a:r>
              <a:rPr b="1" lang="en" sz="2100">
                <a:solidFill>
                  <a:srgbClr val="035595"/>
                </a:solidFill>
                <a:latin typeface="PT Sans Narrow"/>
                <a:ea typeface="PT Sans Narrow"/>
                <a:cs typeface="PT Sans Narrow"/>
                <a:sym typeface="PT Sans Narrow"/>
              </a:rPr>
              <a:t> is key to development!</a:t>
            </a:r>
            <a:endParaRPr b="1" sz="2100">
              <a:solidFill>
                <a:srgbClr val="035595"/>
              </a:solidFill>
              <a:latin typeface="PT Sans Narrow"/>
              <a:ea typeface="PT Sans Narrow"/>
              <a:cs typeface="PT Sans Narrow"/>
              <a:sym typeface="PT Sans Narrow"/>
            </a:endParaRPr>
          </a:p>
          <a:p>
            <a:pPr indent="-323850" lvl="2" marL="1371600" rtl="0" algn="l">
              <a:lnSpc>
                <a:spcPct val="100000"/>
              </a:lnSpc>
              <a:spcBef>
                <a:spcPts val="0"/>
              </a:spcBef>
              <a:spcAft>
                <a:spcPts val="0"/>
              </a:spcAft>
              <a:buClr>
                <a:srgbClr val="035595"/>
              </a:buClr>
              <a:buSzPts val="1500"/>
              <a:buFont typeface="PT Sans Narrow"/>
              <a:buChar char="■"/>
            </a:pPr>
            <a:r>
              <a:rPr lang="en" sz="1800">
                <a:solidFill>
                  <a:srgbClr val="035595"/>
                </a:solidFill>
                <a:latin typeface="PT Sans Narrow"/>
                <a:ea typeface="PT Sans Narrow"/>
                <a:cs typeface="PT Sans Narrow"/>
                <a:sym typeface="PT Sans Narrow"/>
              </a:rPr>
              <a:t>Some degree of physical risk is essential </a:t>
            </a:r>
            <a:endParaRPr sz="1800">
              <a:solidFill>
                <a:srgbClr val="035595"/>
              </a:solidFill>
              <a:latin typeface="PT Sans Narrow"/>
              <a:ea typeface="PT Sans Narrow"/>
              <a:cs typeface="PT Sans Narrow"/>
              <a:sym typeface="PT Sans Narrow"/>
            </a:endParaRPr>
          </a:p>
          <a:p>
            <a:pPr indent="-323850" lvl="2" marL="1371600" rtl="0" algn="l">
              <a:lnSpc>
                <a:spcPct val="100000"/>
              </a:lnSpc>
              <a:spcBef>
                <a:spcPts val="0"/>
              </a:spcBef>
              <a:spcAft>
                <a:spcPts val="0"/>
              </a:spcAft>
              <a:buClr>
                <a:srgbClr val="035595"/>
              </a:buClr>
              <a:buSzPts val="1500"/>
              <a:buFont typeface="PT Sans Narrow"/>
              <a:buChar char="■"/>
            </a:pPr>
            <a:r>
              <a:rPr lang="en" sz="1800">
                <a:solidFill>
                  <a:srgbClr val="035595"/>
                </a:solidFill>
                <a:latin typeface="PT Sans Narrow"/>
                <a:ea typeface="PT Sans Narrow"/>
                <a:cs typeface="PT Sans Narrow"/>
                <a:sym typeface="PT Sans Narrow"/>
              </a:rPr>
              <a:t>Teaches children how to look after themselves and each other</a:t>
            </a:r>
            <a:endParaRPr>
              <a:solidFill>
                <a:schemeClr val="dk1"/>
              </a:solidFill>
              <a:latin typeface="PT Sans Narrow"/>
              <a:ea typeface="PT Sans Narrow"/>
              <a:cs typeface="PT Sans Narrow"/>
              <a:sym typeface="PT Sans Narrow"/>
            </a:endParaRPr>
          </a:p>
          <a:p>
            <a:pPr indent="0" lvl="0" marL="0" rtl="0" algn="l">
              <a:lnSpc>
                <a:spcPct val="100000"/>
              </a:lnSpc>
              <a:spcBef>
                <a:spcPts val="0"/>
              </a:spcBef>
              <a:spcAft>
                <a:spcPts val="0"/>
              </a:spcAft>
              <a:buSzPts val="1265"/>
              <a:buNone/>
            </a:pPr>
            <a:r>
              <a:t/>
            </a:r>
            <a:endParaRPr sz="1400">
              <a:solidFill>
                <a:schemeClr val="dk1"/>
              </a:solidFill>
              <a:latin typeface="PT Sans Narrow"/>
              <a:ea typeface="PT Sans Narrow"/>
              <a:cs typeface="PT Sans Narrow"/>
              <a:sym typeface="PT Sans Narrow"/>
            </a:endParaRPr>
          </a:p>
        </p:txBody>
      </p:sp>
      <p:pic>
        <p:nvPicPr>
          <p:cNvPr id="109" name="Google Shape;109;p6"/>
          <p:cNvPicPr preferRelativeResize="0"/>
          <p:nvPr/>
        </p:nvPicPr>
        <p:blipFill rotWithShape="1">
          <a:blip r:embed="rId3">
            <a:alphaModFix/>
          </a:blip>
          <a:srcRect b="0" l="0" r="0" t="0"/>
          <a:stretch/>
        </p:blipFill>
        <p:spPr>
          <a:xfrm>
            <a:off x="628074" y="2481116"/>
            <a:ext cx="3707275" cy="2519375"/>
          </a:xfrm>
          <a:prstGeom prst="rect">
            <a:avLst/>
          </a:prstGeom>
          <a:noFill/>
          <a:ln cap="flat" cmpd="sng" w="9525">
            <a:solidFill>
              <a:srgbClr val="035595"/>
            </a:solidFill>
            <a:prstDash val="solid"/>
            <a:round/>
            <a:headEnd len="sm" w="sm" type="none"/>
            <a:tailEnd len="sm" w="sm" type="none"/>
          </a:ln>
        </p:spPr>
      </p:pic>
      <p:pic>
        <p:nvPicPr>
          <p:cNvPr id="110" name="Google Shape;110;p6"/>
          <p:cNvPicPr preferRelativeResize="0"/>
          <p:nvPr/>
        </p:nvPicPr>
        <p:blipFill rotWithShape="1">
          <a:blip r:embed="rId4">
            <a:alphaModFix/>
          </a:blip>
          <a:srcRect b="0" l="0" r="0" t="0"/>
          <a:stretch/>
        </p:blipFill>
        <p:spPr>
          <a:xfrm>
            <a:off x="4335350" y="2481116"/>
            <a:ext cx="3857598" cy="2519375"/>
          </a:xfrm>
          <a:prstGeom prst="rect">
            <a:avLst/>
          </a:prstGeom>
          <a:noFill/>
          <a:ln cap="flat" cmpd="sng" w="9525">
            <a:solidFill>
              <a:srgbClr val="035595"/>
            </a:solidFill>
            <a:prstDash val="solid"/>
            <a:round/>
            <a:headEnd len="sm" w="sm" type="none"/>
            <a:tailEnd len="sm" w="sm" type="none"/>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 name="Shape 114"/>
        <p:cNvGrpSpPr/>
        <p:nvPr/>
      </p:nvGrpSpPr>
      <p:grpSpPr>
        <a:xfrm>
          <a:off x="0" y="0"/>
          <a:ext cx="0" cy="0"/>
          <a:chOff x="0" y="0"/>
          <a:chExt cx="0" cy="0"/>
        </a:xfrm>
      </p:grpSpPr>
      <p:sp>
        <p:nvSpPr>
          <p:cNvPr id="115" name="Google Shape;115;g3c616fe259f_2_781"/>
          <p:cNvSpPr txBox="1"/>
          <p:nvPr>
            <p:ph type="title"/>
          </p:nvPr>
        </p:nvSpPr>
        <p:spPr>
          <a:xfrm>
            <a:off x="1107502" y="260775"/>
            <a:ext cx="7200900" cy="9780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1800"/>
              <a:buNone/>
            </a:pPr>
            <a:r>
              <a:rPr lang="en" sz="3940"/>
              <a:t>Overprotection in the Real World</a:t>
            </a:r>
            <a:endParaRPr sz="3940"/>
          </a:p>
        </p:txBody>
      </p:sp>
      <p:sp>
        <p:nvSpPr>
          <p:cNvPr id="116" name="Google Shape;116;g3c616fe259f_2_781"/>
          <p:cNvSpPr txBox="1"/>
          <p:nvPr>
            <p:ph idx="1" type="body"/>
          </p:nvPr>
        </p:nvSpPr>
        <p:spPr>
          <a:xfrm>
            <a:off x="3091075" y="1540050"/>
            <a:ext cx="5519100" cy="2489100"/>
          </a:xfrm>
          <a:prstGeom prst="rect">
            <a:avLst/>
          </a:prstGeom>
          <a:noFill/>
          <a:ln>
            <a:noFill/>
          </a:ln>
        </p:spPr>
        <p:txBody>
          <a:bodyPr anchorCtr="0" anchor="t" bIns="45700" lIns="91425" spcFirstLastPara="1" rIns="91425" wrap="square" tIns="45700">
            <a:normAutofit/>
          </a:bodyPr>
          <a:lstStyle/>
          <a:p>
            <a:pPr indent="0" lvl="0" marL="101600" rtl="0" algn="l">
              <a:lnSpc>
                <a:spcPct val="100000"/>
              </a:lnSpc>
              <a:spcBef>
                <a:spcPts val="0"/>
              </a:spcBef>
              <a:spcAft>
                <a:spcPts val="0"/>
              </a:spcAft>
              <a:buClr>
                <a:schemeClr val="dk1"/>
              </a:buClr>
              <a:buSzPts val="2000"/>
              <a:buFont typeface="Arial"/>
              <a:buNone/>
            </a:pPr>
            <a:r>
              <a:rPr lang="en" sz="2200">
                <a:solidFill>
                  <a:srgbClr val="035595"/>
                </a:solidFill>
                <a:latin typeface="PT Sans Narrow"/>
                <a:ea typeface="PT Sans Narrow"/>
                <a:cs typeface="PT Sans Narrow"/>
                <a:sym typeface="PT Sans Narrow"/>
              </a:rPr>
              <a:t>“Stranger Danger” led to “Safetyism”</a:t>
            </a:r>
            <a:endParaRPr sz="2200">
              <a:solidFill>
                <a:srgbClr val="035595"/>
              </a:solidFill>
              <a:latin typeface="PT Sans Narrow"/>
              <a:ea typeface="PT Sans Narrow"/>
              <a:cs typeface="PT Sans Narrow"/>
              <a:sym typeface="PT Sans Narrow"/>
            </a:endParaRPr>
          </a:p>
          <a:p>
            <a:pPr indent="-374650" lvl="1" marL="914400" rtl="0" algn="l">
              <a:lnSpc>
                <a:spcPct val="100000"/>
              </a:lnSpc>
              <a:spcBef>
                <a:spcPts val="0"/>
              </a:spcBef>
              <a:spcAft>
                <a:spcPts val="0"/>
              </a:spcAft>
              <a:buClr>
                <a:srgbClr val="035595"/>
              </a:buClr>
              <a:buSzPts val="2300"/>
              <a:buFont typeface="PT Sans Narrow"/>
              <a:buChar char="•"/>
            </a:pPr>
            <a:r>
              <a:rPr lang="en" sz="2000">
                <a:solidFill>
                  <a:srgbClr val="035595"/>
                </a:solidFill>
                <a:latin typeface="PT Sans Narrow"/>
                <a:ea typeface="PT Sans Narrow"/>
                <a:cs typeface="PT Sans Narrow"/>
                <a:sym typeface="PT Sans Narrow"/>
              </a:rPr>
              <a:t>No adult could be trusted by children</a:t>
            </a:r>
            <a:endParaRPr sz="2000">
              <a:solidFill>
                <a:srgbClr val="035595"/>
              </a:solidFill>
              <a:latin typeface="PT Sans Narrow"/>
              <a:ea typeface="PT Sans Narrow"/>
              <a:cs typeface="PT Sans Narrow"/>
              <a:sym typeface="PT Sans Narrow"/>
            </a:endParaRPr>
          </a:p>
          <a:p>
            <a:pPr indent="0" lvl="0" marL="101600" rtl="0" algn="l">
              <a:lnSpc>
                <a:spcPct val="100000"/>
              </a:lnSpc>
              <a:spcBef>
                <a:spcPts val="0"/>
              </a:spcBef>
              <a:spcAft>
                <a:spcPts val="0"/>
              </a:spcAft>
              <a:buClr>
                <a:schemeClr val="dk1"/>
              </a:buClr>
              <a:buSzPts val="2000"/>
              <a:buFont typeface="Arial"/>
              <a:buNone/>
            </a:pPr>
            <a:r>
              <a:t/>
            </a:r>
            <a:endParaRPr sz="2000">
              <a:solidFill>
                <a:srgbClr val="035595"/>
              </a:solidFill>
              <a:latin typeface="PT Sans Narrow"/>
              <a:ea typeface="PT Sans Narrow"/>
              <a:cs typeface="PT Sans Narrow"/>
              <a:sym typeface="PT Sans Narrow"/>
            </a:endParaRPr>
          </a:p>
          <a:p>
            <a:pPr indent="0" lvl="0" marL="101600" rtl="0" algn="l">
              <a:lnSpc>
                <a:spcPct val="100000"/>
              </a:lnSpc>
              <a:spcBef>
                <a:spcPts val="0"/>
              </a:spcBef>
              <a:spcAft>
                <a:spcPts val="0"/>
              </a:spcAft>
              <a:buClr>
                <a:schemeClr val="dk1"/>
              </a:buClr>
              <a:buSzPts val="2000"/>
              <a:buFont typeface="Arial"/>
              <a:buNone/>
            </a:pPr>
            <a:r>
              <a:rPr lang="en" sz="2200">
                <a:solidFill>
                  <a:srgbClr val="035595"/>
                </a:solidFill>
                <a:latin typeface="PT Sans Narrow"/>
                <a:ea typeface="PT Sans Narrow"/>
                <a:cs typeface="PT Sans Narrow"/>
                <a:sym typeface="PT Sans Narrow"/>
              </a:rPr>
              <a:t>The world is much safer than it was decades ago</a:t>
            </a:r>
            <a:endParaRPr sz="2200">
              <a:solidFill>
                <a:srgbClr val="035595"/>
              </a:solidFill>
              <a:latin typeface="PT Sans Narrow"/>
              <a:ea typeface="PT Sans Narrow"/>
              <a:cs typeface="PT Sans Narrow"/>
              <a:sym typeface="PT Sans Narrow"/>
            </a:endParaRPr>
          </a:p>
          <a:p>
            <a:pPr indent="-317500" lvl="0" marL="742950" rtl="0" algn="l">
              <a:lnSpc>
                <a:spcPct val="100000"/>
              </a:lnSpc>
              <a:spcBef>
                <a:spcPts val="0"/>
              </a:spcBef>
              <a:spcAft>
                <a:spcPts val="0"/>
              </a:spcAft>
              <a:buClr>
                <a:srgbClr val="035595"/>
              </a:buClr>
              <a:buSzPts val="2300"/>
              <a:buFont typeface="PT Sans Narrow"/>
              <a:buChar char="•"/>
            </a:pPr>
            <a:r>
              <a:rPr lang="en" sz="2000">
                <a:solidFill>
                  <a:srgbClr val="035595"/>
                </a:solidFill>
                <a:latin typeface="PT Sans Narrow"/>
                <a:ea typeface="PT Sans Narrow"/>
                <a:cs typeface="PT Sans Narrow"/>
                <a:sym typeface="PT Sans Narrow"/>
              </a:rPr>
              <a:t>Lower</a:t>
            </a:r>
            <a:r>
              <a:rPr lang="en" sz="2000">
                <a:solidFill>
                  <a:srgbClr val="035595"/>
                </a:solidFill>
                <a:latin typeface="PT Sans Narrow"/>
                <a:ea typeface="PT Sans Narrow"/>
                <a:cs typeface="PT Sans Narrow"/>
                <a:sym typeface="PT Sans Narrow"/>
              </a:rPr>
              <a:t> crime rates</a:t>
            </a:r>
            <a:endParaRPr sz="2000">
              <a:solidFill>
                <a:srgbClr val="035595"/>
              </a:solidFill>
              <a:latin typeface="PT Sans Narrow"/>
              <a:ea typeface="PT Sans Narrow"/>
              <a:cs typeface="PT Sans Narrow"/>
              <a:sym typeface="PT Sans Narrow"/>
            </a:endParaRPr>
          </a:p>
          <a:p>
            <a:pPr indent="-317500" lvl="0" marL="742950" rtl="0" algn="l">
              <a:lnSpc>
                <a:spcPct val="100000"/>
              </a:lnSpc>
              <a:spcBef>
                <a:spcPts val="0"/>
              </a:spcBef>
              <a:spcAft>
                <a:spcPts val="0"/>
              </a:spcAft>
              <a:buClr>
                <a:srgbClr val="035595"/>
              </a:buClr>
              <a:buSzPts val="2300"/>
              <a:buFont typeface="PT Sans Narrow"/>
              <a:buChar char="•"/>
            </a:pPr>
            <a:r>
              <a:rPr lang="en" sz="2000">
                <a:solidFill>
                  <a:srgbClr val="035595"/>
                </a:solidFill>
                <a:latin typeface="PT Sans Narrow"/>
                <a:ea typeface="PT Sans Narrow"/>
                <a:cs typeface="PT Sans Narrow"/>
                <a:sym typeface="PT Sans Narrow"/>
              </a:rPr>
              <a:t>Fewer sex offenders</a:t>
            </a:r>
            <a:endParaRPr sz="2000">
              <a:solidFill>
                <a:srgbClr val="035595"/>
              </a:solidFill>
              <a:latin typeface="PT Sans Narrow"/>
              <a:ea typeface="PT Sans Narrow"/>
              <a:cs typeface="PT Sans Narrow"/>
              <a:sym typeface="PT Sans Narrow"/>
            </a:endParaRPr>
          </a:p>
          <a:p>
            <a:pPr indent="-317500" lvl="0" marL="742950" rtl="0" algn="l">
              <a:lnSpc>
                <a:spcPct val="100000"/>
              </a:lnSpc>
              <a:spcBef>
                <a:spcPts val="0"/>
              </a:spcBef>
              <a:spcAft>
                <a:spcPts val="0"/>
              </a:spcAft>
              <a:buClr>
                <a:srgbClr val="035595"/>
              </a:buClr>
              <a:buSzPts val="2300"/>
              <a:buFont typeface="PT Sans Narrow"/>
              <a:buChar char="•"/>
            </a:pPr>
            <a:r>
              <a:rPr lang="en" sz="2000">
                <a:solidFill>
                  <a:srgbClr val="035595"/>
                </a:solidFill>
                <a:latin typeface="PT Sans Narrow"/>
                <a:ea typeface="PT Sans Narrow"/>
                <a:cs typeface="PT Sans Narrow"/>
                <a:sym typeface="PT Sans Narrow"/>
              </a:rPr>
              <a:t>Decreased number of drunk drivers</a:t>
            </a:r>
            <a:endParaRPr sz="2300">
              <a:latin typeface="PT Sans Narrow"/>
              <a:ea typeface="PT Sans Narrow"/>
              <a:cs typeface="PT Sans Narrow"/>
              <a:sym typeface="PT Sans Narrow"/>
            </a:endParaRPr>
          </a:p>
        </p:txBody>
      </p:sp>
      <p:pic>
        <p:nvPicPr>
          <p:cNvPr id="117" name="Google Shape;117;g3c616fe259f_2_781"/>
          <p:cNvPicPr preferRelativeResize="0"/>
          <p:nvPr/>
        </p:nvPicPr>
        <p:blipFill rotWithShape="1">
          <a:blip r:embed="rId3">
            <a:alphaModFix/>
          </a:blip>
          <a:srcRect b="0" l="0" r="0" t="0"/>
          <a:stretch/>
        </p:blipFill>
        <p:spPr>
          <a:xfrm>
            <a:off x="629050" y="1338250"/>
            <a:ext cx="2006901" cy="3102924"/>
          </a:xfrm>
          <a:prstGeom prst="rect">
            <a:avLst/>
          </a:prstGeom>
          <a:solidFill>
            <a:srgbClr val="ECECEC"/>
          </a:solidFill>
          <a:ln cap="rnd" cmpd="sng" w="190500">
            <a:solidFill>
              <a:srgbClr val="FFFFFF"/>
            </a:solidFill>
            <a:prstDash val="solid"/>
            <a:round/>
            <a:headEnd len="sm" w="sm" type="none"/>
            <a:tailEnd len="sm" w="sm" type="none"/>
          </a:ln>
          <a:effectLst>
            <a:outerShdw blurRad="50000" rotWithShape="0" algn="tl">
              <a:srgbClr val="000000">
                <a:alpha val="40390"/>
              </a:srgbClr>
            </a:outerShdw>
          </a:effectLst>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 name="Shape 121"/>
        <p:cNvGrpSpPr/>
        <p:nvPr/>
      </p:nvGrpSpPr>
      <p:grpSpPr>
        <a:xfrm>
          <a:off x="0" y="0"/>
          <a:ext cx="0" cy="0"/>
          <a:chOff x="0" y="0"/>
          <a:chExt cx="0" cy="0"/>
        </a:xfrm>
      </p:grpSpPr>
      <p:pic>
        <p:nvPicPr>
          <p:cNvPr descr="Children jumping rope in park" id="122" name="Google Shape;122;p7"/>
          <p:cNvPicPr preferRelativeResize="0"/>
          <p:nvPr/>
        </p:nvPicPr>
        <p:blipFill rotWithShape="1">
          <a:blip r:embed="rId3">
            <a:alphaModFix amt="17000"/>
          </a:blip>
          <a:srcRect b="0" l="0" r="0" t="0"/>
          <a:stretch/>
        </p:blipFill>
        <p:spPr>
          <a:xfrm>
            <a:off x="0" y="0"/>
            <a:ext cx="9144000" cy="5143499"/>
          </a:xfrm>
          <a:prstGeom prst="rect">
            <a:avLst/>
          </a:prstGeom>
          <a:noFill/>
          <a:ln>
            <a:noFill/>
          </a:ln>
        </p:spPr>
      </p:pic>
      <p:sp>
        <p:nvSpPr>
          <p:cNvPr id="123" name="Google Shape;123;p7"/>
          <p:cNvSpPr txBox="1"/>
          <p:nvPr>
            <p:ph idx="4294967295" type="body"/>
          </p:nvPr>
        </p:nvSpPr>
        <p:spPr>
          <a:xfrm>
            <a:off x="26400" y="1822200"/>
            <a:ext cx="9091200" cy="1499100"/>
          </a:xfrm>
          <a:prstGeom prst="rect">
            <a:avLst/>
          </a:prstGeom>
          <a:noFill/>
          <a:ln>
            <a:noFill/>
          </a:ln>
        </p:spPr>
        <p:txBody>
          <a:bodyPr anchorCtr="0" anchor="t" bIns="91425" lIns="91425" spcFirstLastPara="1" rIns="91425" wrap="square" tIns="91425">
            <a:noAutofit/>
          </a:bodyPr>
          <a:lstStyle/>
          <a:p>
            <a:pPr indent="0" lvl="0" marL="0" rtl="0" algn="just">
              <a:lnSpc>
                <a:spcPct val="100000"/>
              </a:lnSpc>
              <a:spcBef>
                <a:spcPts val="0"/>
              </a:spcBef>
              <a:spcAft>
                <a:spcPts val="0"/>
              </a:spcAft>
              <a:buSzPts val="1725"/>
              <a:buNone/>
            </a:pPr>
            <a:r>
              <a:rPr lang="en" sz="2300">
                <a:solidFill>
                  <a:srgbClr val="035595"/>
                </a:solidFill>
                <a:latin typeface="PT Sans Narrow"/>
                <a:ea typeface="PT Sans Narrow"/>
                <a:cs typeface="PT Sans Narrow"/>
                <a:sym typeface="PT Sans Narrow"/>
              </a:rPr>
              <a:t>“</a:t>
            </a:r>
            <a:r>
              <a:rPr b="1" lang="en" sz="2300">
                <a:solidFill>
                  <a:srgbClr val="035595"/>
                </a:solidFill>
                <a:latin typeface="PT Sans Narrow"/>
                <a:ea typeface="PT Sans Narrow"/>
                <a:cs typeface="PT Sans Narrow"/>
                <a:sym typeface="PT Sans Narrow"/>
              </a:rPr>
              <a:t>EXPERIENCE, not INFORMATION</a:t>
            </a:r>
            <a:r>
              <a:rPr lang="en" sz="2300">
                <a:solidFill>
                  <a:srgbClr val="035595"/>
                </a:solidFill>
                <a:latin typeface="PT Sans Narrow"/>
                <a:ea typeface="PT Sans Narrow"/>
                <a:cs typeface="PT Sans Narrow"/>
                <a:sym typeface="PT Sans Narrow"/>
              </a:rPr>
              <a:t>, is the key to emotional development. It is unsupervised, child-led play where children best learn to tolerate bruises, handle their emotions, read other children’s emotions, take turns, resolve conflicts and play fair.”</a:t>
            </a:r>
            <a:endParaRPr sz="2600">
              <a:solidFill>
                <a:srgbClr val="035595"/>
              </a:solidFill>
              <a:latin typeface="PT Sans Narrow"/>
              <a:ea typeface="PT Sans Narrow"/>
              <a:cs typeface="PT Sans Narrow"/>
              <a:sym typeface="PT Sans Narrow"/>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 name="Shape 127"/>
        <p:cNvGrpSpPr/>
        <p:nvPr/>
      </p:nvGrpSpPr>
      <p:grpSpPr>
        <a:xfrm>
          <a:off x="0" y="0"/>
          <a:ext cx="0" cy="0"/>
          <a:chOff x="0" y="0"/>
          <a:chExt cx="0" cy="0"/>
        </a:xfrm>
      </p:grpSpPr>
      <p:sp>
        <p:nvSpPr>
          <p:cNvPr id="128" name="Google Shape;128;p20"/>
          <p:cNvSpPr txBox="1"/>
          <p:nvPr/>
        </p:nvSpPr>
        <p:spPr>
          <a:xfrm>
            <a:off x="1177228" y="914169"/>
            <a:ext cx="7091700" cy="861900"/>
          </a:xfrm>
          <a:prstGeom prst="rect">
            <a:avLst/>
          </a:prstGeom>
          <a:noFill/>
          <a:ln>
            <a:noFill/>
          </a:ln>
        </p:spPr>
        <p:txBody>
          <a:bodyPr anchorCtr="0" anchor="t" bIns="91425" lIns="91425" spcFirstLastPara="1" rIns="91425" wrap="square" tIns="91425">
            <a:spAutoFit/>
          </a:bodyPr>
          <a:lstStyle/>
          <a:p>
            <a:pPr indent="-311150" lvl="0" marL="400050" marR="0" rtl="0" algn="l">
              <a:lnSpc>
                <a:spcPct val="100000"/>
              </a:lnSpc>
              <a:spcBef>
                <a:spcPts val="0"/>
              </a:spcBef>
              <a:spcAft>
                <a:spcPts val="0"/>
              </a:spcAft>
              <a:buClr>
                <a:srgbClr val="035595"/>
              </a:buClr>
              <a:buSzPts val="2200"/>
              <a:buFont typeface="PT Sans Narrow"/>
              <a:buChar char="•"/>
            </a:pPr>
            <a:r>
              <a:rPr i="0" lang="en" sz="1900" u="none" cap="none" strike="noStrike">
                <a:solidFill>
                  <a:srgbClr val="035595"/>
                </a:solidFill>
                <a:latin typeface="PT Sans Narrow"/>
                <a:ea typeface="PT Sans Narrow"/>
                <a:cs typeface="PT Sans Narrow"/>
                <a:sym typeface="PT Sans Narrow"/>
              </a:rPr>
              <a:t>A period of rapid brain rewiring</a:t>
            </a:r>
            <a:r>
              <a:rPr i="0" lang="en" sz="1900" u="none" cap="none" strike="noStrike">
                <a:solidFill>
                  <a:srgbClr val="035595"/>
                </a:solidFill>
                <a:latin typeface="PT Sans Narrow"/>
                <a:ea typeface="PT Sans Narrow"/>
                <a:cs typeface="PT Sans Narrow"/>
                <a:sym typeface="PT Sans Narrow"/>
              </a:rPr>
              <a:t> – 2</a:t>
            </a:r>
            <a:r>
              <a:rPr baseline="30000" i="0" lang="en" sz="1900" u="none" cap="none" strike="noStrike">
                <a:solidFill>
                  <a:srgbClr val="035595"/>
                </a:solidFill>
                <a:latin typeface="PT Sans Narrow"/>
                <a:ea typeface="PT Sans Narrow"/>
                <a:cs typeface="PT Sans Narrow"/>
                <a:sym typeface="PT Sans Narrow"/>
              </a:rPr>
              <a:t>nd</a:t>
            </a:r>
            <a:r>
              <a:rPr i="0" lang="en" sz="1900" u="none" cap="none" strike="noStrike">
                <a:solidFill>
                  <a:srgbClr val="035595"/>
                </a:solidFill>
                <a:latin typeface="PT Sans Narrow"/>
                <a:ea typeface="PT Sans Narrow"/>
                <a:cs typeface="PT Sans Narrow"/>
                <a:sym typeface="PT Sans Narrow"/>
              </a:rPr>
              <a:t> </a:t>
            </a:r>
            <a:r>
              <a:rPr i="0" lang="en" sz="1900" u="none" cap="none" strike="noStrike">
                <a:solidFill>
                  <a:srgbClr val="035595"/>
                </a:solidFill>
                <a:latin typeface="PT Sans Narrow"/>
                <a:ea typeface="PT Sans Narrow"/>
                <a:cs typeface="PT Sans Narrow"/>
                <a:sym typeface="PT Sans Narrow"/>
              </a:rPr>
              <a:t>only to the first few years of life</a:t>
            </a:r>
            <a:endParaRPr i="0" sz="1800" u="none" cap="none" strike="noStrike">
              <a:solidFill>
                <a:srgbClr val="035595"/>
              </a:solidFill>
              <a:latin typeface="PT Sans Narrow"/>
              <a:ea typeface="PT Sans Narrow"/>
              <a:cs typeface="PT Sans Narrow"/>
              <a:sym typeface="PT Sans Narrow"/>
            </a:endParaRPr>
          </a:p>
          <a:p>
            <a:pPr indent="-311150" lvl="0" marL="400050" marR="0" rtl="0" algn="l">
              <a:lnSpc>
                <a:spcPct val="100000"/>
              </a:lnSpc>
              <a:spcBef>
                <a:spcPts val="0"/>
              </a:spcBef>
              <a:spcAft>
                <a:spcPts val="0"/>
              </a:spcAft>
              <a:buClr>
                <a:srgbClr val="035595"/>
              </a:buClr>
              <a:buSzPts val="2200"/>
              <a:buFont typeface="PT Sans Narrow"/>
              <a:buChar char="•"/>
            </a:pPr>
            <a:r>
              <a:rPr i="0" lang="en" sz="1900" u="none" cap="none" strike="noStrike">
                <a:solidFill>
                  <a:srgbClr val="035595"/>
                </a:solidFill>
                <a:latin typeface="PT Sans Narrow"/>
                <a:ea typeface="PT Sans Narrow"/>
                <a:cs typeface="PT Sans Narrow"/>
                <a:sym typeface="PT Sans Narrow"/>
              </a:rPr>
              <a:t>A time to develop adult-level real-world social skills</a:t>
            </a:r>
            <a:endParaRPr i="0" sz="2200" u="none" cap="none" strike="noStrike">
              <a:solidFill>
                <a:srgbClr val="035595"/>
              </a:solidFill>
              <a:latin typeface="PT Sans Narrow"/>
              <a:ea typeface="PT Sans Narrow"/>
              <a:cs typeface="PT Sans Narrow"/>
              <a:sym typeface="PT Sans Narrow"/>
            </a:endParaRPr>
          </a:p>
        </p:txBody>
      </p:sp>
      <p:pic>
        <p:nvPicPr>
          <p:cNvPr id="129" name="Google Shape;129;p20"/>
          <p:cNvPicPr preferRelativeResize="0"/>
          <p:nvPr/>
        </p:nvPicPr>
        <p:blipFill rotWithShape="1">
          <a:blip r:embed="rId3">
            <a:alphaModFix/>
          </a:blip>
          <a:srcRect b="0" l="0" r="0" t="0"/>
          <a:stretch/>
        </p:blipFill>
        <p:spPr>
          <a:xfrm>
            <a:off x="2926343" y="1914650"/>
            <a:ext cx="3127664" cy="1849582"/>
          </a:xfrm>
          <a:prstGeom prst="rect">
            <a:avLst/>
          </a:prstGeom>
          <a:noFill/>
          <a:ln>
            <a:noFill/>
          </a:ln>
          <a:effectLst>
            <a:outerShdw blurRad="292100" rotWithShape="0" algn="tl" dir="2700000" dist="139700">
              <a:srgbClr val="333333">
                <a:alpha val="63921"/>
              </a:srgbClr>
            </a:outerShdw>
          </a:effectLst>
        </p:spPr>
      </p:pic>
      <p:sp>
        <p:nvSpPr>
          <p:cNvPr id="130" name="Google Shape;130;p20"/>
          <p:cNvSpPr txBox="1"/>
          <p:nvPr>
            <p:ph type="title"/>
          </p:nvPr>
        </p:nvSpPr>
        <p:spPr>
          <a:xfrm>
            <a:off x="229879" y="245375"/>
            <a:ext cx="8520600" cy="57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Clr>
                <a:srgbClr val="262626"/>
              </a:buClr>
              <a:buSzPts val="2800"/>
              <a:buFont typeface="Roboto"/>
              <a:buNone/>
            </a:pPr>
            <a:r>
              <a:rPr lang="en" sz="4140"/>
              <a:t>Puberty</a:t>
            </a:r>
            <a:endParaRPr b="1" sz="3000">
              <a:latin typeface="Roboto"/>
              <a:ea typeface="Roboto"/>
              <a:cs typeface="Roboto"/>
              <a:sym typeface="Roboto"/>
            </a:endParaRPr>
          </a:p>
        </p:txBody>
      </p:sp>
      <p:sp>
        <p:nvSpPr>
          <p:cNvPr id="131" name="Google Shape;131;p20"/>
          <p:cNvSpPr txBox="1"/>
          <p:nvPr/>
        </p:nvSpPr>
        <p:spPr>
          <a:xfrm>
            <a:off x="611775" y="4025800"/>
            <a:ext cx="7857000" cy="64650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500"/>
              <a:buFont typeface="Arial"/>
              <a:buNone/>
            </a:pPr>
            <a:r>
              <a:rPr i="0" lang="en" sz="1800" u="none" cap="none" strike="noStrike">
                <a:solidFill>
                  <a:srgbClr val="035595"/>
                </a:solidFill>
                <a:latin typeface="PT Sans Narrow"/>
                <a:ea typeface="PT Sans Narrow"/>
                <a:cs typeface="PT Sans Narrow"/>
                <a:sym typeface="PT Sans Narrow"/>
              </a:rPr>
              <a:t>Haidt states we should be </a:t>
            </a:r>
            <a:r>
              <a:rPr b="1" i="0" lang="en" sz="1800" u="none" cap="none" strike="noStrike">
                <a:solidFill>
                  <a:srgbClr val="035595"/>
                </a:solidFill>
                <a:latin typeface="PT Sans Narrow"/>
                <a:ea typeface="PT Sans Narrow"/>
                <a:cs typeface="PT Sans Narrow"/>
                <a:sym typeface="PT Sans Narrow"/>
              </a:rPr>
              <a:t>concerned about the experiences</a:t>
            </a:r>
            <a:r>
              <a:rPr i="0" lang="en" sz="1800" u="none" cap="none" strike="noStrike">
                <a:solidFill>
                  <a:srgbClr val="035595"/>
                </a:solidFill>
                <a:latin typeface="PT Sans Narrow"/>
                <a:ea typeface="PT Sans Narrow"/>
                <a:cs typeface="PT Sans Narrow"/>
                <a:sym typeface="PT Sans Narrow"/>
              </a:rPr>
              <a:t> in which an adolescent has during this time and </a:t>
            </a:r>
            <a:r>
              <a:rPr b="1" i="0" lang="en" sz="1800" u="none" cap="none" strike="noStrike">
                <a:solidFill>
                  <a:srgbClr val="035595"/>
                </a:solidFill>
                <a:latin typeface="PT Sans Narrow"/>
                <a:ea typeface="PT Sans Narrow"/>
                <a:cs typeface="PT Sans Narrow"/>
                <a:sym typeface="PT Sans Narrow"/>
              </a:rPr>
              <a:t>not let strangers and algorithms choose them</a:t>
            </a:r>
            <a:endParaRPr i="0" sz="1800" u="none" cap="none" strike="noStrike">
              <a:solidFill>
                <a:srgbClr val="035595"/>
              </a:solidFill>
              <a:latin typeface="PT Sans Narrow"/>
              <a:ea typeface="PT Sans Narrow"/>
              <a:cs typeface="PT Sans Narrow"/>
              <a:sym typeface="PT Sans Narrow"/>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28"/>
                                        </p:tgtEl>
                                        <p:attrNameLst>
                                          <p:attrName>style.visibility</p:attrName>
                                        </p:attrNameLst>
                                      </p:cBhvr>
                                      <p:to>
                                        <p:strVal val="visible"/>
                                      </p:to>
                                    </p:set>
                                    <p:anim calcmode="lin" valueType="num">
                                      <p:cBhvr additive="base">
                                        <p:cTn dur="1000"/>
                                        <p:tgtEl>
                                          <p:spTgt spid="128"/>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35" name="Shape 135"/>
        <p:cNvGrpSpPr/>
        <p:nvPr/>
      </p:nvGrpSpPr>
      <p:grpSpPr>
        <a:xfrm>
          <a:off x="0" y="0"/>
          <a:ext cx="0" cy="0"/>
          <a:chOff x="0" y="0"/>
          <a:chExt cx="0" cy="0"/>
        </a:xfrm>
      </p:grpSpPr>
      <p:sp>
        <p:nvSpPr>
          <p:cNvPr id="136" name="Google Shape;136;p22"/>
          <p:cNvSpPr txBox="1"/>
          <p:nvPr>
            <p:ph idx="1" type="body"/>
          </p:nvPr>
        </p:nvSpPr>
        <p:spPr>
          <a:xfrm>
            <a:off x="91800" y="3542425"/>
            <a:ext cx="8960400" cy="1394700"/>
          </a:xfrm>
          <a:prstGeom prst="rect">
            <a:avLst/>
          </a:prstGeom>
          <a:solidFill>
            <a:srgbClr val="ECECEC"/>
          </a:solidFill>
          <a:ln cap="flat" cmpd="sng" w="15875">
            <a:solidFill>
              <a:srgbClr val="035595"/>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t" bIns="91425" lIns="91425" spcFirstLastPara="1" rIns="91425" wrap="square" tIns="91425">
            <a:normAutofit/>
          </a:bodyPr>
          <a:lstStyle/>
          <a:p>
            <a:pPr indent="0" lvl="0" marL="0" rtl="0" algn="ctr">
              <a:lnSpc>
                <a:spcPct val="80000"/>
              </a:lnSpc>
              <a:spcBef>
                <a:spcPts val="0"/>
              </a:spcBef>
              <a:spcAft>
                <a:spcPts val="0"/>
              </a:spcAft>
              <a:buSzPts val="1959"/>
              <a:buNone/>
            </a:pPr>
            <a:r>
              <a:rPr b="1" i="1" lang="en" sz="2500">
                <a:solidFill>
                  <a:srgbClr val="035595"/>
                </a:solidFill>
                <a:latin typeface="PT Sans Narrow"/>
                <a:ea typeface="PT Sans Narrow"/>
                <a:cs typeface="PT Sans Narrow"/>
                <a:sym typeface="PT Sans Narrow"/>
              </a:rPr>
              <a:t>“In the real world, it often matters how old you are but as life has moved online, it matters less and less.” </a:t>
            </a:r>
            <a:endParaRPr b="1" i="1" sz="2500">
              <a:solidFill>
                <a:srgbClr val="035595"/>
              </a:solidFill>
              <a:latin typeface="PT Sans Narrow"/>
              <a:ea typeface="PT Sans Narrow"/>
              <a:cs typeface="PT Sans Narrow"/>
              <a:sym typeface="PT Sans Narrow"/>
            </a:endParaRPr>
          </a:p>
          <a:p>
            <a:pPr indent="0" lvl="0" marL="0" rtl="0" algn="ctr">
              <a:lnSpc>
                <a:spcPct val="80000"/>
              </a:lnSpc>
              <a:spcBef>
                <a:spcPts val="1200"/>
              </a:spcBef>
              <a:spcAft>
                <a:spcPts val="1200"/>
              </a:spcAft>
              <a:buSzPts val="1959"/>
              <a:buNone/>
            </a:pPr>
            <a:r>
              <a:rPr b="1" i="1" lang="en" sz="2500">
                <a:solidFill>
                  <a:srgbClr val="035595"/>
                </a:solidFill>
                <a:latin typeface="PT Sans Narrow"/>
                <a:ea typeface="PT Sans Narrow"/>
                <a:cs typeface="PT Sans Narrow"/>
                <a:sym typeface="PT Sans Narrow"/>
              </a:rPr>
              <a:t>“On the Internet, everyone is the same age, which is NO particular age.” </a:t>
            </a:r>
            <a:endParaRPr b="1" i="1" sz="2500">
              <a:solidFill>
                <a:srgbClr val="035595"/>
              </a:solidFill>
              <a:latin typeface="PT Sans Narrow"/>
              <a:ea typeface="PT Sans Narrow"/>
              <a:cs typeface="PT Sans Narrow"/>
              <a:sym typeface="PT Sans Narrow"/>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Tropic">
  <a:themeElements>
    <a:clrScheme name="Tropic">
      <a:dk1>
        <a:srgbClr val="A1E8D9"/>
      </a:dk1>
      <a:lt1>
        <a:srgbClr val="FFFFFF"/>
      </a:lt1>
      <a:dk2>
        <a:srgbClr val="695D46"/>
      </a:dk2>
      <a:lt2>
        <a:srgbClr val="B3A77D"/>
      </a:lt2>
      <a:accent1>
        <a:srgbClr val="EF6C00"/>
      </a:accent1>
      <a:accent2>
        <a:srgbClr val="CE93D8"/>
      </a:accent2>
      <a:accent3>
        <a:srgbClr val="4DB6AC"/>
      </a:accent3>
      <a:accent4>
        <a:srgbClr val="FF9800"/>
      </a:accent4>
      <a:accent5>
        <a:srgbClr val="009668"/>
      </a:accent5>
      <a:accent6>
        <a:srgbClr val="EEFF41"/>
      </a:accent6>
      <a:hlink>
        <a:srgbClr val="009668"/>
      </a:hlink>
      <a:folHlink>
        <a:srgbClr val="00966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Kenny Rod</dc:creator>
</cp:coreProperties>
</file>