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24"/>
  </p:notesMasterIdLst>
  <p:handoutMasterIdLst>
    <p:handoutMasterId r:id="rId25"/>
  </p:handoutMasterIdLst>
  <p:sldIdLst>
    <p:sldId id="257" r:id="rId6"/>
    <p:sldId id="344" r:id="rId7"/>
    <p:sldId id="345" r:id="rId8"/>
    <p:sldId id="346" r:id="rId9"/>
    <p:sldId id="347" r:id="rId10"/>
    <p:sldId id="348" r:id="rId11"/>
    <p:sldId id="356" r:id="rId12"/>
    <p:sldId id="357" r:id="rId13"/>
    <p:sldId id="362" r:id="rId14"/>
    <p:sldId id="358" r:id="rId15"/>
    <p:sldId id="361" r:id="rId16"/>
    <p:sldId id="350" r:id="rId17"/>
    <p:sldId id="349" r:id="rId18"/>
    <p:sldId id="351" r:id="rId19"/>
    <p:sldId id="352" r:id="rId20"/>
    <p:sldId id="363" r:id="rId21"/>
    <p:sldId id="354" r:id="rId22"/>
    <p:sldId id="3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25528-88BF-43A0-A223-F18F4926A7ED}" v="28" dt="2026-02-08T16:06:31.645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928" autoAdjust="0"/>
  </p:normalViewPr>
  <p:slideViewPr>
    <p:cSldViewPr snapToGrid="0">
      <p:cViewPr varScale="1">
        <p:scale>
          <a:sx n="74" d="100"/>
          <a:sy n="74" d="100"/>
        </p:scale>
        <p:origin x="86" y="451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gs, Tracy" userId="b1eed45a-fa17-4160-ab4b-b38d979ec473" providerId="ADAL" clId="{2A649225-0D4E-4CC6-908B-4D76299C6597}"/>
    <pc:docChg chg="undo custSel addSld delSld modSld sldOrd">
      <pc:chgData name="Cummings, Tracy" userId="b1eed45a-fa17-4160-ab4b-b38d979ec473" providerId="ADAL" clId="{2A649225-0D4E-4CC6-908B-4D76299C6597}" dt="2026-02-08T16:06:42.643" v="5247" actId="14100"/>
      <pc:docMkLst>
        <pc:docMk/>
      </pc:docMkLst>
      <pc:sldChg chg="modSp add mod">
        <pc:chgData name="Cummings, Tracy" userId="b1eed45a-fa17-4160-ab4b-b38d979ec473" providerId="ADAL" clId="{2A649225-0D4E-4CC6-908B-4D76299C6597}" dt="2026-02-08T16:05:15.714" v="5241" actId="27636"/>
        <pc:sldMkLst>
          <pc:docMk/>
          <pc:sldMk cId="0" sldId="257"/>
        </pc:sldMkLst>
        <pc:spChg chg="mod">
          <ac:chgData name="Cummings, Tracy" userId="b1eed45a-fa17-4160-ab4b-b38d979ec473" providerId="ADAL" clId="{2A649225-0D4E-4CC6-908B-4D76299C6597}" dt="2026-02-08T16:05:15.714" v="5241" actId="27636"/>
          <ac:spMkLst>
            <pc:docMk/>
            <pc:sldMk cId="0" sldId="257"/>
            <ac:spMk id="61" creationId="{00000000-0000-0000-0000-000000000000}"/>
          </ac:spMkLst>
        </pc:spChg>
      </pc:sldChg>
      <pc:sldChg chg="modSp mod modNotesTx">
        <pc:chgData name="Cummings, Tracy" userId="b1eed45a-fa17-4160-ab4b-b38d979ec473" providerId="ADAL" clId="{2A649225-0D4E-4CC6-908B-4D76299C6597}" dt="2026-02-02T19:13:44.781" v="3702" actId="20577"/>
        <pc:sldMkLst>
          <pc:docMk/>
          <pc:sldMk cId="1386263332" sldId="349"/>
        </pc:sldMkLst>
        <pc:spChg chg="mod">
          <ac:chgData name="Cummings, Tracy" userId="b1eed45a-fa17-4160-ab4b-b38d979ec473" providerId="ADAL" clId="{2A649225-0D4E-4CC6-908B-4D76299C6597}" dt="2026-02-02T18:50:32.535" v="3672" actId="20577"/>
          <ac:spMkLst>
            <pc:docMk/>
            <pc:sldMk cId="1386263332" sldId="349"/>
            <ac:spMk id="8" creationId="{9B0A9F6B-B714-24A4-1731-04239F0C6E2C}"/>
          </ac:spMkLst>
        </pc:spChg>
        <pc:spChg chg="mod">
          <ac:chgData name="Cummings, Tracy" userId="b1eed45a-fa17-4160-ab4b-b38d979ec473" providerId="ADAL" clId="{2A649225-0D4E-4CC6-908B-4D76299C6597}" dt="2026-02-02T18:50:41.161" v="3700" actId="20577"/>
          <ac:spMkLst>
            <pc:docMk/>
            <pc:sldMk cId="1386263332" sldId="349"/>
            <ac:spMk id="10" creationId="{5F098455-F3AD-4CE1-6F83-28C95857EE25}"/>
          </ac:spMkLst>
        </pc:spChg>
      </pc:sldChg>
      <pc:sldChg chg="modSp mod ord">
        <pc:chgData name="Cummings, Tracy" userId="b1eed45a-fa17-4160-ab4b-b38d979ec473" providerId="ADAL" clId="{2A649225-0D4E-4CC6-908B-4D76299C6597}" dt="2026-02-02T19:16:03.124" v="3704"/>
        <pc:sldMkLst>
          <pc:docMk/>
          <pc:sldMk cId="485500553" sldId="350"/>
        </pc:sldMkLst>
      </pc:sldChg>
      <pc:sldChg chg="modSp mod modNotesTx">
        <pc:chgData name="Cummings, Tracy" userId="b1eed45a-fa17-4160-ab4b-b38d979ec473" providerId="ADAL" clId="{2A649225-0D4E-4CC6-908B-4D76299C6597}" dt="2026-02-03T18:20:30.687" v="4213" actId="20577"/>
        <pc:sldMkLst>
          <pc:docMk/>
          <pc:sldMk cId="3030076204" sldId="351"/>
        </pc:sldMkLst>
        <pc:spChg chg="mod">
          <ac:chgData name="Cummings, Tracy" userId="b1eed45a-fa17-4160-ab4b-b38d979ec473" providerId="ADAL" clId="{2A649225-0D4E-4CC6-908B-4D76299C6597}" dt="2026-02-03T18:20:30.687" v="4213" actId="20577"/>
          <ac:spMkLst>
            <pc:docMk/>
            <pc:sldMk cId="3030076204" sldId="351"/>
            <ac:spMk id="3" creationId="{87364034-5F15-4B68-638D-779A619AC022}"/>
          </ac:spMkLst>
        </pc:spChg>
        <pc:spChg chg="mod">
          <ac:chgData name="Cummings, Tracy" userId="b1eed45a-fa17-4160-ab4b-b38d979ec473" providerId="ADAL" clId="{2A649225-0D4E-4CC6-908B-4D76299C6597}" dt="2026-02-03T18:19:20.128" v="4104" actId="20577"/>
          <ac:spMkLst>
            <pc:docMk/>
            <pc:sldMk cId="3030076204" sldId="351"/>
            <ac:spMk id="5" creationId="{5351A4F1-ABAF-2D28-B31B-A6DC9942FA18}"/>
          </ac:spMkLst>
        </pc:spChg>
      </pc:sldChg>
      <pc:sldChg chg="del">
        <pc:chgData name="Cummings, Tracy" userId="b1eed45a-fa17-4160-ab4b-b38d979ec473" providerId="ADAL" clId="{2A649225-0D4E-4CC6-908B-4D76299C6597}" dt="2026-02-08T15:21:20.962" v="4218" actId="2696"/>
        <pc:sldMkLst>
          <pc:docMk/>
          <pc:sldMk cId="2595549996" sldId="353"/>
        </pc:sldMkLst>
      </pc:sldChg>
      <pc:sldChg chg="addSp modSp mod modAnim">
        <pc:chgData name="Cummings, Tracy" userId="b1eed45a-fa17-4160-ab4b-b38d979ec473" providerId="ADAL" clId="{2A649225-0D4E-4CC6-908B-4D76299C6597}" dt="2026-02-08T16:05:54.909" v="5243"/>
        <pc:sldMkLst>
          <pc:docMk/>
          <pc:sldMk cId="1382360909" sldId="354"/>
        </pc:sldMkLst>
        <pc:spChg chg="mod">
          <ac:chgData name="Cummings, Tracy" userId="b1eed45a-fa17-4160-ab4b-b38d979ec473" providerId="ADAL" clId="{2A649225-0D4E-4CC6-908B-4D76299C6597}" dt="2026-02-08T15:21:58.273" v="4248" actId="20577"/>
          <ac:spMkLst>
            <pc:docMk/>
            <pc:sldMk cId="1382360909" sldId="354"/>
            <ac:spMk id="3" creationId="{7FF8F842-D95F-32E4-59B0-60283CC86021}"/>
          </ac:spMkLst>
        </pc:spChg>
        <pc:spChg chg="mod">
          <ac:chgData name="Cummings, Tracy" userId="b1eed45a-fa17-4160-ab4b-b38d979ec473" providerId="ADAL" clId="{2A649225-0D4E-4CC6-908B-4D76299C6597}" dt="2026-02-08T15:43:36.121" v="5200" actId="20577"/>
          <ac:spMkLst>
            <pc:docMk/>
            <pc:sldMk cId="1382360909" sldId="354"/>
            <ac:spMk id="4" creationId="{96E6187B-AC94-F6E4-6B8F-FAB5DD4D46C2}"/>
          </ac:spMkLst>
        </pc:spChg>
        <pc:spChg chg="mod">
          <ac:chgData name="Cummings, Tracy" userId="b1eed45a-fa17-4160-ab4b-b38d979ec473" providerId="ADAL" clId="{2A649225-0D4E-4CC6-908B-4D76299C6597}" dt="2026-02-08T15:44:57.660" v="5230" actId="20577"/>
          <ac:spMkLst>
            <pc:docMk/>
            <pc:sldMk cId="1382360909" sldId="354"/>
            <ac:spMk id="5" creationId="{B0085EB0-3E37-ABCC-75DA-43416C56B4CC}"/>
          </ac:spMkLst>
        </pc:spChg>
        <pc:picChg chg="add">
          <ac:chgData name="Cummings, Tracy" userId="b1eed45a-fa17-4160-ab4b-b38d979ec473" providerId="ADAL" clId="{2A649225-0D4E-4CC6-908B-4D76299C6597}" dt="2026-02-08T16:05:54.909" v="5243"/>
          <ac:picMkLst>
            <pc:docMk/>
            <pc:sldMk cId="1382360909" sldId="354"/>
            <ac:picMk id="6" creationId="{3EDC4E9B-3B08-8953-7412-6B7D1CF43E4A}"/>
          </ac:picMkLst>
        </pc:picChg>
      </pc:sldChg>
      <pc:sldChg chg="modSp mod ord">
        <pc:chgData name="Cummings, Tracy" userId="b1eed45a-fa17-4160-ab4b-b38d979ec473" providerId="ADAL" clId="{2A649225-0D4E-4CC6-908B-4D76299C6597}" dt="2026-02-02T17:15:58.940" v="2658" actId="20577"/>
        <pc:sldMkLst>
          <pc:docMk/>
          <pc:sldMk cId="3303844537" sldId="356"/>
        </pc:sldMkLst>
        <pc:spChg chg="mod">
          <ac:chgData name="Cummings, Tracy" userId="b1eed45a-fa17-4160-ab4b-b38d979ec473" providerId="ADAL" clId="{2A649225-0D4E-4CC6-908B-4D76299C6597}" dt="2026-01-15T19:44:23.432" v="2125" actId="14100"/>
          <ac:spMkLst>
            <pc:docMk/>
            <pc:sldMk cId="3303844537" sldId="356"/>
            <ac:spMk id="4" creationId="{9B961152-381E-D654-15E9-7C4F09608779}"/>
          </ac:spMkLst>
        </pc:spChg>
        <pc:spChg chg="mod">
          <ac:chgData name="Cummings, Tracy" userId="b1eed45a-fa17-4160-ab4b-b38d979ec473" providerId="ADAL" clId="{2A649225-0D4E-4CC6-908B-4D76299C6597}" dt="2026-02-02T17:15:58.940" v="2658" actId="20577"/>
          <ac:spMkLst>
            <pc:docMk/>
            <pc:sldMk cId="3303844537" sldId="356"/>
            <ac:spMk id="5" creationId="{CFD569DC-1A68-51FF-4CCE-F334F8B3D5A3}"/>
          </ac:spMkLst>
        </pc:spChg>
      </pc:sldChg>
      <pc:sldChg chg="addSp modSp new mod modNotesTx">
        <pc:chgData name="Cummings, Tracy" userId="b1eed45a-fa17-4160-ab4b-b38d979ec473" providerId="ADAL" clId="{2A649225-0D4E-4CC6-908B-4D76299C6597}" dt="2026-02-02T17:29:44.639" v="3141" actId="1076"/>
        <pc:sldMkLst>
          <pc:docMk/>
          <pc:sldMk cId="2450695540" sldId="358"/>
        </pc:sldMkLst>
        <pc:spChg chg="mod">
          <ac:chgData name="Cummings, Tracy" userId="b1eed45a-fa17-4160-ab4b-b38d979ec473" providerId="ADAL" clId="{2A649225-0D4E-4CC6-908B-4D76299C6597}" dt="2026-02-02T17:24:49.069" v="3133"/>
          <ac:spMkLst>
            <pc:docMk/>
            <pc:sldMk cId="2450695540" sldId="358"/>
            <ac:spMk id="2" creationId="{CF7E77C4-5AA1-802E-BB5C-257AA82268E0}"/>
          </ac:spMkLst>
        </pc:spChg>
        <pc:spChg chg="mod">
          <ac:chgData name="Cummings, Tracy" userId="b1eed45a-fa17-4160-ab4b-b38d979ec473" providerId="ADAL" clId="{2A649225-0D4E-4CC6-908B-4D76299C6597}" dt="2026-02-02T17:25:24.393" v="3135" actId="1076"/>
          <ac:spMkLst>
            <pc:docMk/>
            <pc:sldMk cId="2450695540" sldId="358"/>
            <ac:spMk id="3" creationId="{69AE8BE0-6B81-E4FB-FA2B-F4C777D0AA16}"/>
          </ac:spMkLst>
        </pc:spChg>
        <pc:picChg chg="add mod">
          <ac:chgData name="Cummings, Tracy" userId="b1eed45a-fa17-4160-ab4b-b38d979ec473" providerId="ADAL" clId="{2A649225-0D4E-4CC6-908B-4D76299C6597}" dt="2026-02-02T17:29:44.639" v="3141" actId="1076"/>
          <ac:picMkLst>
            <pc:docMk/>
            <pc:sldMk cId="2450695540" sldId="358"/>
            <ac:picMk id="1026" creationId="{599270CE-CDFC-FB20-8B5B-73473089072B}"/>
          </ac:picMkLst>
        </pc:picChg>
      </pc:sldChg>
      <pc:sldChg chg="modSp add mod ord">
        <pc:chgData name="Cummings, Tracy" userId="b1eed45a-fa17-4160-ab4b-b38d979ec473" providerId="ADAL" clId="{2A649225-0D4E-4CC6-908B-4D76299C6597}" dt="2026-02-02T17:36:39.021" v="3624" actId="20577"/>
        <pc:sldMkLst>
          <pc:docMk/>
          <pc:sldMk cId="3006201948" sldId="361"/>
        </pc:sldMkLst>
        <pc:spChg chg="mod">
          <ac:chgData name="Cummings, Tracy" userId="b1eed45a-fa17-4160-ab4b-b38d979ec473" providerId="ADAL" clId="{2A649225-0D4E-4CC6-908B-4D76299C6597}" dt="2026-02-02T17:36:39.021" v="3624" actId="20577"/>
          <ac:spMkLst>
            <pc:docMk/>
            <pc:sldMk cId="3006201948" sldId="361"/>
            <ac:spMk id="5" creationId="{4503350F-CFE4-0C9F-2080-03A1ADF7F90C}"/>
          </ac:spMkLst>
        </pc:spChg>
      </pc:sldChg>
      <pc:sldChg chg="modSp add mod ord">
        <pc:chgData name="Cummings, Tracy" userId="b1eed45a-fa17-4160-ab4b-b38d979ec473" providerId="ADAL" clId="{2A649225-0D4E-4CC6-908B-4D76299C6597}" dt="2026-02-02T17:23:58.740" v="3128" actId="20577"/>
        <pc:sldMkLst>
          <pc:docMk/>
          <pc:sldMk cId="2266334934" sldId="362"/>
        </pc:sldMkLst>
        <pc:spChg chg="mod">
          <ac:chgData name="Cummings, Tracy" userId="b1eed45a-fa17-4160-ab4b-b38d979ec473" providerId="ADAL" clId="{2A649225-0D4E-4CC6-908B-4D76299C6597}" dt="2026-02-02T17:23:58.740" v="3128" actId="20577"/>
          <ac:spMkLst>
            <pc:docMk/>
            <pc:sldMk cId="2266334934" sldId="362"/>
            <ac:spMk id="5" creationId="{082BF948-187E-8350-A6FF-F0A362492394}"/>
          </ac:spMkLst>
        </pc:spChg>
      </pc:sldChg>
      <pc:sldChg chg="modSp add mod ord modAnim">
        <pc:chgData name="Cummings, Tracy" userId="b1eed45a-fa17-4160-ab4b-b38d979ec473" providerId="ADAL" clId="{2A649225-0D4E-4CC6-908B-4D76299C6597}" dt="2026-02-08T15:20:40.887" v="4217" actId="20577"/>
        <pc:sldMkLst>
          <pc:docMk/>
          <pc:sldMk cId="2351377499" sldId="363"/>
        </pc:sldMkLst>
        <pc:spChg chg="mod">
          <ac:chgData name="Cummings, Tracy" userId="b1eed45a-fa17-4160-ab4b-b38d979ec473" providerId="ADAL" clId="{2A649225-0D4E-4CC6-908B-4D76299C6597}" dt="2026-02-08T15:20:40.887" v="4217" actId="20577"/>
          <ac:spMkLst>
            <pc:docMk/>
            <pc:sldMk cId="2351377499" sldId="363"/>
            <ac:spMk id="10" creationId="{88CDEF00-90CC-4A13-828F-538382235D8A}"/>
          </ac:spMkLst>
        </pc:spChg>
      </pc:sldChg>
      <pc:sldChg chg="addSp modSp new mod">
        <pc:chgData name="Cummings, Tracy" userId="b1eed45a-fa17-4160-ab4b-b38d979ec473" providerId="ADAL" clId="{2A649225-0D4E-4CC6-908B-4D76299C6597}" dt="2026-02-08T16:06:42.643" v="5247" actId="14100"/>
        <pc:sldMkLst>
          <pc:docMk/>
          <pc:sldMk cId="1050024547" sldId="364"/>
        </pc:sldMkLst>
        <pc:picChg chg="add mod">
          <ac:chgData name="Cummings, Tracy" userId="b1eed45a-fa17-4160-ab4b-b38d979ec473" providerId="ADAL" clId="{2A649225-0D4E-4CC6-908B-4D76299C6597}" dt="2026-02-08T16:06:42.643" v="5247" actId="14100"/>
          <ac:picMkLst>
            <pc:docMk/>
            <pc:sldMk cId="1050024547" sldId="364"/>
            <ac:picMk id="4" creationId="{C779F086-BCEB-8E8B-DE61-E9F255C8F90B}"/>
          </ac:picMkLst>
        </pc:picChg>
      </pc:sldChg>
      <pc:sldChg chg="addSp new del mod">
        <pc:chgData name="Cummings, Tracy" userId="b1eed45a-fa17-4160-ab4b-b38d979ec473" providerId="ADAL" clId="{2A649225-0D4E-4CC6-908B-4D76299C6597}" dt="2026-02-08T16:05:24.142" v="5242" actId="2696"/>
        <pc:sldMkLst>
          <pc:docMk/>
          <pc:sldMk cId="2028003461" sldId="364"/>
        </pc:sldMkLst>
        <pc:spChg chg="add">
          <ac:chgData name="Cummings, Tracy" userId="b1eed45a-fa17-4160-ab4b-b38d979ec473" providerId="ADAL" clId="{2A649225-0D4E-4CC6-908B-4D76299C6597}" dt="2026-02-08T16:02:25.492" v="5237" actId="22"/>
          <ac:spMkLst>
            <pc:docMk/>
            <pc:sldMk cId="2028003461" sldId="364"/>
            <ac:spMk id="5" creationId="{072BAF67-41CD-DBA7-6CB4-3424D89F0059}"/>
          </ac:spMkLst>
        </pc:spChg>
        <pc:spChg chg="add">
          <ac:chgData name="Cummings, Tracy" userId="b1eed45a-fa17-4160-ab4b-b38d979ec473" providerId="ADAL" clId="{2A649225-0D4E-4CC6-908B-4D76299C6597}" dt="2026-02-08T16:03:13.502" v="5238" actId="22"/>
          <ac:spMkLst>
            <pc:docMk/>
            <pc:sldMk cId="2028003461" sldId="364"/>
            <ac:spMk id="7" creationId="{F38F563F-F7AE-AB46-BEAB-07B0CFD0D8B9}"/>
          </ac:spMkLst>
        </pc:spChg>
        <pc:spChg chg="add">
          <ac:chgData name="Cummings, Tracy" userId="b1eed45a-fa17-4160-ab4b-b38d979ec473" providerId="ADAL" clId="{2A649225-0D4E-4CC6-908B-4D76299C6597}" dt="2026-02-08T16:03:17.569" v="5239" actId="22"/>
          <ac:spMkLst>
            <pc:docMk/>
            <pc:sldMk cId="2028003461" sldId="364"/>
            <ac:spMk id="9" creationId="{2A39BC88-55DF-F3FC-B024-4FC5052C68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body/24501-frontal-lo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sychologytoday.com/us/basics/cognition" TargetMode="External"/><Relationship Id="rId4" Type="http://schemas.openxmlformats.org/officeDocument/2006/relationships/hyperlink" Target="https://www.bing.com/ck/a?!&amp;&amp;p=b44872f5407ca1d075dedf572a31ef1b18e85d7adb9ba341005e30dc0a8d06ceJmltdHM9MTc2NzY1NzYwMA&amp;ptn=3&amp;ver=2&amp;hsh=4&amp;fclid=0cd42ff8-19cf-68a9-28f0-395218d3698f&amp;psq=working+memory&amp;u=a1aHR0cHM6Ly9lbi53aWtpcGVkaWEub3JnL3dpa2kvV29ya2luZ19tZW1vcnk&amp;ntb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07bdf3a423a5ff60f0cd099b918a71ba757da91e375b9c3956062d262b44cf69JmltdHM9MTc2NzY1NzYwMA&amp;ptn=3&amp;ver=2&amp;hsh=4&amp;fclid=0cd42ff8-19cf-68a9-28f0-395218d3698f&amp;psq=cognitive+flexibility&amp;u=a1aHR0cHM6Ly9lbi53aWtpcGVkaWEub3JnL3dpa2kvQ29nbml0aXZlX2ZsZXhpYmlsaXR5&amp;ntb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fbec0d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fbec0da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Inhibition or Inhibitory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9A556-A3B6-88E3-71DF-BB8402C8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8E3F2-CC67-7B91-EEF8-E0E77A25F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64A30-EC1B-0CAF-DE4B-840CBF2E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6763-B638-D544-7982-4582C9265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6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9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by Carol Dweck. A growth mindset is the belief that your abilities, intelligence, and talents can be developed through effort, learning, and persistence. It’s the understanding that your brain is like a muscle that gets stronger with practice and challenge.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NPT: verbal, paper/pencil, electronic. Digit span, Wisconsin card sort, Stroop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7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C4F8D-DF23-E8A0-CB92-DF3C8A9A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E1574-48A6-7378-AA80-63CA54946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DFD7A-759C-D1C4-A632-0EF5CF91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by Carol Dweck. A growth mindset is the belief that your abilities, intelligence, and talents can be developed through effort, learning, and persistence. It’s the understanding that your brain is like a muscle that gets stronger with practice and challenge.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DBABC-2C50-A43E-D898-E4E660A1D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of skills or processes that help one make and carry out goals. EF is used for problem solving, making plans and managing emotions. Research suggests strong EFS make a difference in health and quality of life. </a:t>
            </a:r>
          </a:p>
          <a:p>
            <a:r>
              <a:rPr lang="en-US" dirty="0"/>
              <a:t>Air traffic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 </a:t>
            </a:r>
            <a:r>
              <a:rPr lang="en-US" dirty="0">
                <a:hlinkClick r:id="rId3"/>
              </a:rPr>
              <a:t>frontal lobe</a:t>
            </a:r>
            <a:r>
              <a:rPr lang="en-US" dirty="0"/>
              <a:t> in your brain manages executive function. While anything that affects your brain tissue can affect your frontal lobe and your executive function skills, some neurodevelopmental (brain development-related) conditions specifically involve frontal lobe effects and symptoms.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It is crucial for various mental tasks, such as reasoning, problem-solving, and comprehension. Unlike short-term memory, which primarily focuses on the storage of information, working memory actively engages with the information, enabling users to process and utilize it effectively.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pinpoints interactions between the frontal part of the brain that controls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sychology Today looks at cognition"/>
              </a:rPr>
              <a:t>cognition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 mental actions involved in thinking, planning, and sustained focus—and the hippocampus, a structure nestled deep inside the brain and critical for memory formation and storage. Brain waves passing between the two regions trigger a group of brain cells called phase-amplitude coupling (PAC) neurons that help coordinate working memory. (Psychology Today,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breakdown in either the temporary storage of information as memory or the cognitive control to retrieve and foreground the information long enough to complete a set task risks interrupting working memory. If a filing cabinet does not contain the desired document, there is no way of proceeding. Similarly, if the cabinet is in a state of complete clutter, with many other documents floating around, it will be hard to find the one that’s needed.</a:t>
            </a:r>
            <a:endParaRPr lang="en-US" noProof="1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Cognitive flexibility, often referred to as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mental flexibility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or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cognitive shifting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 is a crucial executive function that enables individuals to adjust their thoughts and actions based on new information or changing environmental demands.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2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EE40-A95E-1418-41B3-FCFD57B4E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EFBD0-ED9B-A8E4-435F-F3B5B15C8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8B0E2-85AF-10D5-943A-84B880D5E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75814-A9F1-0ED1-4935-A6382A1A7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274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662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029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416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971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886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335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01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3952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567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648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328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5260000" cy="6858000"/>
          </a:xfrm>
          <a:prstGeom prst="rect">
            <a:avLst/>
          </a:prstGeom>
          <a:solidFill>
            <a:srgbClr val="7CBD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954100" y="4839800"/>
            <a:ext cx="56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en">
                <a:solidFill>
                  <a:srgbClr val="035595"/>
                </a:solidFill>
              </a:rPr>
              <a:t>February 13, 2026</a:t>
            </a:r>
            <a:endParaRPr>
              <a:solidFill>
                <a:srgbClr val="035595"/>
              </a:solidFill>
            </a:endParaRPr>
          </a:p>
        </p:txBody>
      </p:sp>
      <p:pic>
        <p:nvPicPr>
          <p:cNvPr id="62" name="Google Shape;62;p14" title="logo-Empowered-Learner-2025_stacked.png"/>
          <p:cNvPicPr preferRelativeResize="0"/>
          <p:nvPr/>
        </p:nvPicPr>
        <p:blipFill rotWithShape="1">
          <a:blip r:embed="rId3">
            <a:alphaModFix/>
          </a:blip>
          <a:srcRect b="-2627"/>
          <a:stretch/>
        </p:blipFill>
        <p:spPr>
          <a:xfrm>
            <a:off x="5768168" y="568067"/>
            <a:ext cx="6164033" cy="39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67" y="1620717"/>
            <a:ext cx="3909456" cy="2948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6020000" y="4839800"/>
            <a:ext cx="5533600" cy="10000"/>
          </a:xfrm>
          <a:prstGeom prst="straightConnector1">
            <a:avLst/>
          </a:prstGeom>
          <a:noFill/>
          <a:ln w="9525" cap="flat" cmpd="sng">
            <a:solidFill>
              <a:srgbClr val="7CB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>
            <a:off x="6020000" y="5649633"/>
            <a:ext cx="5533600" cy="10000"/>
          </a:xfrm>
          <a:prstGeom prst="straightConnector1">
            <a:avLst/>
          </a:prstGeom>
          <a:noFill/>
          <a:ln w="9525" cap="flat" cmpd="sng">
            <a:solidFill>
              <a:srgbClr val="7CBD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77C4-5AA1-802E-BB5C-257AA822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Inhibition Control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8BE0-6B81-E4FB-FA2B-F4C777D0AA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179932"/>
            <a:ext cx="4956675" cy="3306445"/>
          </a:xfrm>
        </p:spPr>
        <p:txBody>
          <a:bodyPr/>
          <a:lstStyle/>
          <a:p>
            <a:r>
              <a:rPr lang="en-US" dirty="0"/>
              <a:t>Develops from infancy and decline starts in 60s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FEF2C-EDCF-0E07-4FB3-CE202175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Executive Functions - Inhibitory Controls: Mastering Your Mind's ...">
            <a:extLst>
              <a:ext uri="{FF2B5EF4-FFF2-40B4-BE49-F238E27FC236}">
                <a16:creationId xmlns:a16="http://schemas.microsoft.com/office/drawing/2014/main" id="{599270CE-CDFC-FB20-8B5B-73473089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76" y="902536"/>
            <a:ext cx="6644544" cy="3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9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6B5C7-3838-A745-1926-B8204B65A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F10B0-7176-05B8-731E-38E58F33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19"/>
            <a:ext cx="5334663" cy="5554649"/>
          </a:xfrm>
        </p:spPr>
        <p:txBody>
          <a:bodyPr>
            <a:normAutofit fontScale="90000"/>
          </a:bodyPr>
          <a:lstStyle/>
          <a:p>
            <a:r>
              <a:rPr lang="en-US" dirty="0"/>
              <a:t>Infants/Toddler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Preschool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Elementary(6-11)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Adolescence (12-18)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Young adult (18-25)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3350F-CFE4-0C9F-2080-03A1ADF7F9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655319"/>
            <a:ext cx="4572000" cy="5486401"/>
          </a:xfrm>
        </p:spPr>
        <p:txBody>
          <a:bodyPr/>
          <a:lstStyle/>
          <a:p>
            <a:r>
              <a:rPr lang="en-US" dirty="0"/>
              <a:t>*younger the age, the more youth look to caregivers for direction on ways to regulate</a:t>
            </a:r>
          </a:p>
          <a:p>
            <a:endParaRPr lang="en-US" dirty="0"/>
          </a:p>
          <a:p>
            <a:r>
              <a:rPr lang="en-US" dirty="0"/>
              <a:t>*Toddlers ability with self-soothing advances</a:t>
            </a:r>
          </a:p>
          <a:p>
            <a:endParaRPr lang="en-US" dirty="0"/>
          </a:p>
          <a:p>
            <a:r>
              <a:rPr lang="en-US" dirty="0"/>
              <a:t>*Preschoolers gain skills with waiting</a:t>
            </a:r>
          </a:p>
          <a:p>
            <a:r>
              <a:rPr lang="en-US" dirty="0"/>
              <a:t>*Preschoolers begin improving regulation when emotional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Kinders</a:t>
            </a:r>
            <a:r>
              <a:rPr lang="en-US" dirty="0"/>
              <a:t> can understand enough to gauge the ability </a:t>
            </a:r>
            <a:r>
              <a:rPr lang="en-US"/>
              <a:t>of others</a:t>
            </a:r>
          </a:p>
          <a:p>
            <a:endParaRPr lang="en-US" dirty="0"/>
          </a:p>
          <a:p>
            <a:r>
              <a:rPr lang="en-US" dirty="0"/>
              <a:t>*School age inhibition becomes more proactive. </a:t>
            </a:r>
          </a:p>
          <a:p>
            <a:r>
              <a:rPr lang="en-US" dirty="0"/>
              <a:t>*School age can inhibit and reflect upon their actions with more awareness. </a:t>
            </a:r>
          </a:p>
        </p:txBody>
      </p:sp>
    </p:spTree>
    <p:extLst>
      <p:ext uri="{BB962C8B-B14F-4D97-AF65-F5344CB8AC3E}">
        <p14:creationId xmlns:p14="http://schemas.microsoft.com/office/powerpoint/2010/main" val="300620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52A1E-B3F7-E1B2-76ED-8F78E74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Why Executive Functioning?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E832F-DC64-28CC-592D-2CA44C5718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0" y="2153285"/>
            <a:ext cx="4953001" cy="3500438"/>
          </a:xfrm>
        </p:spPr>
        <p:txBody>
          <a:bodyPr/>
          <a:lstStyle/>
          <a:p>
            <a:r>
              <a:rPr lang="en-US" noProof="1"/>
              <a:t>Individual benefit</a:t>
            </a:r>
          </a:p>
          <a:p>
            <a:pPr marL="0" indent="0">
              <a:buNone/>
            </a:pPr>
            <a:endParaRPr lang="en-US" noProof="1"/>
          </a:p>
          <a:p>
            <a:pPr lvl="1"/>
            <a:r>
              <a:rPr lang="en-US" noProof="1"/>
              <a:t>Societal benefit</a:t>
            </a:r>
          </a:p>
          <a:p>
            <a:pPr marL="0" indent="0">
              <a:buNone/>
            </a:pPr>
            <a:endParaRPr lang="en-US" noProof="1"/>
          </a:p>
          <a:p>
            <a:pPr lvl="1"/>
            <a:r>
              <a:rPr lang="en-US" noProof="1"/>
              <a:t>Economic benefit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CC98A-13B9-DAED-1898-4771587898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9360" y="2153285"/>
            <a:ext cx="5275690" cy="3500438"/>
          </a:xfrm>
        </p:spPr>
        <p:txBody>
          <a:bodyPr/>
          <a:lstStyle/>
          <a:p>
            <a:r>
              <a:rPr lang="en-US" noProof="1"/>
              <a:t>Academic achievement</a:t>
            </a:r>
          </a:p>
          <a:p>
            <a:pPr lvl="1"/>
            <a:r>
              <a:rPr lang="en-US" noProof="1"/>
              <a:t>Educated population</a:t>
            </a:r>
          </a:p>
          <a:p>
            <a:r>
              <a:rPr lang="en-US" noProof="1"/>
              <a:t>Positive behaviors</a:t>
            </a:r>
          </a:p>
          <a:p>
            <a:pPr lvl="1"/>
            <a:r>
              <a:rPr lang="en-US" noProof="1"/>
              <a:t>More stable communities</a:t>
            </a:r>
          </a:p>
          <a:p>
            <a:r>
              <a:rPr lang="en-US" noProof="1"/>
              <a:t>Improved whole body health</a:t>
            </a:r>
          </a:p>
          <a:p>
            <a:pPr lvl="1"/>
            <a:r>
              <a:rPr lang="en-US" noProof="1"/>
              <a:t>Healthier population </a:t>
            </a:r>
          </a:p>
          <a:p>
            <a:pPr lvl="1"/>
            <a:r>
              <a:rPr lang="en-US" noProof="1"/>
              <a:t>Productive &amp; flexible workforce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8ADE9-D6F5-84F7-8489-6CDEB832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0A9F6B-B714-24A4-1731-04239F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0741"/>
            <a:ext cx="5083728" cy="2788919"/>
          </a:xfrm>
        </p:spPr>
        <p:txBody>
          <a:bodyPr/>
          <a:lstStyle/>
          <a:p>
            <a:r>
              <a:rPr lang="en-US" dirty="0"/>
              <a:t> Growth Mindset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098455-F3AD-4CE1-6F83-28C95857EE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825239"/>
            <a:ext cx="4802735" cy="2072641"/>
          </a:xfrm>
        </p:spPr>
        <p:txBody>
          <a:bodyPr/>
          <a:lstStyle/>
          <a:p>
            <a:endParaRPr lang="en-US" noProof="1"/>
          </a:p>
        </p:txBody>
      </p:sp>
      <p:pic>
        <p:nvPicPr>
          <p:cNvPr id="15" name="Picture Placeholder 6" descr="A person holding a plant">
            <a:extLst>
              <a:ext uri="{FF2B5EF4-FFF2-40B4-BE49-F238E27FC236}">
                <a16:creationId xmlns:a16="http://schemas.microsoft.com/office/drawing/2014/main" id="{AAA2A7D6-6F43-AFA1-3A7C-846D13711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132" r="12132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350C2-47A5-211F-A685-9ACD2111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64034-5F15-4B68-638D-779A619A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Assessing Executive Functioning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3159D-E72A-4C5B-E9D2-18BA09A87C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1" y="2153285"/>
            <a:ext cx="3261359" cy="3500438"/>
          </a:xfrm>
        </p:spPr>
        <p:txBody>
          <a:bodyPr/>
          <a:lstStyle/>
          <a:p>
            <a:r>
              <a:rPr lang="en-US" dirty="0"/>
              <a:t>H&amp;P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Observational 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Specialty referrals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Formal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51A4F1-ABAF-2D28-B31B-A6DC9942FA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0560" y="2153285"/>
            <a:ext cx="6964680" cy="4072586"/>
          </a:xfrm>
        </p:spPr>
        <p:txBody>
          <a:bodyPr>
            <a:normAutofit/>
          </a:bodyPr>
          <a:lstStyle/>
          <a:p>
            <a:r>
              <a:rPr lang="en-US" dirty="0"/>
              <a:t>Predisposition, Past medical/surgical/family </a:t>
            </a:r>
            <a:r>
              <a:rPr lang="en-US" dirty="0" err="1"/>
              <a:t>hx</a:t>
            </a:r>
            <a:r>
              <a:rPr lang="en-US" dirty="0"/>
              <a:t>, sleep, activity, stress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Direct, screening materials for multiple settings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Psychiatry, Neurology, OT/PT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Neuropsychology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D58C6-6F47-0261-9611-E968042F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7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244AC-D906-A60B-5023-D0289CF4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69" y="614812"/>
            <a:ext cx="10359659" cy="1325563"/>
          </a:xfrm>
        </p:spPr>
        <p:txBody>
          <a:bodyPr/>
          <a:lstStyle/>
          <a:p>
            <a:r>
              <a:rPr lang="en-US" dirty="0"/>
              <a:t>Treatment Strategies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F9FB22-CA85-FC72-AA81-4708F62AB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25741" y="1572839"/>
            <a:ext cx="4799012" cy="4333092"/>
          </a:xfrm>
        </p:spPr>
        <p:txBody>
          <a:bodyPr>
            <a:normAutofit/>
          </a:bodyPr>
          <a:lstStyle/>
          <a:p>
            <a:r>
              <a:rPr lang="en-US" b="1" dirty="0"/>
              <a:t>Mindfulness Training</a:t>
            </a:r>
          </a:p>
          <a:p>
            <a:r>
              <a:rPr lang="en-US" b="1" dirty="0"/>
              <a:t>Balancing Nutrition</a:t>
            </a:r>
          </a:p>
          <a:p>
            <a:r>
              <a:rPr lang="en-US" b="1" dirty="0"/>
              <a:t>Sleep Hygiene</a:t>
            </a:r>
          </a:p>
          <a:p>
            <a:r>
              <a:rPr lang="en-US" b="1" dirty="0"/>
              <a:t>Incorporating Exercise</a:t>
            </a:r>
            <a:endParaRPr lang="en-US" dirty="0"/>
          </a:p>
          <a:p>
            <a:r>
              <a:rPr lang="en-US" b="1" dirty="0"/>
              <a:t>Neurofeedback Training</a:t>
            </a:r>
          </a:p>
          <a:p>
            <a:r>
              <a:rPr lang="en-US" b="1" dirty="0"/>
              <a:t>Psychotherapy (individual, group, family)</a:t>
            </a:r>
          </a:p>
          <a:p>
            <a:r>
              <a:rPr lang="en-US" b="1" dirty="0"/>
              <a:t>Pharmacotherapy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FD305-519C-5691-0DED-4FFD4C2E7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175" y="5675979"/>
            <a:ext cx="914767" cy="726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C8BCC-5BDE-9365-DFA1-0AF9B712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7EE37F-FAFC-8B26-077B-69D3854B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0741"/>
            <a:ext cx="5083728" cy="2788919"/>
          </a:xfrm>
        </p:spPr>
        <p:txBody>
          <a:bodyPr/>
          <a:lstStyle/>
          <a:p>
            <a:r>
              <a:rPr lang="en-US" dirty="0"/>
              <a:t> Growth Mindset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CDEF00-90CC-4A13-828F-538382235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825239"/>
            <a:ext cx="4802735" cy="2072641"/>
          </a:xfrm>
        </p:spPr>
        <p:txBody>
          <a:bodyPr/>
          <a:lstStyle/>
          <a:p>
            <a:pPr algn="ctr"/>
            <a:r>
              <a:rPr lang="en-US" noProof="1"/>
              <a:t>-Seek intrinsic motivation</a:t>
            </a:r>
          </a:p>
          <a:p>
            <a:pPr algn="ctr"/>
            <a:r>
              <a:rPr lang="en-US" noProof="1"/>
              <a:t>-Praise the process </a:t>
            </a:r>
          </a:p>
          <a:p>
            <a:pPr algn="ctr"/>
            <a:r>
              <a:rPr lang="en-US" noProof="1"/>
              <a:t>-Reframe self-talk</a:t>
            </a:r>
          </a:p>
          <a:p>
            <a:pPr algn="ctr"/>
            <a:r>
              <a:rPr lang="en-US" noProof="1"/>
              <a:t>-Learning cues</a:t>
            </a:r>
          </a:p>
        </p:txBody>
      </p:sp>
      <p:pic>
        <p:nvPicPr>
          <p:cNvPr id="15" name="Picture Placeholder 6" descr="A person holding a plant">
            <a:extLst>
              <a:ext uri="{FF2B5EF4-FFF2-40B4-BE49-F238E27FC236}">
                <a16:creationId xmlns:a16="http://schemas.microsoft.com/office/drawing/2014/main" id="{5225FCB2-3C43-51C5-3185-56C4C2DB24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132" r="12132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88A93-37AD-391F-FC17-E6F2D90D3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8F842-D95F-32E4-59B0-60283CC8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/>
          <a:lstStyle/>
          <a:p>
            <a:r>
              <a:rPr lang="en-US" dirty="0"/>
              <a:t>Treatment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6187B-AC94-F6E4-6B8F-FAB5DD4D4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2" y="2153284"/>
            <a:ext cx="6925660" cy="433309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1"/>
              <a:t>Working memory</a:t>
            </a:r>
          </a:p>
          <a:p>
            <a:pPr marL="514350" lvl="1" indent="-285750"/>
            <a:r>
              <a:rPr lang="en-US" noProof="1"/>
              <a:t>Put systems to work (step by step lists, calendars with details), items handy, sticky notes, tap into your learning skills</a:t>
            </a:r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1"/>
              <a:t>Cognitive flexibility</a:t>
            </a:r>
          </a:p>
          <a:p>
            <a:pPr marL="514350" lvl="1" indent="-285750"/>
            <a:r>
              <a:rPr lang="en-US" noProof="1"/>
              <a:t>Getting started (small- smaller, breaks are allowed)</a:t>
            </a:r>
          </a:p>
          <a:p>
            <a:pPr marL="514350" lvl="1" indent="-285750"/>
            <a:r>
              <a:rPr lang="en-US" noProof="1"/>
              <a:t>Progress? Is this serving the goal?</a:t>
            </a:r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1"/>
              <a:t>Inhibition control</a:t>
            </a:r>
          </a:p>
          <a:p>
            <a:pPr marL="514350" lvl="1" indent="-285750"/>
            <a:r>
              <a:rPr lang="en-US" noProof="1"/>
              <a:t>Use tools to keep on task (visual timer, count backwards, overestimate, use cues)</a:t>
            </a:r>
          </a:p>
          <a:p>
            <a:pPr marL="514350" lvl="1" indent="-285750"/>
            <a:r>
              <a:rPr lang="en-US" noProof="1"/>
              <a:t>Emotion regulation: name the feeling, use coping skills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085EB0-3E37-ABCC-75DA-43416C56B4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15745" y="2153284"/>
            <a:ext cx="3229495" cy="396796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*Challenge perfectionism</a:t>
            </a:r>
          </a:p>
          <a:p>
            <a:pPr marL="0" indent="0">
              <a:buNone/>
            </a:pPr>
            <a:r>
              <a:rPr lang="en-US" i="1" dirty="0"/>
              <a:t>*Match tasks to energy</a:t>
            </a:r>
          </a:p>
          <a:p>
            <a:pPr marL="0" indent="0">
              <a:buNone/>
            </a:pPr>
            <a:r>
              <a:rPr lang="en-US" i="1" dirty="0"/>
              <a:t>*Routine, rituals win</a:t>
            </a:r>
          </a:p>
          <a:p>
            <a:pPr marL="0" indent="0">
              <a:buNone/>
            </a:pPr>
            <a:r>
              <a:rPr lang="en-US" i="1" dirty="0"/>
              <a:t>*Accountability helps</a:t>
            </a:r>
          </a:p>
          <a:p>
            <a:pPr marL="0" indent="0">
              <a:buNone/>
            </a:pPr>
            <a:r>
              <a:rPr lang="en-US" i="1" dirty="0"/>
              <a:t>*Seasons &amp; strategies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27BAD-9602-6B60-C782-2749DB99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D165FCD-681F-B6A5-2963-85B38B4EE5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733DA-75A9-36B8-8002-E4727B97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9F086-BCEB-8E8B-DE61-E9F255C8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" y="258067"/>
            <a:ext cx="11469977" cy="64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2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" r="15"/>
          <a:stretch/>
        </p:blipFill>
        <p:spPr>
          <a:xfrm>
            <a:off x="458788" y="457200"/>
            <a:ext cx="11274425" cy="59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955" y="612475"/>
            <a:ext cx="4701904" cy="30790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Finding Function: timeline, tools and treatment to optimize EF in youth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3908C-CDFA-977C-5332-D1B389273D40}"/>
              </a:ext>
            </a:extLst>
          </p:cNvPr>
          <p:cNvSpPr txBox="1"/>
          <p:nvPr/>
        </p:nvSpPr>
        <p:spPr>
          <a:xfrm>
            <a:off x="8421390" y="5477470"/>
            <a:ext cx="30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Tracy S. Cummings, MD</a:t>
            </a:r>
          </a:p>
          <a:p>
            <a:r>
              <a:rPr lang="en-US" dirty="0"/>
              <a:t>Chief of Child/Adol Psychiatry, Lindner Center of Hope</a:t>
            </a: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B7D88-18D8-7250-6364-BECA6F65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3920"/>
            <a:ext cx="4114800" cy="505968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D5F39-EF49-BECB-8276-8B8A46F07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87332" y="1563756"/>
            <a:ext cx="5701085" cy="394649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Highlight developmental milestones of executive functioning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 tools for assessing and addressing executive functioning across settings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Explore individualized treatment strategies that support meaningful, functional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4888D-B78B-26F5-9075-CDA3C673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42" y="914399"/>
            <a:ext cx="4941530" cy="5029199"/>
          </a:xfrm>
        </p:spPr>
        <p:txBody>
          <a:bodyPr/>
          <a:lstStyle/>
          <a:p>
            <a:r>
              <a:rPr lang="en-US" dirty="0"/>
              <a:t>Brain 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F521B97-18D1-A6C4-C1D7-16819CE22E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984" r="17984"/>
          <a:stretch>
            <a:fillRect/>
          </a:stretch>
        </p:blipFill>
        <p:spPr>
          <a:xfrm>
            <a:off x="0" y="914399"/>
            <a:ext cx="5713414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1905908-61C5-E80D-F570-D84DB752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5311"/>
            <a:ext cx="4802373" cy="2833689"/>
          </a:xfrm>
        </p:spPr>
        <p:txBody>
          <a:bodyPr/>
          <a:lstStyle/>
          <a:p>
            <a:r>
              <a:rPr lang="en-US" dirty="0"/>
              <a:t>Executive Functioning Development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C1959B-E6A9-5770-EC41-43538A9E36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931919"/>
            <a:ext cx="4802735" cy="20726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Working memory</a:t>
            </a:r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Cognitive flexibility</a:t>
            </a:r>
          </a:p>
          <a:p>
            <a:endParaRPr 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Inhibition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914C2-9813-CCCF-26F8-E0394CD0CEBD}"/>
              </a:ext>
            </a:extLst>
          </p:cNvPr>
          <p:cNvSpPr txBox="1"/>
          <p:nvPr/>
        </p:nvSpPr>
        <p:spPr>
          <a:xfrm>
            <a:off x="8229600" y="6004560"/>
            <a:ext cx="348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www.developingchild.Harvard.edu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78630E-D0D3-2868-581E-552401C98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917214" y="4874150"/>
            <a:ext cx="45719" cy="51478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73AEE5-A85D-9423-283A-3D31CAD5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08" y="1343770"/>
            <a:ext cx="5700597" cy="36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/>
          <a:lstStyle/>
          <a:p>
            <a:r>
              <a:rPr lang="en-US" dirty="0"/>
              <a:t>Working Memory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5197" y="3715007"/>
            <a:ext cx="4802735" cy="3142993"/>
          </a:xfrm>
        </p:spPr>
        <p:txBody>
          <a:bodyPr/>
          <a:lstStyle/>
          <a:p>
            <a:r>
              <a:rPr lang="en-US" noProof="1"/>
              <a:t>Develops during childhood and adolescence</a:t>
            </a:r>
          </a:p>
          <a:p>
            <a:pPr lvl="1"/>
            <a:r>
              <a:rPr lang="en-US" noProof="1"/>
              <a:t>Peaks in 30s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BAB58-A478-D1F9-0909-2AA97143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62" y="354396"/>
            <a:ext cx="4668738" cy="61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19"/>
            <a:ext cx="5334663" cy="5554649"/>
          </a:xfrm>
        </p:spPr>
        <p:txBody>
          <a:bodyPr>
            <a:normAutofit fontScale="90000"/>
          </a:bodyPr>
          <a:lstStyle/>
          <a:p>
            <a:r>
              <a:rPr lang="en-US" dirty="0"/>
              <a:t>Infants/Toddler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Preschool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Elementary(6-11)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Adolescence (12-18)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Young adult (18-25)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569DC-1A68-51FF-4CCE-F334F8B3D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655319"/>
            <a:ext cx="4572000" cy="5486401"/>
          </a:xfrm>
        </p:spPr>
        <p:txBody>
          <a:bodyPr/>
          <a:lstStyle/>
          <a:p>
            <a:r>
              <a:rPr lang="en-US" dirty="0"/>
              <a:t>*small amounts of information held initially</a:t>
            </a:r>
          </a:p>
          <a:p>
            <a:endParaRPr lang="en-US" dirty="0"/>
          </a:p>
          <a:p>
            <a:r>
              <a:rPr lang="en-US" dirty="0"/>
              <a:t>*older infants and toddlers start to anticipate repeated actions</a:t>
            </a:r>
          </a:p>
          <a:p>
            <a:endParaRPr lang="en-US" dirty="0"/>
          </a:p>
          <a:p>
            <a:r>
              <a:rPr lang="en-US" dirty="0"/>
              <a:t>*patterns become more apparent for toddlers</a:t>
            </a:r>
          </a:p>
          <a:p>
            <a:endParaRPr lang="en-US" dirty="0"/>
          </a:p>
          <a:p>
            <a:r>
              <a:rPr lang="en-US" dirty="0"/>
              <a:t>*Preschoolers can keep 3 pieces of info in mind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Kinders</a:t>
            </a:r>
            <a:r>
              <a:rPr lang="en-US" dirty="0"/>
              <a:t> have expanded working memory and use self-talk/inner dialogue to remember info</a:t>
            </a:r>
          </a:p>
          <a:p>
            <a:endParaRPr lang="en-US" dirty="0"/>
          </a:p>
          <a:p>
            <a:r>
              <a:rPr lang="en-US" dirty="0"/>
              <a:t>*School age working memory grows further until matches that of adults</a:t>
            </a:r>
          </a:p>
        </p:txBody>
      </p:sp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57D-EC43-41C1-ED94-DA02ECE0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20445"/>
            <a:ext cx="4190337" cy="5029200"/>
          </a:xfrm>
        </p:spPr>
        <p:txBody>
          <a:bodyPr/>
          <a:lstStyle/>
          <a:p>
            <a:r>
              <a:rPr lang="en-US" dirty="0"/>
              <a:t>Cognitive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361D8-A192-B3AC-8328-871470F467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534" y="3753016"/>
            <a:ext cx="4802735" cy="2296629"/>
          </a:xfrm>
        </p:spPr>
        <p:txBody>
          <a:bodyPr/>
          <a:lstStyle/>
          <a:p>
            <a:r>
              <a:rPr lang="en-US" dirty="0"/>
              <a:t>Develops from ages 3-12</a:t>
            </a:r>
          </a:p>
          <a:p>
            <a:pPr lvl="1"/>
            <a:r>
              <a:rPr lang="en-US" dirty="0"/>
              <a:t>Improvement continues until late 20s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586ED-A004-B91B-F90D-81B3D0201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754F3-2BBC-9C78-840E-C7D56F8E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69" y="371623"/>
            <a:ext cx="5581372" cy="61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C2EA1-7ECA-9F70-E9D3-F9F83286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97BB5-CED6-675F-F435-E3A43E1D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59" y="655319"/>
            <a:ext cx="5334663" cy="5554649"/>
          </a:xfrm>
        </p:spPr>
        <p:txBody>
          <a:bodyPr>
            <a:normAutofit fontScale="90000"/>
          </a:bodyPr>
          <a:lstStyle/>
          <a:p>
            <a:r>
              <a:rPr lang="en-US" dirty="0"/>
              <a:t>Infants/Toddler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Preschool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Elementary(6-11)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Adolescence (12-18)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Young adult (18-25)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BF948-187E-8350-A6FF-F0A3624923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655319"/>
            <a:ext cx="4572000" cy="5486401"/>
          </a:xfrm>
        </p:spPr>
        <p:txBody>
          <a:bodyPr/>
          <a:lstStyle/>
          <a:p>
            <a:r>
              <a:rPr lang="en-US" dirty="0"/>
              <a:t>*Babies can quickly shift focus= simple needs</a:t>
            </a:r>
          </a:p>
          <a:p>
            <a:endParaRPr lang="en-US" dirty="0"/>
          </a:p>
          <a:p>
            <a:r>
              <a:rPr lang="en-US" dirty="0"/>
              <a:t>*Toddlers have ability to categorize objects in more than 1 way</a:t>
            </a:r>
          </a:p>
          <a:p>
            <a:endParaRPr lang="en-US" dirty="0"/>
          </a:p>
          <a:p>
            <a:r>
              <a:rPr lang="en-US" dirty="0"/>
              <a:t>*Flexibility increased in preschoolers with ability to do the opposite of what’s asked coming later. Around age 3, skills vary depending upon emotional state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Kinders</a:t>
            </a:r>
            <a:r>
              <a:rPr lang="en-US" dirty="0"/>
              <a:t> start to think about their feelings/beliefs and those of others</a:t>
            </a:r>
          </a:p>
          <a:p>
            <a:endParaRPr lang="en-US" dirty="0"/>
          </a:p>
          <a:p>
            <a:r>
              <a:rPr lang="en-US" dirty="0"/>
              <a:t>*School age youth are skilled at switching between rule sets</a:t>
            </a:r>
          </a:p>
        </p:txBody>
      </p:sp>
    </p:spTree>
    <p:extLst>
      <p:ext uri="{BB962C8B-B14F-4D97-AF65-F5344CB8AC3E}">
        <p14:creationId xmlns:p14="http://schemas.microsoft.com/office/powerpoint/2010/main" val="22663349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{4AAC156C-D9AD-4DAA-B554-07BC6746D01B}TFceab9897-d767-4b88-b01c-396399362f8b9c42cec1_win32-72ccf53ebda5</Template>
  <TotalTime>286</TotalTime>
  <Words>1075</Words>
  <Application>Microsoft Office PowerPoint</Application>
  <PresentationFormat>Widescreen</PresentationFormat>
  <Paragraphs>155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Bodoni MT</vt:lpstr>
      <vt:lpstr>Calibri</vt:lpstr>
      <vt:lpstr>Source Sans Pro Light</vt:lpstr>
      <vt:lpstr>Custom</vt:lpstr>
      <vt:lpstr>Simple Light</vt:lpstr>
      <vt:lpstr>February 13, 2026</vt:lpstr>
      <vt:lpstr>Finding Function: timeline, tools and treatment to optimize EF in youth</vt:lpstr>
      <vt:lpstr>Objectives</vt:lpstr>
      <vt:lpstr>Brain Development</vt:lpstr>
      <vt:lpstr>Executive Functioning Development</vt:lpstr>
      <vt:lpstr>Working Memory</vt:lpstr>
      <vt:lpstr>Infants/Toddler  Preschool   Elementary(6-11)  Adolescence (12-18)  Young adult (18-25)</vt:lpstr>
      <vt:lpstr>Cognitive Flexibility</vt:lpstr>
      <vt:lpstr>Infants/Toddler  Preschool   Elementary(6-11)  Adolescence (12-18)  Young adult (18-25)</vt:lpstr>
      <vt:lpstr>Inhibition Control  </vt:lpstr>
      <vt:lpstr>Infants/Toddler  Preschool   Elementary(6-11)  Adolescence (12-18)  Young adult (18-25)</vt:lpstr>
      <vt:lpstr>Why Executive Functioning?</vt:lpstr>
      <vt:lpstr> Growth Mindset</vt:lpstr>
      <vt:lpstr>Assessing Executive Functioning</vt:lpstr>
      <vt:lpstr>Treatment Strategies</vt:lpstr>
      <vt:lpstr> Growth Mindset</vt:lpstr>
      <vt:lpstr>Treatment Strategies</vt:lpstr>
      <vt:lpstr>PowerPoint Presentation</vt:lpstr>
    </vt:vector>
  </TitlesOfParts>
  <Company>UC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Cummings, Tracy</dc:creator>
  <cp:lastModifiedBy>Cummings, Tracy</cp:lastModifiedBy>
  <cp:revision>1</cp:revision>
  <dcterms:created xsi:type="dcterms:W3CDTF">2026-01-05T19:19:33Z</dcterms:created>
  <dcterms:modified xsi:type="dcterms:W3CDTF">2026-02-08T16:06:42Z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