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75" r:id="rId2"/>
    <p:sldId id="277" r:id="rId3"/>
    <p:sldId id="258" r:id="rId4"/>
    <p:sldId id="266" r:id="rId5"/>
    <p:sldId id="274" r:id="rId6"/>
    <p:sldId id="265" r:id="rId7"/>
    <p:sldId id="271" r:id="rId8"/>
    <p:sldId id="272" r:id="rId9"/>
    <p:sldId id="270" r:id="rId10"/>
    <p:sldId id="260" r:id="rId11"/>
    <p:sldId id="262" r:id="rId12"/>
    <p:sldId id="261" r:id="rId13"/>
    <p:sldId id="264" r:id="rId14"/>
    <p:sldId id="273" r:id="rId15"/>
    <p:sldId id="279" r:id="rId16"/>
    <p:sldId id="280" r:id="rId17"/>
    <p:sldId id="278" r:id="rId18"/>
    <p:sldId id="268" r:id="rId19"/>
    <p:sldId id="25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EE0E5E-73F7-42A2-83B5-3C6F2888CABD}" v="39" dt="2026-02-12T03:30:01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43"/>
    <p:restoredTop sz="94539"/>
  </p:normalViewPr>
  <p:slideViewPr>
    <p:cSldViewPr snapToGrid="0">
      <p:cViewPr varScale="1">
        <p:scale>
          <a:sx n="111" d="100"/>
          <a:sy n="111" d="100"/>
        </p:scale>
        <p:origin x="4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66EA5-B3AF-A044-8232-553450D2DCD1}" type="datetimeFigureOut">
              <a:rPr lang="en-US" smtClean="0"/>
              <a:t>2/12/26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40A1F-4E2A-4C40-AB82-D19877C1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03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c6d20b7ab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c6d20b7ab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>
          <a:extLst>
            <a:ext uri="{FF2B5EF4-FFF2-40B4-BE49-F238E27FC236}">
              <a16:creationId xmlns:a16="http://schemas.microsoft.com/office/drawing/2014/main" id="{44528BB7-7964-6DCA-79C1-B2C802193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c6d20b7abd_0_0:notes">
            <a:extLst>
              <a:ext uri="{FF2B5EF4-FFF2-40B4-BE49-F238E27FC236}">
                <a16:creationId xmlns:a16="http://schemas.microsoft.com/office/drawing/2014/main" id="{CA3A39DE-57E1-612E-28B4-8F498C5314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c6d20b7abd_0_0:notes">
            <a:extLst>
              <a:ext uri="{FF2B5EF4-FFF2-40B4-BE49-F238E27FC236}">
                <a16:creationId xmlns:a16="http://schemas.microsoft.com/office/drawing/2014/main" id="{57785E04-6E5D-AA0C-7D64-433B82A646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999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BE23D-7CBE-237C-99DC-5E16F2C32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7E608F-35FF-227C-25C7-C7EA95F987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4C8DC1-C17C-04B5-2F6D-2ED9CA2DD4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E91BC1-9838-D7D0-678B-C31BEF15A6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40A1F-4E2A-4C40-AB82-D19877C16A0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4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344A2-C50D-9D5E-6A3E-01C0E96DB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968427-EF16-F64D-62C2-0FBC5947EE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42433F-2EBD-81F3-33A3-EE402B582C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B808F-C815-775E-0567-9CD2E2CE20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40A1F-4E2A-4C40-AB82-D19877C16A0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75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1fbec0da05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1fbec0da05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E4983-6B47-6596-7072-3B75E702E1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8EF9D-45EA-D837-A49B-24449EF56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4049F-B5A7-2C2E-0976-4EDCB5233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A2B7C-236E-C8E2-1EDD-8D99C7A28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C2A42-BE93-A4A3-F7F4-C17890BE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6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76F3C-B4DF-9178-EA15-33E1D15B3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BACE4E-5AD2-8DE5-7C62-6596DB5F9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5FD11-67F2-59E1-7F5D-181F1A158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3DF44-83BF-FD69-940C-AFA640FC6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6296A-932B-A166-FB2E-D583E83EA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A03BAF-EE9F-030C-883A-D507B42BFF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D789DD-DAE6-3B34-E4A9-2DA18D918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E5FE0-C08A-CF38-404E-07D360786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97BD7-4EDF-7D53-7B99-62757340D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6ABDA-A669-7DD0-CDB4-FF2160B86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94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3980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61608-B904-027A-AA36-5F1A0748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E9E62-5259-370D-F960-D6BD9A187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69889-B3B7-932E-C417-8CC07FC9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5C317-290F-8904-AE19-C36C64B0B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3A3E5-232E-9815-A873-B9995998B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4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5A359-B193-EAE8-44E4-876C87A0D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2F29B-0EE7-D716-2D36-623126BE3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25FB5-41EF-2A7C-0D95-3FED20522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88380-FF89-2E24-A696-059D74B0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ADA4F-1258-C4D6-FA06-7BBF7F084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3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8CD0F-6DA2-9C10-7975-414115EE9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F0D8E-AF2B-267C-8F2D-1C02BDE87B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1F503-59A5-D9F3-BEEF-00DDF2E6F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E9B160-C1A4-2411-F1F8-C444D6C05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1C5BE-86F6-2834-307A-A5C8C5A47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15AAF-1E54-5525-0411-9B0BBF70C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72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2E4A9-6797-B246-D327-C888CC78F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29FB9-AA32-6E69-5963-AF990AF77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918F4-4BA1-CE36-9992-299EE653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D51E89-3527-CA0A-A2D6-57A2809895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1BF90A-D14A-97B4-DC6D-994AC44A6B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2714A1-F92F-0997-8AA5-BD887C4B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E5B076-BA25-488E-E230-C8C622409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86C478-2857-D221-4820-B1FF2A8B7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0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80985-83E1-5103-5399-6F672AFC2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9CEDF-4887-FFE8-6304-3520D98F1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54159A-4B8B-5339-D524-574DA669E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FD6CBF-BE8A-F07A-D277-462FD6795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53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9E85D9-16F5-287D-3397-7323991CF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FC44C4-93C4-387C-043E-CD9A9A9C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1B37D-4234-2C69-FF41-356B5113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79678-3840-317A-AC68-2A679D484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6DCCB-5F47-06F0-911F-2434F353E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C6146-3A3A-EF92-7A15-ED63804FF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8B1D8-44CB-768F-01BF-C99A8822A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C8BC1-DAF5-3EAA-4EEB-40E81D840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AE5A8-89AD-1483-B741-C653B326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8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9CCF9-3153-66EE-2446-E6DEF5309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C07A4C-A635-1255-FD82-301F21DA3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27908-072C-177E-ECEE-FED4C642B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D8B2C-220B-7965-6AAD-B1162B8C9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C5BEE-1010-7982-DC27-9C3A03354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773E9-EA9C-4AD8-FD72-686076BD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0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10FA3-31C3-AC71-DFD7-4D0BB6739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EC77D-26C0-77BD-7D09-43CD9CD6B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35813-DB8F-CFAE-603A-2725E7DCB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38D275-BF04-1249-B6E7-FFA1304826F6}" type="datetimeFigureOut">
              <a:rPr lang="en-US" smtClean="0"/>
              <a:t>2/12/26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5575C-C709-B5F7-FD35-DEB29828F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2DB4E-DA28-9CF3-38EC-8F5BE3104B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F92CB1-CF1A-EF49-8991-5AD8FBFC9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09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/>
          <p:nvPr/>
        </p:nvSpPr>
        <p:spPr>
          <a:xfrm>
            <a:off x="0" y="0"/>
            <a:ext cx="5260000" cy="68580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5954100" y="4839800"/>
            <a:ext cx="56804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pPr algn="ctr"/>
            <a:r>
              <a:rPr lang="en">
                <a:solidFill>
                  <a:srgbClr val="035595"/>
                </a:solidFill>
              </a:rPr>
              <a:t>February 13, 2026</a:t>
            </a:r>
            <a:endParaRPr>
              <a:solidFill>
                <a:srgbClr val="035595"/>
              </a:solidFill>
            </a:endParaRPr>
          </a:p>
        </p:txBody>
      </p:sp>
      <p:pic>
        <p:nvPicPr>
          <p:cNvPr id="72" name="Google Shape;72;p15" title="logo-Empowered-Learner-2025_stacked.png"/>
          <p:cNvPicPr preferRelativeResize="0"/>
          <p:nvPr/>
        </p:nvPicPr>
        <p:blipFill rotWithShape="1">
          <a:blip r:embed="rId4">
            <a:alphaModFix/>
          </a:blip>
          <a:srcRect b="-2627"/>
          <a:stretch/>
        </p:blipFill>
        <p:spPr>
          <a:xfrm>
            <a:off x="5768168" y="568067"/>
            <a:ext cx="6164033" cy="3949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5267" y="1620717"/>
            <a:ext cx="3909456" cy="294816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4" name="Google Shape;74;p15"/>
          <p:cNvCxnSpPr/>
          <p:nvPr/>
        </p:nvCxnSpPr>
        <p:spPr>
          <a:xfrm>
            <a:off x="6020000" y="4839800"/>
            <a:ext cx="5533600" cy="10000"/>
          </a:xfrm>
          <a:prstGeom prst="straightConnector1">
            <a:avLst/>
          </a:prstGeom>
          <a:noFill/>
          <a:ln w="9525" cap="flat" cmpd="sng">
            <a:solidFill>
              <a:srgbClr val="7CBD4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75;p15"/>
          <p:cNvCxnSpPr/>
          <p:nvPr/>
        </p:nvCxnSpPr>
        <p:spPr>
          <a:xfrm>
            <a:off x="6020000" y="5649633"/>
            <a:ext cx="5533600" cy="10000"/>
          </a:xfrm>
          <a:prstGeom prst="straightConnector1">
            <a:avLst/>
          </a:prstGeom>
          <a:noFill/>
          <a:ln w="9525" cap="flat" cmpd="sng">
            <a:solidFill>
              <a:srgbClr val="7CBD4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1C252-477D-E70F-8FDE-10C99687E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Effect of Medications on Neurocognitive Functioning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AF2DC-9AA8-02DE-1036-20E8AFE4E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Treatment with stimulants has been found to have beneficial, but heterogenous effects on neurocognitive functioning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effects of non-stimulants on neurocognitive functioning are less-well studied</a:t>
            </a:r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9B609AD7-C8B6-2CF5-5F8C-AF216D6AB551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8748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854F1-AA95-3B57-2B80-0D0AC34DE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Working memory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194B6-40D6-A321-45ED-17580F9E2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/>
            <a:r>
              <a:rPr lang="en-US" sz="280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core executive function  </a:t>
            </a:r>
          </a:p>
          <a:p>
            <a:pPr marL="0"/>
            <a:r>
              <a:rPr lang="en-US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nvolves the ability to hold information in one’s mind and to mentally work with it </a:t>
            </a:r>
          </a:p>
          <a:p>
            <a:pPr marL="0"/>
            <a:r>
              <a:rPr lang="en-US" sz="280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Treatment with stimulants results in increased memory span or recall accuracy</a:t>
            </a:r>
          </a:p>
          <a:p>
            <a:pPr marL="0"/>
            <a:r>
              <a:rPr lang="en-US" sz="280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Across all the doses, a small beneficial effect is seen </a:t>
            </a:r>
          </a:p>
          <a:p>
            <a:pPr marL="0"/>
            <a:endParaRPr lang="en-US" sz="280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/>
            <a:endParaRPr lang="en-US" sz="280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/>
            <a:endParaRPr lang="en-US" sz="280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/>
            <a:endParaRPr lang="en-US" sz="280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630B46A5-AD0C-1B9A-3D16-6B43F42C0344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71280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606C3-8D51-E0B6-67BE-B2E989560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Inhibitory control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65100-6458-9672-76E2-FF4731B4E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/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ertains to a person’s ability to suppress irrelevant thoughts, responses, or attentional shifts</a:t>
            </a:r>
          </a:p>
          <a:p>
            <a:pPr marL="0"/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Treatment </a:t>
            </a:r>
            <a:r>
              <a:rPr lang="en-US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results in decreased commission errors/false alarms, and/or shorter stop-signal reaction times</a:t>
            </a:r>
          </a:p>
          <a:p>
            <a:pPr marL="0"/>
            <a:r>
              <a:rPr lang="en-US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Across all the stimulant doses, a small beneficial effect is seen </a:t>
            </a:r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/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/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Google Shape;70;p15">
            <a:extLst>
              <a:ext uri="{FF2B5EF4-FFF2-40B4-BE49-F238E27FC236}">
                <a16:creationId xmlns:a16="http://schemas.microsoft.com/office/drawing/2014/main" id="{69A5D436-4304-27BD-9604-5D71D14AEAFE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63683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97217-6B98-A3AD-1443-D758F07CD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5B5BE-EEDF-A15E-44E9-59C690429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  <a:latin typeface="Cambria" panose="0204050305040603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Cognitive flexibility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DD9A0-B22B-8A47-6539-3394096CF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/>
            <a:r>
              <a:rPr lang="en-US" sz="33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3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core executive function that includes being able to change perspectives</a:t>
            </a:r>
            <a:endParaRPr lang="en-US" sz="3300" dirty="0">
              <a:solidFill>
                <a:srgbClr val="000000"/>
              </a:solidFill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33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beneficial effects of treatment result in either quicker task completion or fewer errors</a:t>
            </a:r>
          </a:p>
          <a:p>
            <a:pPr marL="0"/>
            <a:r>
              <a:rPr lang="en-US" sz="33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Across all the 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stimulant </a:t>
            </a:r>
            <a:r>
              <a:rPr lang="en-US" sz="33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doses, 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medium beneficial effect is seen </a:t>
            </a:r>
            <a:endParaRPr lang="en-US" sz="4400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/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/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Google Shape;70;p15">
            <a:extLst>
              <a:ext uri="{FF2B5EF4-FFF2-40B4-BE49-F238E27FC236}">
                <a16:creationId xmlns:a16="http://schemas.microsoft.com/office/drawing/2014/main" id="{555D518C-29DA-906A-3EED-9702C267405B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02037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BC6FA-8330-5E2C-17B4-1FC2DB91C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769FF-F241-AE51-D2D5-5A98CF863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  <a:latin typeface="Cambria" panose="0204050305040603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Non-Stimulants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87F35-91D5-4947-07CE-11C759238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/>
            <a:r>
              <a:rPr lang="en-US" sz="36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Combining an alpha agonist with a stimulant did not result in any additional improvement on working memory compared to a stimulant alone</a:t>
            </a:r>
          </a:p>
          <a:p>
            <a:pPr marL="0" marR="0"/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Small effect on working memory, inhibitory control, a</a:t>
            </a:r>
            <a:r>
              <a:rPr lang="en-US" sz="36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 cognitive flexibility</a:t>
            </a:r>
            <a:endParaRPr lang="en-US" sz="3600" dirty="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/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/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Google Shape;70;p15">
            <a:extLst>
              <a:ext uri="{FF2B5EF4-FFF2-40B4-BE49-F238E27FC236}">
                <a16:creationId xmlns:a16="http://schemas.microsoft.com/office/drawing/2014/main" id="{7D9433EC-BD99-DFDB-6136-C75D099AF6E3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58284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B22E3-1BF8-3CA1-65FD-89716A10C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Treatment of Children with ADHD</a:t>
            </a:r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7838578A-4853-E5D2-FB33-D62009BAA7EF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555659-9828-863C-206B-A042BBF5A6D1}"/>
              </a:ext>
            </a:extLst>
          </p:cNvPr>
          <p:cNvSpPr txBox="1"/>
          <p:nvPr/>
        </p:nvSpPr>
        <p:spPr>
          <a:xfrm>
            <a:off x="838200" y="2039814"/>
            <a:ext cx="815926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mbria" panose="02040503050406030204" pitchFamily="18" charset="0"/>
              </a:rPr>
              <a:t>Medication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mbria" panose="02040503050406030204" pitchFamily="18" charset="0"/>
              </a:rPr>
              <a:t>Behavioral Interventions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mbria" panose="02040503050406030204" pitchFamily="18" charset="0"/>
              </a:rPr>
              <a:t>Classroom Support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mbria" panose="02040503050406030204" pitchFamily="18" charset="0"/>
              </a:rPr>
              <a:t>Combination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i="1" dirty="0">
                <a:latin typeface="Cambria" panose="02040503050406030204" pitchFamily="18" charset="0"/>
              </a:rPr>
              <a:t>Multimodal Treatment</a:t>
            </a:r>
          </a:p>
        </p:txBody>
      </p:sp>
    </p:spTree>
    <p:extLst>
      <p:ext uri="{BB962C8B-B14F-4D97-AF65-F5344CB8AC3E}">
        <p14:creationId xmlns:p14="http://schemas.microsoft.com/office/powerpoint/2010/main" val="2315302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2F3D1-E0C1-2C05-CCD9-835AE958E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Impairment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02FB9-542A-D80F-D410-B7051D28F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Cambria" panose="02040503050406030204" pitchFamily="18" charset="0"/>
              </a:rPr>
              <a:t>Academic performance</a:t>
            </a:r>
          </a:p>
          <a:p>
            <a:r>
              <a:rPr lang="en-US" altLang="en-US" dirty="0">
                <a:latin typeface="Cambria" panose="02040503050406030204" pitchFamily="18" charset="0"/>
              </a:rPr>
              <a:t>Family relationships</a:t>
            </a:r>
          </a:p>
          <a:p>
            <a:r>
              <a:rPr lang="en-US" altLang="en-US" dirty="0">
                <a:latin typeface="Cambria" panose="02040503050406030204" pitchFamily="18" charset="0"/>
              </a:rPr>
              <a:t>Making and maintaining friendships</a:t>
            </a:r>
          </a:p>
          <a:p>
            <a:r>
              <a:rPr lang="en-US" altLang="en-US" dirty="0">
                <a:latin typeface="Cambria" panose="02040503050406030204" pitchFamily="18" charset="0"/>
              </a:rPr>
              <a:t>Age-appropriate execution of ADLs</a:t>
            </a:r>
          </a:p>
          <a:p>
            <a:r>
              <a:rPr lang="en-US" altLang="en-US" dirty="0">
                <a:latin typeface="Cambria" panose="02040503050406030204" pitchFamily="18" charset="0"/>
              </a:rPr>
              <a:t>Maintenance of self-esteem</a:t>
            </a:r>
          </a:p>
          <a:p>
            <a:r>
              <a:rPr lang="en-US" altLang="en-US" dirty="0">
                <a:latin typeface="Cambria" panose="02040503050406030204" pitchFamily="18" charset="0"/>
              </a:rPr>
              <a:t>Impulse control: limiting disruptive and unsafe behavior</a:t>
            </a:r>
          </a:p>
          <a:p>
            <a:endParaRPr lang="en-US" dirty="0"/>
          </a:p>
        </p:txBody>
      </p:sp>
      <p:sp>
        <p:nvSpPr>
          <p:cNvPr id="4" name="Google Shape;70;p15">
            <a:extLst>
              <a:ext uri="{FF2B5EF4-FFF2-40B4-BE49-F238E27FC236}">
                <a16:creationId xmlns:a16="http://schemas.microsoft.com/office/drawing/2014/main" id="{392C756F-0ACE-0901-74DF-9DC39647A26E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38588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D236E-2D64-EFE6-33F4-767ED330F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20754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Classroom Support for Executive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5E4CF-290C-84AD-0710-2A4DC61F4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Environmental Supports</a:t>
            </a:r>
          </a:p>
          <a:p>
            <a:r>
              <a:rPr lang="en-US" dirty="0">
                <a:latin typeface="Cambria" panose="02040503050406030204" pitchFamily="18" charset="0"/>
              </a:rPr>
              <a:t>Visual Supports</a:t>
            </a:r>
          </a:p>
          <a:p>
            <a:r>
              <a:rPr lang="en-US" dirty="0">
                <a:latin typeface="Cambria" panose="02040503050406030204" pitchFamily="18" charset="0"/>
              </a:rPr>
              <a:t>Instructional Strategies</a:t>
            </a:r>
          </a:p>
          <a:p>
            <a:r>
              <a:rPr lang="en-US" dirty="0">
                <a:latin typeface="Cambria" panose="02040503050406030204" pitchFamily="18" charset="0"/>
              </a:rPr>
              <a:t>Behavior and Regulation Support</a:t>
            </a:r>
          </a:p>
          <a:p>
            <a:r>
              <a:rPr lang="en-US" dirty="0">
                <a:latin typeface="Cambria" panose="02040503050406030204" pitchFamily="18" charset="0"/>
              </a:rPr>
              <a:t>Family Partnership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Google Shape;70;p15">
            <a:extLst>
              <a:ext uri="{FF2B5EF4-FFF2-40B4-BE49-F238E27FC236}">
                <a16:creationId xmlns:a16="http://schemas.microsoft.com/office/drawing/2014/main" id="{9978AE32-0346-B7DD-B259-D4724386C778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02871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5E2D5-A27E-EBF6-48C2-CFA21F825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FC4D4-429A-D8EC-31E1-A24FF4C66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59B1A-716B-D412-52FC-F4EEA4F6B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7075"/>
            <a:ext cx="10515600" cy="5085799"/>
          </a:xfrm>
        </p:spPr>
        <p:txBody>
          <a:bodyPr>
            <a:normAutofit/>
          </a:bodyPr>
          <a:lstStyle/>
          <a:p>
            <a:pPr marR="0">
              <a:lnSpc>
                <a:spcPct val="115000"/>
              </a:lnSpc>
              <a:spcAft>
                <a:spcPts val="800"/>
              </a:spcAft>
            </a:pPr>
            <a:r>
              <a:rPr lang="en-US" sz="1800" dirty="0"/>
              <a:t>Stahl SM, Stahl’s Essential Psychopharmacology: Neuroscientific </a:t>
            </a:r>
            <a:r>
              <a:rPr lang="en-US" sz="1800"/>
              <a:t>Basis and  </a:t>
            </a:r>
            <a:r>
              <a:rPr lang="en-US" sz="1800" dirty="0"/>
              <a:t>Practical Applications.     5</a:t>
            </a:r>
            <a:r>
              <a:rPr lang="en-US" sz="1800" baseline="30000" dirty="0"/>
              <a:t>th</a:t>
            </a:r>
            <a:r>
              <a:rPr lang="en-US" sz="1800" dirty="0"/>
              <a:t> ed. Cambridge University Press; 2021</a:t>
            </a:r>
          </a:p>
          <a:p>
            <a:r>
              <a:rPr lang="en-US" sz="1800" dirty="0"/>
              <a:t>Robbins TW, </a:t>
            </a:r>
            <a:r>
              <a:rPr lang="en-US" sz="1800" dirty="0" err="1"/>
              <a:t>Amsien</a:t>
            </a:r>
            <a:r>
              <a:rPr lang="en-US" sz="1800" dirty="0"/>
              <a:t> AFT., Annu Rev </a:t>
            </a:r>
            <a:r>
              <a:rPr lang="en-US" sz="1800" dirty="0" err="1"/>
              <a:t>Neurosci</a:t>
            </a:r>
            <a:r>
              <a:rPr lang="en-US" sz="1800" dirty="0"/>
              <a:t>. 2009; 32:267-287</a:t>
            </a:r>
          </a:p>
          <a:p>
            <a:r>
              <a:rPr lang="en-US" sz="1800" dirty="0" err="1">
                <a:solidFill>
                  <a:srgbClr val="000000"/>
                </a:solidFill>
                <a:effectLst/>
              </a:rPr>
              <a:t>Vertessen</a:t>
            </a:r>
            <a:r>
              <a:rPr lang="en-US" sz="1800" dirty="0">
                <a:solidFill>
                  <a:srgbClr val="000000"/>
                </a:solidFill>
              </a:rPr>
              <a:t> K, et al, </a:t>
            </a:r>
            <a:r>
              <a:rPr lang="en-US" sz="1800" dirty="0">
                <a:solidFill>
                  <a:srgbClr val="000000"/>
                </a:solidFill>
                <a:effectLst/>
              </a:rPr>
              <a:t>J Am </a:t>
            </a:r>
            <a:r>
              <a:rPr lang="en-US" sz="1800" dirty="0" err="1">
                <a:solidFill>
                  <a:srgbClr val="000000"/>
                </a:solidFill>
                <a:effectLst/>
              </a:rPr>
              <a:t>Acad</a:t>
            </a:r>
            <a:r>
              <a:rPr lang="en-US" sz="1800" dirty="0">
                <a:solidFill>
                  <a:srgbClr val="000000"/>
                </a:solidFill>
                <a:effectLst/>
              </a:rPr>
              <a:t> Child </a:t>
            </a:r>
            <a:r>
              <a:rPr lang="en-US" sz="1800" dirty="0" err="1">
                <a:solidFill>
                  <a:srgbClr val="000000"/>
                </a:solidFill>
                <a:effectLst/>
              </a:rPr>
              <a:t>Adolesc</a:t>
            </a:r>
            <a:r>
              <a:rPr lang="en-US" sz="1800" dirty="0">
                <a:solidFill>
                  <a:srgbClr val="000000"/>
                </a:solidFill>
                <a:effectLst/>
              </a:rPr>
              <a:t> Psychiatry 2022;61(5):626–646.</a:t>
            </a:r>
          </a:p>
          <a:p>
            <a:r>
              <a:rPr lang="en-US" sz="1800" dirty="0">
                <a:solidFill>
                  <a:srgbClr val="000000"/>
                </a:solidFill>
              </a:rPr>
              <a:t>Bilder R, </a:t>
            </a:r>
            <a:r>
              <a:rPr lang="en-US" sz="1800" dirty="0">
                <a:solidFill>
                  <a:srgbClr val="000000"/>
                </a:solidFill>
                <a:effectLst/>
              </a:rPr>
              <a:t>J Am </a:t>
            </a:r>
            <a:r>
              <a:rPr lang="en-US" sz="1800" dirty="0" err="1">
                <a:solidFill>
                  <a:srgbClr val="000000"/>
                </a:solidFill>
                <a:effectLst/>
              </a:rPr>
              <a:t>Acad</a:t>
            </a:r>
            <a:r>
              <a:rPr lang="en-US" sz="1800" dirty="0">
                <a:solidFill>
                  <a:srgbClr val="000000"/>
                </a:solidFill>
                <a:effectLst/>
              </a:rPr>
              <a:t> Child </a:t>
            </a:r>
            <a:r>
              <a:rPr lang="en-US" sz="1800" dirty="0" err="1">
                <a:solidFill>
                  <a:srgbClr val="000000"/>
                </a:solidFill>
                <a:effectLst/>
              </a:rPr>
              <a:t>Adolesc</a:t>
            </a:r>
            <a:r>
              <a:rPr lang="en-US" sz="1800" dirty="0">
                <a:solidFill>
                  <a:srgbClr val="000000"/>
                </a:solidFill>
                <a:effectLst/>
              </a:rPr>
              <a:t> Psychiatry 2016;55(8):667–673.</a:t>
            </a:r>
          </a:p>
          <a:p>
            <a:r>
              <a:rPr lang="en-US" sz="1800" dirty="0">
                <a:solidFill>
                  <a:srgbClr val="000000"/>
                </a:solidFill>
              </a:rPr>
              <a:t>Li Y, A Review of Multimodal Treatment Study of Children with ADHD and Focused Discussion of Anxiety Comorbidity in ADHD, IJPMBS, 2024; 13 (2): 67-73</a:t>
            </a:r>
          </a:p>
          <a:p>
            <a:r>
              <a:rPr lang="en-US" sz="1800" dirty="0">
                <a:solidFill>
                  <a:srgbClr val="000000"/>
                </a:solidFill>
              </a:rPr>
              <a:t>APA: Diagnostic and Statistical Manual of Mental Disorders (DSM), 5</a:t>
            </a:r>
            <a:r>
              <a:rPr lang="en-US" sz="1800" baseline="30000" dirty="0">
                <a:solidFill>
                  <a:srgbClr val="000000"/>
                </a:solidFill>
              </a:rPr>
              <a:t>th</a:t>
            </a:r>
            <a:r>
              <a:rPr lang="en-US" sz="1800" dirty="0">
                <a:solidFill>
                  <a:srgbClr val="000000"/>
                </a:solidFill>
              </a:rPr>
              <a:t> Ed., text revision. Washington DC: APA, 2022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Helvetica" pitchFamily="2" charset="0"/>
            </a:endParaRPr>
          </a:p>
          <a:p>
            <a:endParaRPr lang="en-US" sz="2400" dirty="0">
              <a:solidFill>
                <a:srgbClr val="000000"/>
              </a:solidFill>
              <a:latin typeface="Helvetica" pitchFamily="2" charset="0"/>
            </a:endParaRPr>
          </a:p>
          <a:p>
            <a:endParaRPr lang="en-US" sz="2400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Helvetica" pitchFamily="2" charset="0"/>
            </a:endParaRPr>
          </a:p>
        </p:txBody>
      </p:sp>
      <p:sp>
        <p:nvSpPr>
          <p:cNvPr id="4" name="Google Shape;70;p15">
            <a:extLst>
              <a:ext uri="{FF2B5EF4-FFF2-40B4-BE49-F238E27FC236}">
                <a16:creationId xmlns:a16="http://schemas.microsoft.com/office/drawing/2014/main" id="{7E666376-3F7A-717C-2BAE-C70D1B179511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598065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/>
          <p:nvPr/>
        </p:nvSpPr>
        <p:spPr>
          <a:xfrm>
            <a:off x="0" y="3153833"/>
            <a:ext cx="12192000" cy="3704000"/>
          </a:xfrm>
          <a:prstGeom prst="rect">
            <a:avLst/>
          </a:prstGeom>
          <a:solidFill>
            <a:srgbClr val="7CBD4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804400" y="3551700"/>
            <a:ext cx="10583200" cy="251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buSzPts val="990"/>
            </a:pPr>
            <a:r>
              <a:rPr lang="en" sz="2827">
                <a:solidFill>
                  <a:schemeClr val="lt1"/>
                </a:solidFill>
              </a:rPr>
              <a:t>Springer School and Center empowers students with dyslexia, ADHD, and executive function challenges through four pillars: Springer Diagnostic Center, Springer Lower School &amp; Middle School, Springer High School and Springer Learning Center. </a:t>
            </a:r>
            <a:endParaRPr sz="2827">
              <a:solidFill>
                <a:schemeClr val="lt1"/>
              </a:solidFill>
            </a:endParaRPr>
          </a:p>
          <a:p>
            <a:pPr algn="ctr">
              <a:buSzPts val="990"/>
            </a:pPr>
            <a:endParaRPr sz="2693" b="1">
              <a:solidFill>
                <a:schemeClr val="lt1"/>
              </a:solidFill>
            </a:endParaRPr>
          </a:p>
          <a:p>
            <a:pPr algn="ctr">
              <a:buSzPts val="990"/>
            </a:pPr>
            <a:r>
              <a:rPr lang="en" sz="2693" b="1">
                <a:solidFill>
                  <a:schemeClr val="lt1"/>
                </a:solidFill>
              </a:rPr>
              <a:t>Learn more at Springer-LD.org.</a:t>
            </a:r>
            <a:endParaRPr sz="2693" b="1">
              <a:solidFill>
                <a:schemeClr val="lt1"/>
              </a:solidFill>
            </a:endParaRPr>
          </a:p>
        </p:txBody>
      </p:sp>
      <p:pic>
        <p:nvPicPr>
          <p:cNvPr id="82" name="Google Shape;82;p16" title="logo-Empowered-Learner-2025_stacked.png"/>
          <p:cNvPicPr preferRelativeResize="0"/>
          <p:nvPr/>
        </p:nvPicPr>
        <p:blipFill rotWithShape="1">
          <a:blip r:embed="rId3">
            <a:alphaModFix/>
          </a:blip>
          <a:srcRect l="-1378"/>
          <a:stretch/>
        </p:blipFill>
        <p:spPr>
          <a:xfrm>
            <a:off x="6854929" y="270733"/>
            <a:ext cx="4079836" cy="251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74000" y="414432"/>
            <a:ext cx="3231739" cy="23708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69">
          <a:extLst>
            <a:ext uri="{FF2B5EF4-FFF2-40B4-BE49-F238E27FC236}">
              <a16:creationId xmlns:a16="http://schemas.microsoft.com/office/drawing/2014/main" id="{F256A3D3-5C8E-D16A-3C0E-F361F3628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>
            <a:extLst>
              <a:ext uri="{FF2B5EF4-FFF2-40B4-BE49-F238E27FC236}">
                <a16:creationId xmlns:a16="http://schemas.microsoft.com/office/drawing/2014/main" id="{8232B3F4-6B13-808F-07CA-44D520714815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  <p:sp>
        <p:nvSpPr>
          <p:cNvPr id="71" name="Google Shape;71;p15">
            <a:extLst>
              <a:ext uri="{FF2B5EF4-FFF2-40B4-BE49-F238E27FC236}">
                <a16:creationId xmlns:a16="http://schemas.microsoft.com/office/drawing/2014/main" id="{2A15B158-299D-DA8F-3999-E69B1304C4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9663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</a:rPr>
              <a:t>Attention Management: </a:t>
            </a:r>
            <a:b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</a:rPr>
              <a:t>How Medication Impacts Executive Function and Shapes Student Learning</a:t>
            </a:r>
            <a:br>
              <a:rPr lang="en-US" sz="4800" dirty="0"/>
            </a:br>
            <a:endParaRPr sz="4800" dirty="0">
              <a:solidFill>
                <a:srgbClr val="03559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17DB83-7C80-F42B-CA61-7CB279808195}"/>
              </a:ext>
            </a:extLst>
          </p:cNvPr>
          <p:cNvSpPr txBox="1"/>
          <p:nvPr/>
        </p:nvSpPr>
        <p:spPr>
          <a:xfrm>
            <a:off x="3045823" y="4343091"/>
            <a:ext cx="610035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Velissarios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Karacostas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, MD, PhD</a:t>
            </a:r>
          </a:p>
          <a:p>
            <a:pPr algn="ctr"/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Helmut Roehrig, PhD</a:t>
            </a:r>
          </a:p>
        </p:txBody>
      </p:sp>
    </p:spTree>
    <p:extLst>
      <p:ext uri="{BB962C8B-B14F-4D97-AF65-F5344CB8AC3E}">
        <p14:creationId xmlns:p14="http://schemas.microsoft.com/office/powerpoint/2010/main" val="3100535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A2225-DFA3-33D3-15B0-CA7D9DFBA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ADHD: A Disorder of Inefficient Information Processing Within the Prefrontal Cortex (PFC)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EBE5D-EB20-89FC-A610-8FED44D86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PFC receives significant neurochemical inputs including norepinephrine (NE), dopamine (DA) and serotonin 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Altered signaling of  DA and NE neurotransmitter systems is thought to underlie the PFC dysfunction associated with ADHD</a:t>
            </a:r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 in d</a:t>
            </a:r>
            <a:r>
              <a:rPr lang="en-US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isruption of the ability of the PFC to filter destructions and sustain focus</a:t>
            </a:r>
          </a:p>
          <a:p>
            <a:endParaRPr lang="en-US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8" name="Google Shape;70;p15">
            <a:extLst>
              <a:ext uri="{FF2B5EF4-FFF2-40B4-BE49-F238E27FC236}">
                <a16:creationId xmlns:a16="http://schemas.microsoft.com/office/drawing/2014/main" id="{FAE692E8-28A4-8489-53B6-2B6389869EAF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58370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C2B61-2D70-2654-B88A-7634D0039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CE027-A9E9-BE01-F8E5-15CED2B71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Stimulants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20068-3FC0-BE48-F7D4-7948150FD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en-US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ethylphenidate (MPH) and amphetamines (AMPH)</a:t>
            </a:r>
          </a:p>
          <a:p>
            <a:r>
              <a:rPr lang="en-US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F</a:t>
            </a:r>
            <a:r>
              <a:rPr lang="en-US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irst-line pharmacological treatments for ADHD </a:t>
            </a:r>
          </a:p>
          <a:p>
            <a:r>
              <a:rPr lang="en-US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en-US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he most studied</a:t>
            </a:r>
          </a:p>
          <a:p>
            <a:r>
              <a:rPr lang="en-US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hey enhance the neurotransmission of DA and NE</a:t>
            </a:r>
          </a:p>
          <a:p>
            <a:r>
              <a:rPr lang="en-US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Through distinct but overlapping mechanisms</a:t>
            </a:r>
          </a:p>
          <a:p>
            <a:pPr marL="0" marR="0" indent="0">
              <a:buNone/>
            </a:pPr>
            <a:endParaRPr lang="en-US" sz="180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>
              <a:effectLst/>
              <a:latin typeface="Cambria" panose="020405030504060302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2B223727-905E-E8E2-4C5B-EA66EF804B30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18275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CCAED-841D-2E8A-63E4-45DF9464F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EC1B6-BE43-B0AD-1853-962DFA83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308" y="365125"/>
            <a:ext cx="10943492" cy="1325563"/>
          </a:xfrm>
        </p:spPr>
        <p:txBody>
          <a:bodyPr/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Non-Stimulants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85D35-07FB-735C-51BB-7565FDCD7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822" y="1690688"/>
            <a:ext cx="11877152" cy="4479000"/>
          </a:xfrm>
        </p:spPr>
        <p:txBody>
          <a:bodyPr/>
          <a:lstStyle/>
          <a:p>
            <a:r>
              <a:rPr lang="en-US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Clonidine: a central (LC and PFC) selective alpha 2 adrenergic receptor agonist</a:t>
            </a:r>
          </a:p>
          <a:p>
            <a:r>
              <a:rPr lang="en-US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Guanfacine: a central (PFC) selective alpha 2A adrenergic receptor agonist</a:t>
            </a:r>
          </a:p>
          <a:p>
            <a:r>
              <a:rPr lang="en-US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Atomoxetine (Strattera): a selective NE reuptake inhibitor </a:t>
            </a:r>
          </a:p>
          <a:p>
            <a:r>
              <a:rPr lang="en-US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Viloxazine (Qelbree): a selective NE reuptake inhibitor with partial 5-HT2C agonism</a:t>
            </a:r>
          </a:p>
          <a:p>
            <a:r>
              <a:rPr lang="en-US" b="0" i="0" u="none" strike="noStrike">
                <a:solidFill>
                  <a:srgbClr val="2E2E2E"/>
                </a:solidFill>
                <a:effectLst/>
                <a:latin typeface="Elsevier Sans"/>
              </a:rPr>
              <a:t>They modulate NE and indirectly DA in PFC circuits</a:t>
            </a:r>
            <a:endParaRPr lang="en-US" sz="1800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>
              <a:effectLst/>
              <a:latin typeface="Cambria" panose="020405030504060302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81E996A2-73D2-394B-5A87-B7C5EA2DC95A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8684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F92A6-EC70-B3C9-9D45-B12F44D7B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C9CD8-204B-F7A0-65AB-AA0442057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Effect of Stimulants on </a:t>
            </a:r>
            <a:r>
              <a:rPr lang="en-US" b="1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400" b="1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b="1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b="1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 </a:t>
            </a:r>
            <a:r>
              <a:rPr lang="en-US" b="1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400" b="1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ymptoms of ADHD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632BD-7C2C-7C45-84E0-E44FD11D6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en-US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</a:p>
          <a:p>
            <a:pPr marL="0"/>
            <a:r>
              <a:rPr lang="en-US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Impulse control</a:t>
            </a:r>
          </a:p>
          <a:p>
            <a:pPr marL="0"/>
            <a:r>
              <a:rPr lang="en-US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Hyperactivity</a:t>
            </a:r>
          </a:p>
          <a:p>
            <a:pPr marL="0"/>
            <a:r>
              <a:rPr lang="en-US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kern="100">
                <a:effectLst/>
                <a:latin typeface="Cambria" panose="020405030504060302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beneficial</a:t>
            </a:r>
            <a:r>
              <a:rPr lang="en-US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effects of stimulants result in lower scores on total aggregated parent and teacher symptom rating scales</a:t>
            </a:r>
          </a:p>
          <a:p>
            <a:pPr marL="0"/>
            <a:r>
              <a:rPr lang="en-US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Across all the doses, stimulants result in a large beneficial effect</a:t>
            </a:r>
          </a:p>
          <a:p>
            <a:pPr marL="0" indent="0">
              <a:buNone/>
            </a:pPr>
            <a:endParaRPr lang="en-US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/>
            <a:endParaRPr lang="en-US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B75C09FD-06C2-8733-0DBF-F71E78EA53F4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10514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FFA5A-B511-286E-DD1E-22E4A1B38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C1BF6-E0B5-7FA9-69C4-D082178C7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ADHD and Neurocognitive </a:t>
            </a:r>
            <a:r>
              <a:rPr lang="en-US" b="1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unctioning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5FA35-B372-4E5A-73B8-6E95E7265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en-US" sz="2800" kern="0">
                <a:solidFill>
                  <a:srgbClr val="000000"/>
                </a:solidFill>
                <a:latin typeface="Helvetica" pitchFamily="2" charset="0"/>
                <a:cs typeface="Times New Roman" panose="02020603050405020304" pitchFamily="18" charset="0"/>
              </a:rPr>
              <a:t>T</a:t>
            </a:r>
            <a:r>
              <a:rPr lang="en-US" sz="2800">
                <a:solidFill>
                  <a:srgbClr val="000000"/>
                </a:solidFill>
                <a:effectLst/>
                <a:latin typeface="Helvetica" pitchFamily="2" charset="0"/>
              </a:rPr>
              <a:t>he relationship between neuro-cognitive functioning and symptomatology in ADHD is complex</a:t>
            </a:r>
          </a:p>
          <a:p>
            <a:pPr marL="0"/>
            <a:r>
              <a:rPr lang="en-US">
                <a:solidFill>
                  <a:srgbClr val="000000"/>
                </a:solidFill>
                <a:latin typeface="Helvetica" pitchFamily="2" charset="0"/>
              </a:rPr>
              <a:t>L</a:t>
            </a:r>
            <a:r>
              <a:rPr lang="en-US" sz="2800">
                <a:solidFill>
                  <a:srgbClr val="000000"/>
                </a:solidFill>
                <a:effectLst/>
                <a:latin typeface="Helvetica" pitchFamily="2" charset="0"/>
              </a:rPr>
              <a:t>iterature suggesting a causal relationship between the two is inconsistent</a:t>
            </a:r>
          </a:p>
          <a:p>
            <a:pPr marL="0" indent="0">
              <a:buNone/>
            </a:pPr>
            <a:endParaRPr lang="en-US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/>
            <a:endParaRPr lang="en-US">
              <a:solidFill>
                <a:srgbClr val="000000"/>
              </a:solidFill>
              <a:effectLst/>
              <a:latin typeface="Helvetica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A1A0E047-DE21-D0A3-7C17-F47853F5A2BC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49231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8DC53-5045-3399-5F97-19F452868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7C2AE-6403-0B3D-DA70-365319BF6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Deficits in Neurocognitive </a:t>
            </a:r>
            <a:r>
              <a:rPr lang="en-US" b="1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unctioning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47027-29A0-3F5C-26F1-F014EDF11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 a role in functional impairments of children with ADHD</a:t>
            </a:r>
          </a:p>
          <a:p>
            <a:r>
              <a:rPr lang="en-US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result in: </a:t>
            </a:r>
          </a:p>
          <a:p>
            <a:pPr lvl="1"/>
            <a:r>
              <a:rPr lang="en-US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Academic deficiencies </a:t>
            </a:r>
          </a:p>
          <a:p>
            <a:pPr lvl="1"/>
            <a:r>
              <a:rPr lang="en-US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ncreased risk for experiencing major physical injury </a:t>
            </a:r>
          </a:p>
          <a:p>
            <a:pPr lvl="1"/>
            <a:r>
              <a:rPr lang="en-US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ospitalization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</a:pP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800" kern="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B65987A2-DD65-859D-DCD9-2CB59AEC354C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8769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0BB3C-DA76-17B9-7F36-C8D365571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7934D-72AE-E23D-570D-A37ADDDF5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kern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Deficits in Neurocognitive </a:t>
            </a:r>
            <a:r>
              <a:rPr lang="en-US" b="1" kern="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kern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unctioning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EB1D4-6230-F1C4-99B4-80985C69B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1200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1200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mpaired functioning occurs across a broad range of neurocognitive functions among children with ADHD</a:t>
            </a:r>
          </a:p>
          <a:p>
            <a:pPr marL="0" indent="0">
              <a:buNone/>
            </a:pPr>
            <a:endParaRPr lang="en-US" sz="11200" kern="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200" b="1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Executive Functioning</a:t>
            </a:r>
            <a:r>
              <a:rPr lang="en-US" sz="11200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/>
            <a:r>
              <a:rPr lang="en-US" sz="11200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Working memory, Inhibitory control, </a:t>
            </a:r>
            <a:r>
              <a:rPr lang="en-US" sz="11200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1200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ognitive flexibility</a:t>
            </a:r>
          </a:p>
          <a:p>
            <a:endParaRPr lang="en-US" sz="11200" kern="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600" b="1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1600" b="1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onexecutive</a:t>
            </a:r>
            <a:r>
              <a:rPr lang="en-US" sz="11600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/>
            <a:r>
              <a:rPr lang="en-US" sz="11200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1200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eward processing, </a:t>
            </a:r>
            <a:r>
              <a:rPr lang="en-US" sz="11200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1200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ean response time, </a:t>
            </a:r>
            <a:r>
              <a:rPr lang="en-US" sz="11200" ker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1200" ker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esponse time variability, Temporal information processing, and memory</a:t>
            </a:r>
            <a:endParaRPr lang="en-US" sz="11200" kern="10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200" kern="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</a:pP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800" kern="0">
              <a:solidFill>
                <a:srgbClr val="00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Google Shape;70;p15">
            <a:extLst>
              <a:ext uri="{FF2B5EF4-FFF2-40B4-BE49-F238E27FC236}">
                <a16:creationId xmlns:a16="http://schemas.microsoft.com/office/drawing/2014/main" id="{93E4BCDE-69E0-C8DA-BE10-9251875FACF3}"/>
              </a:ext>
            </a:extLst>
          </p:cNvPr>
          <p:cNvSpPr/>
          <p:nvPr/>
        </p:nvSpPr>
        <p:spPr>
          <a:xfrm>
            <a:off x="0" y="5257800"/>
            <a:ext cx="12192000" cy="1600200"/>
          </a:xfrm>
          <a:prstGeom prst="rect">
            <a:avLst/>
          </a:prstGeom>
          <a:solidFill>
            <a:srgbClr val="7CBD4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37859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3374</TotalTime>
  <Words>744</Words>
  <Application>Microsoft Macintosh PowerPoint</Application>
  <PresentationFormat>Widescreen</PresentationFormat>
  <Paragraphs>116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Aptos</vt:lpstr>
      <vt:lpstr>Aptos Display</vt:lpstr>
      <vt:lpstr>Arial</vt:lpstr>
      <vt:lpstr>Cambria</vt:lpstr>
      <vt:lpstr>Elsevier Sans</vt:lpstr>
      <vt:lpstr>Helvetica</vt:lpstr>
      <vt:lpstr>Office Theme</vt:lpstr>
      <vt:lpstr>February 13, 2026</vt:lpstr>
      <vt:lpstr>Attention Management:  How Medication Impacts Executive Function and Shapes Student Learning </vt:lpstr>
      <vt:lpstr>ADHD: A Disorder of Inefficient Information Processing Within the Prefrontal Cortex (PFC)</vt:lpstr>
      <vt:lpstr>Stimulants</vt:lpstr>
      <vt:lpstr>Non-Stimulants</vt:lpstr>
      <vt:lpstr>Effect of Stimulants on the Core Symptoms of ADHD</vt:lpstr>
      <vt:lpstr>ADHD and Neurocognitive Functioning</vt:lpstr>
      <vt:lpstr>Deficits in Neurocognitive Functioning</vt:lpstr>
      <vt:lpstr>Deficits in Neurocognitive Functioning</vt:lpstr>
      <vt:lpstr>Effect of Medications on Neurocognitive Functioning</vt:lpstr>
      <vt:lpstr>Working memory</vt:lpstr>
      <vt:lpstr>Inhibitory control</vt:lpstr>
      <vt:lpstr>Cognitive flexibility</vt:lpstr>
      <vt:lpstr>Non-Stimulants</vt:lpstr>
      <vt:lpstr>Treatment of Children with ADHD</vt:lpstr>
      <vt:lpstr>Impairment</vt:lpstr>
      <vt:lpstr>Classroom Support for Executive Function</vt:lpstr>
      <vt:lpstr>References</vt:lpstr>
      <vt:lpstr>Springer School and Center empowers students with dyslexia, ADHD, and executive function challenges through four pillars: Springer Diagnostic Center, Springer Lower School &amp; Middle School, Springer High School and Springer Learning Center.   Learn more at Springer-LD.org.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Attention Management:  How Medication Impacts Executive Function and Shapes Student Learning </dc:title>
  <dc:creator>Velissarios Karacostas</dc:creator>
  <cp:lastModifiedBy>Helmut Roehrig</cp:lastModifiedBy>
  <cp:revision>109</cp:revision>
  <dcterms:created xsi:type="dcterms:W3CDTF">2026-02-06T11:36:06Z</dcterms:created>
  <dcterms:modified xsi:type="dcterms:W3CDTF">2026-02-12T20:20:11Z</dcterms:modified>
</cp:coreProperties>
</file>