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9A4023-4732-4D59-9E40-B27FEEA3961F}">
  <a:tblStyle styleId="{FB9A4023-4732-4D59-9E40-B27FEEA3961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FTljLo1bK8"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1fbec0da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31fbec0da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c21edc1d68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c21edc1d68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Metaphor goes both ways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Juggling metaphor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b481e3e1b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b481e3e1b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Notice that I am borrowing from multiple models for the skills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Have </a:t>
            </a:r>
            <a:r>
              <a:rPr lang="en"/>
              <a:t>participants partner up and create metaphors, share out favorites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b481e3e1b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b481e3e1b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 sz="1400"/>
              <a:t>What’s the definition of organization</a:t>
            </a:r>
            <a:endParaRPr sz="1400"/>
          </a:p>
          <a:p>
            <a:pPr indent="0" lvl="0" marL="0" rtl="0" algn="l">
              <a:spcBef>
                <a:spcPts val="0"/>
              </a:spcBef>
              <a:spcAft>
                <a:spcPts val="0"/>
              </a:spcAft>
              <a:buNone/>
            </a:pPr>
            <a:r>
              <a:rPr lang="en" sz="1400"/>
              <a:t>Let them take the lead- maybe their understanding isn’t the same as Russell Barkley’s but I’m okay </a:t>
            </a:r>
            <a:r>
              <a:rPr lang="en" sz="1400"/>
              <a:t>with</a:t>
            </a:r>
            <a:r>
              <a:rPr lang="en" sz="1400"/>
              <a:t> them </a:t>
            </a:r>
            <a:r>
              <a:rPr lang="en" sz="1400"/>
              <a:t>just</a:t>
            </a:r>
            <a:r>
              <a:rPr lang="en" sz="1400"/>
              <a:t> thinking </a:t>
            </a:r>
            <a:r>
              <a:rPr lang="en" sz="1400"/>
              <a:t>about</a:t>
            </a:r>
            <a:r>
              <a:rPr lang="en" sz="1400"/>
              <a:t> it!</a:t>
            </a:r>
            <a:endParaRPr sz="1400"/>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b481e3e1b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b481e3e1b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of these have they heard?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for any other ones they’ve heard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dreaded student plan book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c21edc1d68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c21edc1d68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 sz="1300"/>
              <a:t>This may seem silly, but this often how we </a:t>
            </a:r>
            <a:r>
              <a:rPr lang="en" sz="1300"/>
              <a:t>respond</a:t>
            </a:r>
            <a:r>
              <a:rPr lang="en" sz="1300"/>
              <a:t> to kids when they express a frustration or challenging </a:t>
            </a:r>
            <a:r>
              <a:rPr lang="en" sz="1300"/>
              <a:t>emotion, I hear it every day; borrowed form F &amp; M</a:t>
            </a:r>
            <a:endParaRPr sz="1300"/>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c21edc1d68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c21edc1d68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18 post it notes between your room and the bathroom</a:t>
            </a:r>
            <a:endParaRPr sz="1300"/>
          </a:p>
          <a:p>
            <a:pPr indent="0" lvl="0" marL="0" rtl="0" algn="l">
              <a:spcBef>
                <a:spcPts val="0"/>
              </a:spcBef>
              <a:spcAft>
                <a:spcPts val="0"/>
              </a:spcAft>
              <a:buNone/>
            </a:pPr>
            <a:r>
              <a:rPr lang="en" sz="1300"/>
              <a:t>Poop emoji reminder = do math homework</a:t>
            </a:r>
            <a:endParaRPr sz="1300"/>
          </a:p>
          <a:p>
            <a:pPr indent="0" lvl="0" marL="0" rtl="0" algn="l">
              <a:spcBef>
                <a:spcPts val="0"/>
              </a:spcBef>
              <a:spcAft>
                <a:spcPts val="0"/>
              </a:spcAft>
              <a:buNone/>
            </a:pPr>
            <a:r>
              <a:rPr lang="en" sz="1300"/>
              <a:t>Nothing growing or smelly = a clean room</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Patient example- a full session to come up </a:t>
            </a:r>
            <a:r>
              <a:rPr lang="en" sz="1300"/>
              <a:t>with</a:t>
            </a:r>
            <a:r>
              <a:rPr lang="en" sz="1300"/>
              <a:t> ideas for reminders that would work for ¾ days of the week; let them come up </a:t>
            </a:r>
            <a:r>
              <a:rPr lang="en" sz="1300"/>
              <a:t>with</a:t>
            </a:r>
            <a:r>
              <a:rPr lang="en" sz="1300"/>
              <a:t> a symbol that they’ve </a:t>
            </a:r>
            <a:r>
              <a:rPr lang="en" sz="1300"/>
              <a:t>checked</a:t>
            </a:r>
            <a:r>
              <a:rPr lang="en" sz="1300"/>
              <a:t> their </a:t>
            </a:r>
            <a:r>
              <a:rPr lang="en" sz="1300"/>
              <a:t>homework</a:t>
            </a:r>
            <a:r>
              <a:rPr lang="en" sz="1300"/>
              <a:t> folder</a:t>
            </a:r>
            <a:endParaRPr sz="1300"/>
          </a:p>
          <a:p>
            <a:pPr indent="0" lvl="0" marL="0" rtl="0" algn="l">
              <a:spcBef>
                <a:spcPts val="0"/>
              </a:spcBef>
              <a:spcAft>
                <a:spcPts val="0"/>
              </a:spcAft>
              <a:buNone/>
            </a:pPr>
            <a:r>
              <a:t/>
            </a: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c21edc1d68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c21edc1d68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This is a big issue, past issues with SI, recently lost an older sister to suicide, winter has historically been a challening time for him</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Time elapse: 55 minutes, easy to respond with advice, </a:t>
            </a:r>
            <a:r>
              <a:rPr lang="en" sz="1500"/>
              <a:t>denial of feelings, impatience,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Insert cat picture?!</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b481e3e1b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b481e3e1b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Kids should know that this is a lifelong journey/ work in progress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Share that my working memory is my weakness- if it’s not </a:t>
            </a:r>
            <a:r>
              <a:rPr lang="en" sz="1300"/>
              <a:t>written</a:t>
            </a:r>
            <a:r>
              <a:rPr lang="en" sz="1300"/>
              <a:t> down, it will bounce </a:t>
            </a:r>
            <a:r>
              <a:rPr lang="en" sz="1300"/>
              <a:t>around</a:t>
            </a:r>
            <a:r>
              <a:rPr lang="en" sz="1300"/>
              <a:t> in my head and stress me out. So I have 10 + lists and sublists and reminders and color coded calendars. Is it Instagram worthy? No. But it allows me to sit in a session </a:t>
            </a:r>
            <a:r>
              <a:rPr lang="en" sz="1300"/>
              <a:t>with</a:t>
            </a:r>
            <a:r>
              <a:rPr lang="en" sz="1300"/>
              <a:t> a client and be fully present and that’s what matters most to me.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point being that EF strategies help you manage the things you have to do so you can do the things you want to do.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bf873bd8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bf873bd8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Brain</a:t>
            </a:r>
            <a:r>
              <a:rPr lang="en" sz="1300"/>
              <a:t>storm on chart paper or board</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Categories: IEP/504, exists only as potential, mental health, basic needs, emotions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Stress= activation of sympathetic nervous system- automatic, limbic system not frontal lobe</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Why? Not static Kids appreciate knowing that it it not something that stays the same all day everyday. When they mess up, they can noticed the factors/context that may have contributed and change it for next time. Or it might give them a context.</a:t>
            </a:r>
            <a:endParaRPr sz="13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c43dc104c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c43dc104c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Clients</a:t>
            </a:r>
            <a:r>
              <a:rPr lang="en" sz="1300"/>
              <a:t> </a:t>
            </a:r>
            <a:r>
              <a:rPr lang="en" sz="1300"/>
              <a:t>always</a:t>
            </a:r>
            <a:r>
              <a:rPr lang="en" sz="1300"/>
              <a:t> look at me strangely when I ask about these things, but </a:t>
            </a:r>
            <a:r>
              <a:rPr lang="en" sz="1300"/>
              <a:t>without</a:t>
            </a:r>
            <a:r>
              <a:rPr lang="en" sz="1300"/>
              <a:t> them, EF isn’t </a:t>
            </a:r>
            <a:r>
              <a:rPr lang="en" sz="1300"/>
              <a:t>going</a:t>
            </a:r>
            <a:r>
              <a:rPr lang="en" sz="1300"/>
              <a:t> to work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Depending on the </a:t>
            </a:r>
            <a:r>
              <a:rPr lang="en" sz="1300"/>
              <a:t>population</a:t>
            </a:r>
            <a:r>
              <a:rPr lang="en" sz="1300"/>
              <a:t> you work </a:t>
            </a:r>
            <a:r>
              <a:rPr lang="en" sz="1300"/>
              <a:t>with</a:t>
            </a:r>
            <a:r>
              <a:rPr lang="en" sz="1300"/>
              <a:t>, some of these might not be a concern, but sleep should </a:t>
            </a:r>
            <a:r>
              <a:rPr lang="en" sz="1300"/>
              <a:t>always</a:t>
            </a:r>
            <a:r>
              <a:rPr lang="en" sz="1300"/>
              <a:t> be discussed, diet, exercises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Kids tells me EF challenges- up all night, not eating </a:t>
            </a:r>
            <a:r>
              <a:rPr lang="en" sz="1300"/>
              <a:t>breakfast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Sleep hygiene, food as fuel</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Exercise- generates proteins which support neuron growth in the brian which in turn supports working memory</a:t>
            </a:r>
            <a:endParaRPr sz="1300"/>
          </a:p>
          <a:p>
            <a:pPr indent="0" lvl="0" marL="0" rtl="0" algn="l">
              <a:spcBef>
                <a:spcPts val="0"/>
              </a:spcBef>
              <a:spcAft>
                <a:spcPts val="0"/>
              </a:spcAft>
              <a:buNone/>
            </a:pPr>
            <a:r>
              <a:t/>
            </a:r>
            <a:endParaRPr b="1"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b8d3ccac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b8d3ccac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b481e3e1b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b481e3e1b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https://www.youtube.com/watch?v=qFTljLo1bK8</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way to connect to </a:t>
            </a:r>
            <a:r>
              <a:rPr lang="en"/>
              <a:t>upstairs</a:t>
            </a:r>
            <a:r>
              <a:rPr lang="en"/>
              <a:t> and downstairs brain is through movement- importance of exercise again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b481e3e1b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b481e3e1b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300"/>
              <a:t>Client struggling </a:t>
            </a:r>
            <a:r>
              <a:rPr lang="en" sz="1300"/>
              <a:t>with</a:t>
            </a:r>
            <a:r>
              <a:rPr lang="en" sz="1300"/>
              <a:t> task </a:t>
            </a:r>
            <a:r>
              <a:rPr lang="en" sz="1300"/>
              <a:t>initiation/ </a:t>
            </a:r>
            <a:r>
              <a:rPr lang="en" sz="1300"/>
              <a:t>chores at home, </a:t>
            </a:r>
            <a:r>
              <a:rPr lang="en" sz="1300"/>
              <a:t>maintaining</a:t>
            </a:r>
            <a:r>
              <a:rPr lang="en" sz="1300"/>
              <a:t> </a:t>
            </a:r>
            <a:r>
              <a:rPr lang="en" sz="1300"/>
              <a:t>healthy</a:t>
            </a:r>
            <a:r>
              <a:rPr lang="en" sz="1300"/>
              <a:t> habits- would make a plan with me and then not follow through</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Went over the criteria with them, talked about EF to reframe this</a:t>
            </a: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b8281f1b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b8281f1b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Sometimes we need a little help uncovering that </a:t>
            </a:r>
            <a:r>
              <a:rPr lang="en" sz="1400"/>
              <a:t>intrinsic</a:t>
            </a:r>
            <a:r>
              <a:rPr lang="en" sz="1400"/>
              <a:t> motivation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Last one is more </a:t>
            </a:r>
            <a:r>
              <a:rPr lang="en" sz="1400"/>
              <a:t>high</a:t>
            </a:r>
            <a:r>
              <a:rPr lang="en" sz="1400"/>
              <a:t> level</a:t>
            </a:r>
            <a:endParaRPr sz="1400"/>
          </a:p>
          <a:p>
            <a:pPr indent="0" lvl="0" marL="0" rtl="0" algn="l">
              <a:spcBef>
                <a:spcPts val="0"/>
              </a:spcBef>
              <a:spcAft>
                <a:spcPts val="0"/>
              </a:spcAft>
              <a:buNone/>
            </a:pPr>
            <a:r>
              <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b481e3e1b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b481e3e1b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 sz="1300"/>
              <a:t>Empower the kids to set up their own rewards system and model your own</a:t>
            </a:r>
            <a:endParaRPr sz="1300"/>
          </a:p>
          <a:p>
            <a:pPr indent="0" lvl="0" marL="0" rtl="0" algn="l">
              <a:spcBef>
                <a:spcPts val="0"/>
              </a:spcBef>
              <a:spcAft>
                <a:spcPts val="0"/>
              </a:spcAft>
              <a:buNone/>
            </a:pPr>
            <a:r>
              <a:rPr lang="en" sz="1300"/>
              <a:t>What do most adults do when kids say this is hard or boring?</a:t>
            </a:r>
            <a:endParaRPr sz="1300"/>
          </a:p>
          <a:p>
            <a:pPr indent="0" lvl="0" marL="0" rtl="0" algn="l">
              <a:spcBef>
                <a:spcPts val="0"/>
              </a:spcBef>
              <a:spcAft>
                <a:spcPts val="0"/>
              </a:spcAft>
              <a:buNone/>
            </a:pPr>
            <a:r>
              <a:t/>
            </a:r>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c21edc1d6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c21edc1d6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Demonstrates that it’s not </a:t>
            </a:r>
            <a:r>
              <a:rPr lang="en" sz="1400"/>
              <a:t>just</a:t>
            </a:r>
            <a:r>
              <a:rPr lang="en" sz="1400"/>
              <a:t> a one-off </a:t>
            </a:r>
            <a:r>
              <a:rPr lang="en" sz="1400"/>
              <a:t>concept; it’s in everything!</a:t>
            </a:r>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b481e3e1b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b481e3e1b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a:t>
            </a:r>
            <a:r>
              <a:rPr lang="en"/>
              <a:t>together</a:t>
            </a:r>
            <a:r>
              <a:rPr lang="en"/>
              <a:t> to problem solve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b481e3e1b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b481e3e1b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1fbec0da0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1fbec0da0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b481e3e1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b481e3e1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With</a:t>
            </a:r>
            <a:r>
              <a:rPr lang="en" sz="1300"/>
              <a:t> all this experience, I have bestowed upon myself the most </a:t>
            </a:r>
            <a:r>
              <a:rPr lang="en" sz="1300"/>
              <a:t>important, completely made up </a:t>
            </a:r>
            <a:r>
              <a:rPr lang="en" sz="1300"/>
              <a:t>title being a semi-professional at getting kids to care about thing they otherwise wouldn’t!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From memorizing the preamble to the Constitution, to focusing on </a:t>
            </a:r>
            <a:r>
              <a:rPr lang="en" sz="1300"/>
              <a:t>breathing</a:t>
            </a:r>
            <a:r>
              <a:rPr lang="en" sz="1300"/>
              <a:t> when they really want to punch their sister, to getting a group of 30 7th graders to do sing and dance to T Pain song </a:t>
            </a:r>
            <a:r>
              <a:rPr lang="en" sz="1300"/>
              <a:t>another</a:t>
            </a:r>
            <a:r>
              <a:rPr lang="en" sz="1300"/>
              <a:t> teacher and I re-wrote to be about learning, And perform it front of their friends and family. And the least enthusiastic student told me “this is pretty good”- rave review.</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Say semi- professional because there are always new challenges. When I started working </a:t>
            </a:r>
            <a:r>
              <a:rPr lang="en" sz="1300"/>
              <a:t>with</a:t>
            </a:r>
            <a:r>
              <a:rPr lang="en" sz="1300"/>
              <a:t> kids, the adults were the only ones with phones and I got a text once a month. Now,I need to understand Snap streaks and messaging through Roblox and what it means to the kids I work with</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b481e3e1b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b481e3e1b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quotes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b481e3e1b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b481e3e1b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life changing, paradigm-shifting concepts. For myself personally, understanding these had changed my approach to teaching, to counseling, to my own life.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Clearly we all passionate about EF since we are at an all-day conference about it </a:t>
            </a:r>
            <a:r>
              <a:rPr lang="en"/>
              <a:t>… I worry we are not </a:t>
            </a:r>
            <a:r>
              <a:rPr lang="en"/>
              <a:t>doing</a:t>
            </a:r>
            <a:r>
              <a:rPr lang="en"/>
              <a:t> a good job passing this urgency, this passion to our students and clients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the way </a:t>
            </a:r>
            <a:r>
              <a:rPr lang="en"/>
              <a:t>millennial</a:t>
            </a:r>
            <a:r>
              <a:rPr lang="en"/>
              <a:t> = uncool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b481e3e1b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b481e3e1b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b481e3e1b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b481e3e1b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Ask audience</a:t>
            </a:r>
            <a:endParaRPr sz="1300"/>
          </a:p>
          <a:p>
            <a:pPr indent="0" lvl="0" marL="0" rtl="0" algn="l">
              <a:spcBef>
                <a:spcPts val="0"/>
              </a:spcBef>
              <a:spcAft>
                <a:spcPts val="0"/>
              </a:spcAft>
              <a:buNone/>
            </a:pPr>
            <a:r>
              <a:rPr lang="en" sz="1300"/>
              <a:t>Depending on audience size ask what type of setting </a:t>
            </a:r>
            <a:r>
              <a:rPr lang="en" sz="1300"/>
              <a:t>they</a:t>
            </a:r>
            <a:r>
              <a:rPr lang="en" sz="1300"/>
              <a:t> work in</a:t>
            </a:r>
            <a:endParaRPr sz="1300"/>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300"/>
              <a:t>Important to connect it to their context, what they are experiencing here and now</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This makes it real, rather than part of a pre-packaged curriculum </a:t>
            </a: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c21edc1d6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c21edc1d6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How many participants have future video game designers or professional athletes or makeup artists etc… what are the EF skills needed to accomplish these goals? Ef is not </a:t>
            </a:r>
            <a:r>
              <a:rPr lang="en" sz="1400"/>
              <a:t>just</a:t>
            </a:r>
            <a:r>
              <a:rPr lang="en" sz="1400"/>
              <a:t> for </a:t>
            </a:r>
            <a:r>
              <a:rPr lang="en" sz="1400"/>
              <a:t>homework</a:t>
            </a:r>
            <a:r>
              <a:rPr lang="en" sz="1400"/>
              <a:t>, it’s for accomplishing what we want to do in life; I use EF to be a better counselor</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Kid pop culture quiz</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Motivated to talk about hobbies and interests- this might be your way in, how is EF used in hobbies?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bf873bd8b4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bf873bd8b4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Simplified version- not neuroscientists</a:t>
            </a:r>
            <a:endParaRPr sz="1300"/>
          </a:p>
          <a:p>
            <a:pPr indent="0" lvl="0" marL="0" rtl="0" algn="l">
              <a:spcBef>
                <a:spcPts val="0"/>
              </a:spcBef>
              <a:spcAft>
                <a:spcPts val="0"/>
              </a:spcAft>
              <a:buNone/>
            </a:pPr>
            <a:r>
              <a:rPr lang="en" sz="1300"/>
              <a:t>Makes it </a:t>
            </a:r>
            <a:r>
              <a:rPr lang="en" sz="1300"/>
              <a:t>concrete, context of development is key, potential</a:t>
            </a:r>
            <a:endParaRPr sz="1300"/>
          </a:p>
          <a:p>
            <a:pPr indent="0" lvl="0" marL="0" rtl="0" algn="l">
              <a:spcBef>
                <a:spcPts val="0"/>
              </a:spcBef>
              <a:spcAft>
                <a:spcPts val="0"/>
              </a:spcAft>
              <a:buNone/>
            </a:pPr>
            <a:r>
              <a:rPr lang="en" sz="1300"/>
              <a:t>Pruning</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Any other connections to the brain?</a:t>
            </a: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75300" y="79025"/>
            <a:ext cx="9004500" cy="5033700"/>
          </a:xfrm>
          <a:prstGeom prst="rect">
            <a:avLst/>
          </a:prstGeom>
          <a:noFill/>
          <a:ln cap="flat" cmpd="sng" w="228600">
            <a:solidFill>
              <a:srgbClr val="7CBD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AhQcY_Psib83tm3CtbXo5c2PaLOgminB/view"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qFTljLo1bK8" TargetMode="Externa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counselingwithbrooke.com" TargetMode="External"/><Relationship Id="rId4" Type="http://schemas.openxmlformats.org/officeDocument/2006/relationships/image" Target="../media/image16.jpg"/><Relationship Id="rId11" Type="http://schemas.openxmlformats.org/officeDocument/2006/relationships/image" Target="../media/image23.png"/><Relationship Id="rId10" Type="http://schemas.openxmlformats.org/officeDocument/2006/relationships/image" Target="../media/image18.png"/><Relationship Id="rId9" Type="http://schemas.openxmlformats.org/officeDocument/2006/relationships/image" Target="../media/image20.jpg"/><Relationship Id="rId5" Type="http://schemas.openxmlformats.org/officeDocument/2006/relationships/image" Target="../media/image24.jpg"/><Relationship Id="rId6" Type="http://schemas.openxmlformats.org/officeDocument/2006/relationships/image" Target="../media/image30.jpg"/><Relationship Id="rId7" Type="http://schemas.openxmlformats.org/officeDocument/2006/relationships/image" Target="../media/image28.png"/><Relationship Id="rId8"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6.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7.jpg"/><Relationship Id="rId5" Type="http://schemas.openxmlformats.org/officeDocument/2006/relationships/image" Target="../media/image8.jpg"/><Relationship Id="rId6"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p:nvPr/>
        </p:nvSpPr>
        <p:spPr>
          <a:xfrm>
            <a:off x="0" y="0"/>
            <a:ext cx="3945000" cy="5143500"/>
          </a:xfrm>
          <a:prstGeom prst="rect">
            <a:avLst/>
          </a:prstGeom>
          <a:solidFill>
            <a:srgbClr val="7CBD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ph type="title"/>
          </p:nvPr>
        </p:nvSpPr>
        <p:spPr>
          <a:xfrm>
            <a:off x="4465575" y="3629850"/>
            <a:ext cx="4260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35595"/>
                </a:solidFill>
              </a:rPr>
              <a:t>February 13, 2026</a:t>
            </a:r>
            <a:endParaRPr>
              <a:solidFill>
                <a:srgbClr val="035595"/>
              </a:solidFill>
            </a:endParaRPr>
          </a:p>
        </p:txBody>
      </p:sp>
      <p:pic>
        <p:nvPicPr>
          <p:cNvPr id="57" name="Google Shape;57;p13" title="logo-Empowered-Learner-2025_stacked.png"/>
          <p:cNvPicPr preferRelativeResize="0"/>
          <p:nvPr/>
        </p:nvPicPr>
        <p:blipFill rotWithShape="1">
          <a:blip r:embed="rId3">
            <a:alphaModFix/>
          </a:blip>
          <a:srcRect b="-2627" l="0" r="0" t="0"/>
          <a:stretch/>
        </p:blipFill>
        <p:spPr>
          <a:xfrm>
            <a:off x="4265345" y="426050"/>
            <a:ext cx="4623025" cy="2961974"/>
          </a:xfrm>
          <a:prstGeom prst="rect">
            <a:avLst/>
          </a:prstGeom>
          <a:noFill/>
          <a:ln>
            <a:noFill/>
          </a:ln>
        </p:spPr>
      </p:pic>
      <p:pic>
        <p:nvPicPr>
          <p:cNvPr id="58" name="Google Shape;58;p13"/>
          <p:cNvPicPr preferRelativeResize="0"/>
          <p:nvPr/>
        </p:nvPicPr>
        <p:blipFill>
          <a:blip r:embed="rId4">
            <a:alphaModFix/>
          </a:blip>
          <a:stretch>
            <a:fillRect/>
          </a:stretch>
        </p:blipFill>
        <p:spPr>
          <a:xfrm>
            <a:off x="506450" y="1215537"/>
            <a:ext cx="2932092" cy="2211125"/>
          </a:xfrm>
          <a:prstGeom prst="rect">
            <a:avLst/>
          </a:prstGeom>
          <a:noFill/>
          <a:ln>
            <a:noFill/>
          </a:ln>
        </p:spPr>
      </p:pic>
      <p:cxnSp>
        <p:nvCxnSpPr>
          <p:cNvPr id="59" name="Google Shape;59;p13"/>
          <p:cNvCxnSpPr/>
          <p:nvPr/>
        </p:nvCxnSpPr>
        <p:spPr>
          <a:xfrm>
            <a:off x="4515000" y="3629850"/>
            <a:ext cx="4150200" cy="7500"/>
          </a:xfrm>
          <a:prstGeom prst="straightConnector1">
            <a:avLst/>
          </a:prstGeom>
          <a:noFill/>
          <a:ln cap="flat" cmpd="sng" w="9525">
            <a:solidFill>
              <a:srgbClr val="7CBD42"/>
            </a:solidFill>
            <a:prstDash val="solid"/>
            <a:round/>
            <a:headEnd len="med" w="med" type="none"/>
            <a:tailEnd len="med" w="med" type="none"/>
          </a:ln>
        </p:spPr>
      </p:cxnSp>
      <p:cxnSp>
        <p:nvCxnSpPr>
          <p:cNvPr id="60" name="Google Shape;60;p13"/>
          <p:cNvCxnSpPr/>
          <p:nvPr/>
        </p:nvCxnSpPr>
        <p:spPr>
          <a:xfrm>
            <a:off x="4515000" y="4237225"/>
            <a:ext cx="4150200" cy="7500"/>
          </a:xfrm>
          <a:prstGeom prst="straightConnector1">
            <a:avLst/>
          </a:prstGeom>
          <a:noFill/>
          <a:ln cap="flat" cmpd="sng" w="9525">
            <a:solidFill>
              <a:srgbClr val="7CBD42"/>
            </a:solidFill>
            <a:prstDash val="solid"/>
            <a:round/>
            <a:headEnd len="med" w="med" type="none"/>
            <a:tailEnd len="med" w="med" type="none"/>
          </a:ln>
        </p:spPr>
      </p:cxnSp>
      <p:sp>
        <p:nvSpPr>
          <p:cNvPr id="61" name="Google Shape;61;p13"/>
          <p:cNvSpPr/>
          <p:nvPr/>
        </p:nvSpPr>
        <p:spPr>
          <a:xfrm>
            <a:off x="75300" y="79025"/>
            <a:ext cx="9004500" cy="5033700"/>
          </a:xfrm>
          <a:prstGeom prst="rect">
            <a:avLst/>
          </a:prstGeom>
          <a:no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2" title="166b5615e109481fa7afaa1b9751fa9d.MP4">
            <a:hlinkClick r:id="rId3"/>
          </p:cNvPr>
          <p:cNvPicPr preferRelativeResize="0"/>
          <p:nvPr/>
        </p:nvPicPr>
        <p:blipFill>
          <a:blip r:embed="rId4">
            <a:alphaModFix/>
          </a:blip>
          <a:stretch>
            <a:fillRect/>
          </a:stretch>
        </p:blipFill>
        <p:spPr>
          <a:xfrm>
            <a:off x="3339700" y="1548375"/>
            <a:ext cx="5320499" cy="3000175"/>
          </a:xfrm>
          <a:prstGeom prst="rect">
            <a:avLst/>
          </a:prstGeom>
          <a:noFill/>
          <a:ln cap="flat" cmpd="sng" w="28575">
            <a:solidFill>
              <a:srgbClr val="833795"/>
            </a:solidFill>
            <a:prstDash val="solid"/>
            <a:round/>
            <a:headEnd len="sm" w="sm" type="none"/>
            <a:tailEnd len="sm" w="sm" type="none"/>
          </a:ln>
        </p:spPr>
      </p:pic>
      <p:sp>
        <p:nvSpPr>
          <p:cNvPr id="146" name="Google Shape;146;p22"/>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latin typeface="Cambria"/>
                <a:ea typeface="Cambria"/>
                <a:cs typeface="Cambria"/>
                <a:sym typeface="Cambria"/>
              </a:rPr>
              <a:t>Framing </a:t>
            </a:r>
            <a:r>
              <a:rPr b="1" lang="en">
                <a:latin typeface="Cambria"/>
                <a:ea typeface="Cambria"/>
                <a:cs typeface="Cambria"/>
                <a:sym typeface="Cambria"/>
              </a:rPr>
              <a:t>Executive Function:</a:t>
            </a:r>
            <a:r>
              <a:rPr lang="en">
                <a:latin typeface="Cambria"/>
                <a:ea typeface="Cambria"/>
                <a:cs typeface="Cambria"/>
                <a:sym typeface="Cambria"/>
              </a:rPr>
              <a:t> </a:t>
            </a:r>
            <a:r>
              <a:rPr i="1" lang="en">
                <a:latin typeface="Cambria"/>
                <a:ea typeface="Cambria"/>
                <a:cs typeface="Cambria"/>
                <a:sym typeface="Cambria"/>
              </a:rPr>
              <a:t>Utilize metaphor</a:t>
            </a:r>
            <a:endParaRPr i="1">
              <a:latin typeface="Cambria"/>
              <a:ea typeface="Cambria"/>
              <a:cs typeface="Cambria"/>
              <a:sym typeface="Cambria"/>
            </a:endParaRPr>
          </a:p>
          <a:p>
            <a:pPr indent="0" lvl="0" marL="0" rtl="0" algn="l">
              <a:spcBef>
                <a:spcPts val="0"/>
              </a:spcBef>
              <a:spcAft>
                <a:spcPts val="0"/>
              </a:spcAft>
              <a:buNone/>
            </a:pPr>
            <a:r>
              <a:t/>
            </a:r>
            <a:endParaRPr/>
          </a:p>
        </p:txBody>
      </p:sp>
      <p:sp>
        <p:nvSpPr>
          <p:cNvPr id="148" name="Google Shape;148;p22"/>
          <p:cNvSpPr txBox="1"/>
          <p:nvPr>
            <p:ph idx="1" type="body"/>
          </p:nvPr>
        </p:nvSpPr>
        <p:spPr>
          <a:xfrm>
            <a:off x="578675" y="3757660"/>
            <a:ext cx="1966200" cy="118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Cambria"/>
                <a:ea typeface="Cambria"/>
                <a:cs typeface="Cambria"/>
                <a:sym typeface="Cambria"/>
              </a:rPr>
              <a:t>Comparing working memory to…</a:t>
            </a:r>
            <a:endParaRPr>
              <a:solidFill>
                <a:schemeClr val="dk1"/>
              </a:solidFill>
              <a:latin typeface="Cambria"/>
              <a:ea typeface="Cambria"/>
              <a:cs typeface="Cambria"/>
              <a:sym typeface="Cambria"/>
            </a:endParaRPr>
          </a:p>
        </p:txBody>
      </p:sp>
      <p:sp>
        <p:nvSpPr>
          <p:cNvPr id="149" name="Google Shape;149;p22"/>
          <p:cNvSpPr/>
          <p:nvPr/>
        </p:nvSpPr>
        <p:spPr>
          <a:xfrm>
            <a:off x="363500" y="1017725"/>
            <a:ext cx="2819700" cy="2537700"/>
          </a:xfrm>
          <a:prstGeom prst="wedgeRectCallout">
            <a:avLst>
              <a:gd fmla="val -43737" name="adj1"/>
              <a:gd fmla="val 63191" name="adj2"/>
            </a:avLst>
          </a:prstGeom>
          <a:solidFill>
            <a:schemeClr val="lt2"/>
          </a:solidFill>
          <a:ln cap="flat" cmpd="sng" w="28575">
            <a:solidFill>
              <a:srgbClr val="833795"/>
            </a:solidFill>
            <a:prstDash val="solid"/>
            <a:round/>
            <a:headEnd len="sm" w="sm" type="none"/>
            <a:tailEnd len="sm" w="sm" type="none"/>
          </a:ln>
        </p:spPr>
        <p:txBody>
          <a:bodyPr anchorCtr="0" anchor="ctr" bIns="0"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600">
                <a:solidFill>
                  <a:schemeClr val="dk1"/>
                </a:solidFill>
                <a:latin typeface="Cambria"/>
                <a:ea typeface="Cambria"/>
                <a:cs typeface="Cambria"/>
                <a:sym typeface="Cambria"/>
              </a:rPr>
              <a:t>Metaphors serve as a means to teach, enlighten, and facilitate therapeutic progress. They help convey abstract concepts and ideas in a way that is easier to understand.</a:t>
            </a:r>
            <a:endParaRPr sz="1600">
              <a:solidFill>
                <a:schemeClr val="dk1"/>
              </a:solidFill>
              <a:latin typeface="Cambria"/>
              <a:ea typeface="Cambria"/>
              <a:cs typeface="Cambria"/>
              <a:sym typeface="Cambria"/>
            </a:endParaRPr>
          </a:p>
          <a:p>
            <a:pPr indent="-330200" lvl="0" marL="457200" rtl="0" algn="l">
              <a:lnSpc>
                <a:spcPct val="115000"/>
              </a:lnSpc>
              <a:spcBef>
                <a:spcPts val="120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Salih, 82</a:t>
            </a:r>
            <a:endParaRPr sz="1600">
              <a:solidFill>
                <a:schemeClr val="dk1"/>
              </a:solidFill>
              <a:latin typeface="Cambria"/>
              <a:ea typeface="Cambria"/>
              <a:cs typeface="Cambria"/>
              <a:sym typeface="Cambria"/>
            </a:endParaRPr>
          </a:p>
          <a:p>
            <a:pPr indent="0" lvl="0" marL="0" rtl="0" algn="ctr">
              <a:spcBef>
                <a:spcPts val="12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latin typeface="Cambria"/>
                <a:ea typeface="Cambria"/>
                <a:cs typeface="Cambria"/>
                <a:sym typeface="Cambria"/>
              </a:rPr>
              <a:t>Framing </a:t>
            </a:r>
            <a:r>
              <a:rPr b="1" lang="en">
                <a:latin typeface="Cambria"/>
                <a:ea typeface="Cambria"/>
                <a:cs typeface="Cambria"/>
                <a:sym typeface="Cambria"/>
              </a:rPr>
              <a:t>Executive Function:</a:t>
            </a:r>
            <a:r>
              <a:rPr lang="en">
                <a:latin typeface="Cambria"/>
                <a:ea typeface="Cambria"/>
                <a:cs typeface="Cambria"/>
                <a:sym typeface="Cambria"/>
              </a:rPr>
              <a:t> </a:t>
            </a:r>
            <a:r>
              <a:rPr i="1" lang="en">
                <a:latin typeface="Cambria"/>
                <a:ea typeface="Cambria"/>
                <a:cs typeface="Cambria"/>
                <a:sym typeface="Cambria"/>
              </a:rPr>
              <a:t>Utilize metaphor</a:t>
            </a:r>
            <a:endParaRPr i="1">
              <a:latin typeface="Cambria"/>
              <a:ea typeface="Cambria"/>
              <a:cs typeface="Cambria"/>
              <a:sym typeface="Cambria"/>
            </a:endParaRPr>
          </a:p>
          <a:p>
            <a:pPr indent="0" lvl="0" marL="0" rtl="0" algn="l">
              <a:spcBef>
                <a:spcPts val="0"/>
              </a:spcBef>
              <a:spcAft>
                <a:spcPts val="0"/>
              </a:spcAft>
              <a:buNone/>
            </a:pPr>
            <a:r>
              <a:t/>
            </a:r>
            <a:endParaRPr>
              <a:latin typeface="Cambria"/>
              <a:ea typeface="Cambria"/>
              <a:cs typeface="Cambria"/>
              <a:sym typeface="Cambria"/>
            </a:endParaRPr>
          </a:p>
        </p:txBody>
      </p:sp>
      <p:graphicFrame>
        <p:nvGraphicFramePr>
          <p:cNvPr id="156" name="Google Shape;156;p23"/>
          <p:cNvGraphicFramePr/>
          <p:nvPr/>
        </p:nvGraphicFramePr>
        <p:xfrm>
          <a:off x="549825" y="1217550"/>
          <a:ext cx="3000000" cy="3000000"/>
        </p:xfrm>
        <a:graphic>
          <a:graphicData uri="http://schemas.openxmlformats.org/drawingml/2006/table">
            <a:tbl>
              <a:tblPr>
                <a:noFill/>
                <a:tableStyleId>{FB9A4023-4732-4D59-9E40-B27FEEA3961F}</a:tableStyleId>
              </a:tblPr>
              <a:tblGrid>
                <a:gridCol w="3314300"/>
                <a:gridCol w="2379100"/>
                <a:gridCol w="2389275"/>
              </a:tblGrid>
              <a:tr h="478925">
                <a:tc>
                  <a:txBody>
                    <a:bodyPr/>
                    <a:lstStyle/>
                    <a:p>
                      <a:pPr indent="0" lvl="0" marL="0" rtl="0" algn="ctr">
                        <a:spcBef>
                          <a:spcPts val="0"/>
                        </a:spcBef>
                        <a:spcAft>
                          <a:spcPts val="0"/>
                        </a:spcAft>
                        <a:buNone/>
                      </a:pPr>
                      <a:r>
                        <a:rPr b="1" lang="en" sz="1800">
                          <a:latin typeface="Cambria"/>
                          <a:ea typeface="Cambria"/>
                          <a:cs typeface="Cambria"/>
                          <a:sym typeface="Cambria"/>
                        </a:rPr>
                        <a:t>Executive Function Skill</a:t>
                      </a:r>
                      <a:endParaRPr b="1" sz="1800">
                        <a:latin typeface="Cambria"/>
                        <a:ea typeface="Cambria"/>
                        <a:cs typeface="Cambria"/>
                        <a:sym typeface="Cambria"/>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None/>
                      </a:pPr>
                      <a:r>
                        <a:rPr b="1" lang="en" sz="1800">
                          <a:latin typeface="Cambria"/>
                          <a:ea typeface="Cambria"/>
                          <a:cs typeface="Cambria"/>
                          <a:sym typeface="Cambria"/>
                        </a:rPr>
                        <a:t>Metaphor</a:t>
                      </a:r>
                      <a:endParaRPr b="1" sz="1800">
                        <a:latin typeface="Cambria"/>
                        <a:ea typeface="Cambria"/>
                        <a:cs typeface="Cambria"/>
                        <a:sym typeface="Cambria"/>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r>
              <a:tr h="2873850">
                <a:tc>
                  <a:txBody>
                    <a:bodyPr/>
                    <a:lstStyle/>
                    <a:p>
                      <a:pPr indent="0" lvl="0" marL="0" rtl="0" algn="l">
                        <a:spcBef>
                          <a:spcPts val="0"/>
                        </a:spcBef>
                        <a:spcAft>
                          <a:spcPts val="0"/>
                        </a:spcAft>
                        <a:buNone/>
                      </a:pPr>
                      <a:r>
                        <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Flexibility or shift</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Emotional regulation</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Response inhibition </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solidFill>
                            <a:schemeClr val="dk1"/>
                          </a:solidFill>
                          <a:latin typeface="Cambria"/>
                          <a:ea typeface="Cambria"/>
                          <a:cs typeface="Cambria"/>
                          <a:sym typeface="Cambria"/>
                        </a:rPr>
                        <a:t>Working memory</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Organization</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Task initiation</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Foresight</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Hindsight</a:t>
                      </a:r>
                      <a:endParaRPr sz="1600">
                        <a:latin typeface="Cambria"/>
                        <a:ea typeface="Cambria"/>
                        <a:cs typeface="Cambria"/>
                        <a:sym typeface="Cambria"/>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457200" rtl="0" algn="l">
                        <a:spcBef>
                          <a:spcPts val="0"/>
                        </a:spcBef>
                        <a:spcAft>
                          <a:spcPts val="0"/>
                        </a:spcAft>
                        <a:buNone/>
                      </a:pPr>
                      <a:r>
                        <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A volcano</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A cup of hot water</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Spinning plates</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Climbing a mountain</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Brakes</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solidFill>
                            <a:schemeClr val="dk1"/>
                          </a:solidFill>
                          <a:latin typeface="Cambria"/>
                          <a:ea typeface="Cambria"/>
                          <a:cs typeface="Cambria"/>
                          <a:sym typeface="Cambria"/>
                        </a:rPr>
                        <a:t>Juggling</a:t>
                      </a:r>
                      <a:endParaRPr sz="1600">
                        <a:solidFill>
                          <a:schemeClr val="dk1"/>
                        </a:solidFill>
                        <a:latin typeface="Cambria"/>
                        <a:ea typeface="Cambria"/>
                        <a:cs typeface="Cambria"/>
                        <a:sym typeface="Cambria"/>
                      </a:endParaRPr>
                    </a:p>
                    <a:p>
                      <a:pPr indent="-330200" lvl="0" marL="457200" rtl="0" algn="l">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Tanks of gas</a:t>
                      </a:r>
                      <a:endParaRPr sz="1600">
                        <a:solidFill>
                          <a:schemeClr val="dk1"/>
                        </a:solidFill>
                        <a:latin typeface="Cambria"/>
                        <a:ea typeface="Cambria"/>
                        <a:cs typeface="Cambria"/>
                        <a:sym typeface="Cambria"/>
                      </a:endParaRPr>
                    </a:p>
                    <a:p>
                      <a:pPr indent="0" lvl="0" marL="457200" rtl="0" algn="l">
                        <a:spcBef>
                          <a:spcPts val="0"/>
                        </a:spcBef>
                        <a:spcAft>
                          <a:spcPts val="0"/>
                        </a:spcAft>
                        <a:buNone/>
                      </a:pPr>
                      <a:r>
                        <a:t/>
                      </a:r>
                      <a:endParaRPr sz="1600">
                        <a:latin typeface="Cambria"/>
                        <a:ea typeface="Cambria"/>
                        <a:cs typeface="Cambria"/>
                        <a:sym typeface="Cambria"/>
                      </a:endParaRPr>
                    </a:p>
                  </a:txBody>
                  <a:tcPr marT="91425" marB="91425" marR="91425" marL="91425">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457200" rtl="0" algn="l">
                        <a:spcBef>
                          <a:spcPts val="0"/>
                        </a:spcBef>
                        <a:spcAft>
                          <a:spcPts val="0"/>
                        </a:spcAft>
                        <a:buNone/>
                      </a:pPr>
                      <a:r>
                        <a:t/>
                      </a:r>
                      <a:endParaRPr sz="1600">
                        <a:solidFill>
                          <a:schemeClr val="dk1"/>
                        </a:solidFill>
                        <a:latin typeface="Cambria"/>
                        <a:ea typeface="Cambria"/>
                        <a:cs typeface="Cambria"/>
                        <a:sym typeface="Cambria"/>
                      </a:endParaRPr>
                    </a:p>
                    <a:p>
                      <a:pPr indent="-330200" lvl="0" marL="457200" rtl="0" algn="l">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Stop sign</a:t>
                      </a:r>
                      <a:endParaRPr sz="1600">
                        <a:solidFill>
                          <a:schemeClr val="dk1"/>
                        </a:solidFill>
                        <a:latin typeface="Cambria"/>
                        <a:ea typeface="Cambria"/>
                        <a:cs typeface="Cambria"/>
                        <a:sym typeface="Cambria"/>
                      </a:endParaRPr>
                    </a:p>
                    <a:p>
                      <a:pPr indent="-330200" lvl="0" marL="457200" rtl="0" algn="l">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Blinders</a:t>
                      </a:r>
                      <a:endParaRPr sz="1600">
                        <a:solidFill>
                          <a:schemeClr val="dk1"/>
                        </a:solidFill>
                        <a:latin typeface="Cambria"/>
                        <a:ea typeface="Cambria"/>
                        <a:cs typeface="Cambria"/>
                        <a:sym typeface="Cambria"/>
                      </a:endParaRPr>
                    </a:p>
                    <a:p>
                      <a:pPr indent="-330200" lvl="0" marL="457200" rtl="0" algn="l">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Mirror</a:t>
                      </a:r>
                      <a:endParaRPr sz="1600">
                        <a:solidFill>
                          <a:schemeClr val="dk1"/>
                        </a:solidFill>
                        <a:latin typeface="Cambria"/>
                        <a:ea typeface="Cambria"/>
                        <a:cs typeface="Cambria"/>
                        <a:sym typeface="Cambria"/>
                      </a:endParaRPr>
                    </a:p>
                    <a:p>
                      <a:pPr indent="-330200" lvl="0" marL="457200" rtl="0" algn="l">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Google Maps</a:t>
                      </a:r>
                      <a:endParaRPr sz="1600">
                        <a:solidFill>
                          <a:schemeClr val="dk1"/>
                        </a:solidFill>
                        <a:latin typeface="Cambria"/>
                        <a:ea typeface="Cambria"/>
                        <a:cs typeface="Cambria"/>
                        <a:sym typeface="Cambria"/>
                      </a:endParaRPr>
                    </a:p>
                    <a:p>
                      <a:pPr indent="-330200" lvl="0" marL="457200" rtl="0" algn="l">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Crystal ball</a:t>
                      </a:r>
                      <a:endParaRPr sz="1600">
                        <a:solidFill>
                          <a:schemeClr val="dk1"/>
                        </a:solidFill>
                        <a:latin typeface="Cambria"/>
                        <a:ea typeface="Cambria"/>
                        <a:cs typeface="Cambria"/>
                        <a:sym typeface="Cambria"/>
                      </a:endParaRPr>
                    </a:p>
                    <a:p>
                      <a:pPr indent="-330200" lvl="0" marL="457200" rtl="0" algn="l">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Puzzle</a:t>
                      </a:r>
                      <a:endParaRPr sz="1600">
                        <a:solidFill>
                          <a:schemeClr val="dk1"/>
                        </a:solidFill>
                        <a:latin typeface="Cambria"/>
                        <a:ea typeface="Cambria"/>
                        <a:cs typeface="Cambria"/>
                        <a:sym typeface="Cambria"/>
                      </a:endParaRPr>
                    </a:p>
                    <a:p>
                      <a:pPr indent="-330200" lvl="0" marL="457200" rtl="0" algn="l">
                        <a:spcBef>
                          <a:spcPts val="0"/>
                        </a:spcBef>
                        <a:spcAft>
                          <a:spcPts val="0"/>
                        </a:spcAft>
                        <a:buClr>
                          <a:schemeClr val="dk1"/>
                        </a:buClr>
                        <a:buSzPts val="1600"/>
                        <a:buFont typeface="Cambria"/>
                        <a:buChar char="●"/>
                      </a:pPr>
                      <a:r>
                        <a:rPr i="1" lang="en" sz="1600">
                          <a:solidFill>
                            <a:schemeClr val="dk1"/>
                          </a:solidFill>
                          <a:latin typeface="Cambria"/>
                          <a:ea typeface="Cambria"/>
                          <a:cs typeface="Cambria"/>
                          <a:sym typeface="Cambria"/>
                        </a:rPr>
                        <a:t>Or create your own!</a:t>
                      </a:r>
                      <a:endParaRPr i="1" sz="1600">
                        <a:solidFill>
                          <a:schemeClr val="dk1"/>
                        </a:solidFill>
                        <a:latin typeface="Cambria"/>
                        <a:ea typeface="Cambria"/>
                        <a:cs typeface="Cambria"/>
                        <a:sym typeface="Cambria"/>
                      </a:endParaRPr>
                    </a:p>
                  </a:txBody>
                  <a:tcPr marT="91425" marB="91425" marR="91425" marL="91425">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36564" y="136660"/>
            <a:ext cx="8853900" cy="83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ambria"/>
                <a:ea typeface="Cambria"/>
                <a:cs typeface="Cambria"/>
                <a:sym typeface="Cambria"/>
              </a:rPr>
              <a:t>Make it personal</a:t>
            </a:r>
            <a:r>
              <a:rPr b="1" lang="en">
                <a:latin typeface="Cambria"/>
                <a:ea typeface="Cambria"/>
                <a:cs typeface="Cambria"/>
                <a:sym typeface="Cambria"/>
              </a:rPr>
              <a:t>: </a:t>
            </a:r>
            <a:r>
              <a:rPr i="1" lang="en">
                <a:latin typeface="Cambria"/>
                <a:ea typeface="Cambria"/>
                <a:cs typeface="Cambria"/>
                <a:sym typeface="Cambria"/>
              </a:rPr>
              <a:t>S</a:t>
            </a:r>
            <a:r>
              <a:rPr i="1" lang="en">
                <a:latin typeface="Cambria"/>
                <a:ea typeface="Cambria"/>
                <a:cs typeface="Cambria"/>
                <a:sym typeface="Cambria"/>
              </a:rPr>
              <a:t>trengths and weaknesses</a:t>
            </a:r>
            <a:endParaRPr i="1">
              <a:latin typeface="Cambria"/>
              <a:ea typeface="Cambria"/>
              <a:cs typeface="Cambria"/>
              <a:sym typeface="Cambria"/>
            </a:endParaRPr>
          </a:p>
        </p:txBody>
      </p:sp>
      <p:pic>
        <p:nvPicPr>
          <p:cNvPr id="162" name="Google Shape;162;p24" title="client example1.jpg"/>
          <p:cNvPicPr preferRelativeResize="0"/>
          <p:nvPr/>
        </p:nvPicPr>
        <p:blipFill rotWithShape="1">
          <a:blip r:embed="rId3">
            <a:alphaModFix/>
          </a:blip>
          <a:srcRect b="3624" l="16768" r="13970" t="7746"/>
          <a:stretch/>
        </p:blipFill>
        <p:spPr>
          <a:xfrm rot="5400000">
            <a:off x="1628407" y="901142"/>
            <a:ext cx="3823877" cy="3669800"/>
          </a:xfrm>
          <a:prstGeom prst="rect">
            <a:avLst/>
          </a:prstGeom>
          <a:noFill/>
          <a:ln cap="flat" cmpd="sng" w="28575">
            <a:solidFill>
              <a:srgbClr val="7CBD42"/>
            </a:solidFill>
            <a:prstDash val="solid"/>
            <a:round/>
            <a:headEnd len="sm" w="sm" type="none"/>
            <a:tailEnd len="sm" w="sm" type="none"/>
          </a:ln>
        </p:spPr>
      </p:pic>
      <p:pic>
        <p:nvPicPr>
          <p:cNvPr id="163" name="Google Shape;163;p24" title="client example 2.jpg"/>
          <p:cNvPicPr preferRelativeResize="0"/>
          <p:nvPr/>
        </p:nvPicPr>
        <p:blipFill rotWithShape="1">
          <a:blip r:embed="rId4">
            <a:alphaModFix/>
          </a:blip>
          <a:srcRect b="6340" l="12993" r="14130" t="-1833"/>
          <a:stretch/>
        </p:blipFill>
        <p:spPr>
          <a:xfrm rot="5400000">
            <a:off x="5144879" y="1072479"/>
            <a:ext cx="3971599" cy="3832600"/>
          </a:xfrm>
          <a:prstGeom prst="rect">
            <a:avLst/>
          </a:prstGeom>
          <a:noFill/>
          <a:ln cap="flat" cmpd="sng" w="28575">
            <a:solidFill>
              <a:srgbClr val="7CBD42"/>
            </a:solidFill>
            <a:prstDash val="solid"/>
            <a:round/>
            <a:headEnd len="sm" w="sm" type="none"/>
            <a:tailEnd len="sm" w="sm" type="none"/>
          </a:ln>
        </p:spPr>
      </p:pic>
      <p:sp>
        <p:nvSpPr>
          <p:cNvPr id="164" name="Google Shape;164;p24"/>
          <p:cNvSpPr txBox="1"/>
          <p:nvPr/>
        </p:nvSpPr>
        <p:spPr>
          <a:xfrm>
            <a:off x="98250" y="4466875"/>
            <a:ext cx="90675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p:txBody>
      </p:sp>
      <p:sp>
        <p:nvSpPr>
          <p:cNvPr id="165" name="Google Shape;165;p24"/>
          <p:cNvSpPr/>
          <p:nvPr/>
        </p:nvSpPr>
        <p:spPr>
          <a:xfrm>
            <a:off x="252262" y="686475"/>
            <a:ext cx="1475100" cy="4073700"/>
          </a:xfrm>
          <a:prstGeom prst="wedgeRectCallout">
            <a:avLst>
              <a:gd fmla="val -46932" name="adj1"/>
              <a:gd fmla="val 53662" name="adj2"/>
            </a:avLst>
          </a:prstGeom>
          <a:solidFill>
            <a:schemeClr val="lt2"/>
          </a:solidFill>
          <a:ln cap="flat" cmpd="sng" w="28575">
            <a:solidFill>
              <a:srgbClr val="7CBD42"/>
            </a:solidFill>
            <a:prstDash val="solid"/>
            <a:round/>
            <a:headEnd len="sm" w="sm" type="none"/>
            <a:tailEnd len="sm" w="sm" type="none"/>
          </a:ln>
        </p:spPr>
        <p:txBody>
          <a:bodyPr anchorCtr="0" anchor="ctr" bIns="0" lIns="91425" spcFirstLastPara="1" rIns="91425" wrap="square" tIns="0">
            <a:noAutofit/>
          </a:bodyPr>
          <a:lstStyle/>
          <a:p>
            <a:pPr indent="0" lvl="0" marL="0" rtl="0" algn="l">
              <a:lnSpc>
                <a:spcPct val="115000"/>
              </a:lnSpc>
              <a:spcBef>
                <a:spcPts val="0"/>
              </a:spcBef>
              <a:spcAft>
                <a:spcPts val="0"/>
              </a:spcAft>
              <a:buNone/>
            </a:pPr>
            <a:r>
              <a:rPr lang="en" sz="1900">
                <a:solidFill>
                  <a:schemeClr val="dk1"/>
                </a:solidFill>
                <a:latin typeface="Cambria"/>
                <a:ea typeface="Cambria"/>
                <a:cs typeface="Cambria"/>
                <a:sym typeface="Cambria"/>
              </a:rPr>
              <a:t>Consider that children and adolescents often have a wisdom that is different from that of adults… </a:t>
            </a:r>
            <a:endParaRPr sz="1900">
              <a:solidFill>
                <a:schemeClr val="dk1"/>
              </a:solidFill>
              <a:latin typeface="Cambria"/>
              <a:ea typeface="Cambria"/>
              <a:cs typeface="Cambria"/>
              <a:sym typeface="Cambria"/>
            </a:endParaRPr>
          </a:p>
          <a:p>
            <a:pPr indent="0" lvl="0" marL="0" rtl="0" algn="l">
              <a:lnSpc>
                <a:spcPct val="115000"/>
              </a:lnSpc>
              <a:spcBef>
                <a:spcPts val="1200"/>
              </a:spcBef>
              <a:spcAft>
                <a:spcPts val="1200"/>
              </a:spcAft>
              <a:buClr>
                <a:schemeClr val="dk1"/>
              </a:buClr>
              <a:buSzPts val="1100"/>
              <a:buFont typeface="Arial"/>
              <a:buNone/>
            </a:pPr>
            <a:r>
              <a:rPr lang="en" sz="1900">
                <a:solidFill>
                  <a:schemeClr val="dk1"/>
                </a:solidFill>
                <a:latin typeface="Cambria"/>
                <a:ea typeface="Cambria"/>
                <a:cs typeface="Cambria"/>
                <a:sym typeface="Cambria"/>
              </a:rPr>
              <a:t> - F &amp; G, 14</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311700" y="299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Make it personal: </a:t>
            </a:r>
            <a:r>
              <a:rPr i="1" lang="en">
                <a:latin typeface="Cambria"/>
                <a:ea typeface="Cambria"/>
                <a:cs typeface="Cambria"/>
                <a:sym typeface="Cambria"/>
              </a:rPr>
              <a:t>Develop personalized strategies</a:t>
            </a:r>
            <a:endParaRPr i="1">
              <a:latin typeface="Cambria"/>
              <a:ea typeface="Cambria"/>
              <a:cs typeface="Cambria"/>
              <a:sym typeface="Cambria"/>
            </a:endParaRPr>
          </a:p>
        </p:txBody>
      </p:sp>
      <p:sp>
        <p:nvSpPr>
          <p:cNvPr id="171" name="Google Shape;171;p25"/>
          <p:cNvSpPr txBox="1"/>
          <p:nvPr>
            <p:ph idx="1" type="body"/>
          </p:nvPr>
        </p:nvSpPr>
        <p:spPr>
          <a:xfrm>
            <a:off x="284525" y="939625"/>
            <a:ext cx="8277900" cy="74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solidFill>
                  <a:schemeClr val="dk1"/>
                </a:solidFill>
                <a:latin typeface="Cambria"/>
                <a:ea typeface="Cambria"/>
                <a:cs typeface="Cambria"/>
                <a:sym typeface="Cambria"/>
              </a:rPr>
              <a:t>Common things I hear when it comes time to brainstorm supports and strategies:</a:t>
            </a:r>
            <a:endParaRPr>
              <a:solidFill>
                <a:schemeClr val="dk1"/>
              </a:solidFill>
              <a:latin typeface="Cambria"/>
              <a:ea typeface="Cambria"/>
              <a:cs typeface="Cambria"/>
              <a:sym typeface="Cambria"/>
            </a:endParaRPr>
          </a:p>
        </p:txBody>
      </p:sp>
      <p:pic>
        <p:nvPicPr>
          <p:cNvPr id="172" name="Google Shape;172;p25"/>
          <p:cNvPicPr preferRelativeResize="0"/>
          <p:nvPr/>
        </p:nvPicPr>
        <p:blipFill rotWithShape="1">
          <a:blip r:embed="rId3">
            <a:alphaModFix/>
          </a:blip>
          <a:srcRect b="1600" l="1339" r="-1340" t="-1600"/>
          <a:stretch/>
        </p:blipFill>
        <p:spPr>
          <a:xfrm>
            <a:off x="6284000" y="1516349"/>
            <a:ext cx="2433649" cy="3021874"/>
          </a:xfrm>
          <a:prstGeom prst="rect">
            <a:avLst/>
          </a:prstGeom>
          <a:noFill/>
          <a:ln cap="flat" cmpd="sng" w="28575">
            <a:solidFill>
              <a:srgbClr val="7CBD42"/>
            </a:solidFill>
            <a:prstDash val="solid"/>
            <a:round/>
            <a:headEnd len="sm" w="sm" type="none"/>
            <a:tailEnd len="sm" w="sm" type="none"/>
          </a:ln>
        </p:spPr>
      </p:pic>
      <p:sp>
        <p:nvSpPr>
          <p:cNvPr id="173" name="Google Shape;173;p25"/>
          <p:cNvSpPr/>
          <p:nvPr/>
        </p:nvSpPr>
        <p:spPr>
          <a:xfrm>
            <a:off x="384875" y="3197525"/>
            <a:ext cx="1920600" cy="1354500"/>
          </a:xfrm>
          <a:prstGeom prst="wedgeRoundRectCallout">
            <a:avLst>
              <a:gd fmla="val -20833" name="adj1"/>
              <a:gd fmla="val 62500" name="adj2"/>
              <a:gd fmla="val 0" name="adj3"/>
            </a:avLst>
          </a:prstGeom>
          <a:solidFill>
            <a:schemeClr val="lt2"/>
          </a:solidFill>
          <a:ln cap="flat" cmpd="sng" w="28575">
            <a:solidFill>
              <a:srgbClr val="7CBD42"/>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lnSpc>
                <a:spcPct val="115000"/>
              </a:lnSpc>
              <a:spcBef>
                <a:spcPts val="0"/>
              </a:spcBef>
              <a:spcAft>
                <a:spcPts val="1200"/>
              </a:spcAft>
              <a:buNone/>
            </a:pPr>
            <a:r>
              <a:rPr lang="en" sz="1800">
                <a:solidFill>
                  <a:schemeClr val="dk1"/>
                </a:solidFill>
                <a:latin typeface="Cambria"/>
                <a:ea typeface="Cambria"/>
                <a:cs typeface="Cambria"/>
                <a:sym typeface="Cambria"/>
              </a:rPr>
              <a:t>I set reminders on my phone and just ignore them.</a:t>
            </a:r>
            <a:endParaRPr/>
          </a:p>
        </p:txBody>
      </p:sp>
      <p:sp>
        <p:nvSpPr>
          <p:cNvPr id="174" name="Google Shape;174;p25"/>
          <p:cNvSpPr/>
          <p:nvPr/>
        </p:nvSpPr>
        <p:spPr>
          <a:xfrm>
            <a:off x="384875" y="1831925"/>
            <a:ext cx="2063400" cy="813300"/>
          </a:xfrm>
          <a:prstGeom prst="wedgeRoundRectCallout">
            <a:avLst>
              <a:gd fmla="val 47070" name="adj1"/>
              <a:gd fmla="val 80041" name="adj2"/>
              <a:gd fmla="val 0" name="adj3"/>
            </a:avLst>
          </a:prstGeom>
          <a:solidFill>
            <a:schemeClr val="lt2"/>
          </a:solidFill>
          <a:ln cap="flat" cmpd="sng" w="28575">
            <a:solidFill>
              <a:srgbClr val="7CBD42"/>
            </a:solidFill>
            <a:prstDash val="solid"/>
            <a:round/>
            <a:headEnd len="sm" w="sm" type="none"/>
            <a:tailEnd len="sm" w="sm" type="none"/>
          </a:ln>
        </p:spPr>
        <p:txBody>
          <a:bodyPr anchorCtr="0" anchor="ctr" bIns="0" lIns="91425" spcFirstLastPara="1" rIns="0" wrap="square" tIns="91425">
            <a:noAutofit/>
          </a:bodyPr>
          <a:lstStyle/>
          <a:p>
            <a:pPr indent="0" lvl="0" marL="0" rtl="0" algn="ctr">
              <a:lnSpc>
                <a:spcPct val="115000"/>
              </a:lnSpc>
              <a:spcBef>
                <a:spcPts val="0"/>
              </a:spcBef>
              <a:spcAft>
                <a:spcPts val="1200"/>
              </a:spcAft>
              <a:buNone/>
            </a:pPr>
            <a:r>
              <a:rPr lang="en" sz="1800">
                <a:solidFill>
                  <a:schemeClr val="dk1"/>
                </a:solidFill>
                <a:latin typeface="Cambria"/>
                <a:ea typeface="Cambria"/>
                <a:cs typeface="Cambria"/>
                <a:sym typeface="Cambria"/>
              </a:rPr>
              <a:t>I’ve tried that before; it didn’t work.</a:t>
            </a:r>
            <a:endParaRPr/>
          </a:p>
        </p:txBody>
      </p:sp>
      <p:sp>
        <p:nvSpPr>
          <p:cNvPr id="175" name="Google Shape;175;p25"/>
          <p:cNvSpPr/>
          <p:nvPr/>
        </p:nvSpPr>
        <p:spPr>
          <a:xfrm>
            <a:off x="4639925" y="1756475"/>
            <a:ext cx="1515900" cy="964200"/>
          </a:xfrm>
          <a:prstGeom prst="wedgeRoundRectCallout">
            <a:avLst>
              <a:gd fmla="val -33873" name="adj1"/>
              <a:gd fmla="val 88745" name="adj2"/>
              <a:gd fmla="val 0" name="adj3"/>
            </a:avLst>
          </a:prstGeom>
          <a:solidFill>
            <a:schemeClr val="lt2"/>
          </a:solidFill>
          <a:ln cap="flat" cmpd="sng" w="28575">
            <a:solidFill>
              <a:srgbClr val="7CBD42"/>
            </a:solidFill>
            <a:prstDash val="solid"/>
            <a:round/>
            <a:headEnd len="sm" w="sm" type="none"/>
            <a:tailEnd len="sm" w="sm" type="none"/>
          </a:ln>
        </p:spPr>
        <p:txBody>
          <a:bodyPr anchorCtr="0" anchor="ctr" bIns="0" lIns="91425" spcFirstLastPara="1" rIns="0" wrap="square" tIns="182875">
            <a:noAutofit/>
          </a:bodyPr>
          <a:lstStyle/>
          <a:p>
            <a:pPr indent="0" lvl="0" marL="0" rtl="0" algn="ctr">
              <a:lnSpc>
                <a:spcPct val="115000"/>
              </a:lnSpc>
              <a:spcBef>
                <a:spcPts val="0"/>
              </a:spcBef>
              <a:spcAft>
                <a:spcPts val="1200"/>
              </a:spcAft>
              <a:buNone/>
            </a:pPr>
            <a:r>
              <a:rPr lang="en" sz="1800">
                <a:solidFill>
                  <a:schemeClr val="dk1"/>
                </a:solidFill>
                <a:latin typeface="Cambria"/>
                <a:ea typeface="Cambria"/>
                <a:cs typeface="Cambria"/>
                <a:sym typeface="Cambria"/>
              </a:rPr>
              <a:t>I don’t know what would help.</a:t>
            </a:r>
            <a:endParaRPr/>
          </a:p>
        </p:txBody>
      </p:sp>
      <p:sp>
        <p:nvSpPr>
          <p:cNvPr id="176" name="Google Shape;176;p25"/>
          <p:cNvSpPr/>
          <p:nvPr/>
        </p:nvSpPr>
        <p:spPr>
          <a:xfrm>
            <a:off x="4395725" y="3459425"/>
            <a:ext cx="1760100" cy="857100"/>
          </a:xfrm>
          <a:prstGeom prst="wedgeRoundRectCallout">
            <a:avLst>
              <a:gd fmla="val -20833" name="adj1"/>
              <a:gd fmla="val 62500" name="adj2"/>
              <a:gd fmla="val 0" name="adj3"/>
            </a:avLst>
          </a:prstGeom>
          <a:solidFill>
            <a:schemeClr val="lt2"/>
          </a:solidFill>
          <a:ln cap="flat" cmpd="sng" w="28575">
            <a:solidFill>
              <a:srgbClr val="7CBD42"/>
            </a:solidFill>
            <a:prstDash val="solid"/>
            <a:round/>
            <a:headEnd len="sm" w="sm" type="none"/>
            <a:tailEnd len="sm" w="sm" type="none"/>
          </a:ln>
        </p:spPr>
        <p:txBody>
          <a:bodyPr anchorCtr="0" anchor="ctr" bIns="0" lIns="91425" spcFirstLastPara="1" rIns="91425" wrap="square" tIns="91425">
            <a:noAutofit/>
          </a:bodyPr>
          <a:lstStyle/>
          <a:p>
            <a:pPr indent="0" lvl="0" marL="0" rtl="0" algn="ctr">
              <a:lnSpc>
                <a:spcPct val="115000"/>
              </a:lnSpc>
              <a:spcBef>
                <a:spcPts val="0"/>
              </a:spcBef>
              <a:spcAft>
                <a:spcPts val="1200"/>
              </a:spcAft>
              <a:buNone/>
            </a:pPr>
            <a:r>
              <a:rPr lang="en" sz="1800">
                <a:solidFill>
                  <a:schemeClr val="dk1"/>
                </a:solidFill>
                <a:latin typeface="Cambria"/>
                <a:ea typeface="Cambria"/>
                <a:cs typeface="Cambria"/>
                <a:sym typeface="Cambria"/>
              </a:rPr>
              <a:t>Planners never work for me. </a:t>
            </a:r>
            <a:endParaRPr/>
          </a:p>
        </p:txBody>
      </p:sp>
      <p:sp>
        <p:nvSpPr>
          <p:cNvPr id="177" name="Google Shape;177;p25"/>
          <p:cNvSpPr/>
          <p:nvPr/>
        </p:nvSpPr>
        <p:spPr>
          <a:xfrm>
            <a:off x="2450150" y="3237725"/>
            <a:ext cx="1800900" cy="1300500"/>
          </a:xfrm>
          <a:prstGeom prst="wedgeRoundRectCallout">
            <a:avLst>
              <a:gd fmla="val -32394" name="adj1"/>
              <a:gd fmla="val 76509" name="adj2"/>
              <a:gd fmla="val 0" name="adj3"/>
            </a:avLst>
          </a:prstGeom>
          <a:solidFill>
            <a:schemeClr val="lt2"/>
          </a:solidFill>
          <a:ln cap="flat" cmpd="sng" w="28575">
            <a:solidFill>
              <a:srgbClr val="7CBD42"/>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lnSpc>
                <a:spcPct val="115000"/>
              </a:lnSpc>
              <a:spcBef>
                <a:spcPts val="0"/>
              </a:spcBef>
              <a:spcAft>
                <a:spcPts val="1200"/>
              </a:spcAft>
              <a:buNone/>
            </a:pPr>
            <a:r>
              <a:rPr lang="en" sz="1800">
                <a:solidFill>
                  <a:schemeClr val="dk1"/>
                </a:solidFill>
                <a:latin typeface="Cambria"/>
                <a:ea typeface="Cambria"/>
                <a:cs typeface="Cambria"/>
                <a:sym typeface="Cambria"/>
              </a:rPr>
              <a:t>That worked for like a week and then stopped.</a:t>
            </a:r>
            <a:endParaRPr/>
          </a:p>
        </p:txBody>
      </p:sp>
      <p:sp>
        <p:nvSpPr>
          <p:cNvPr id="178" name="Google Shape;178;p25"/>
          <p:cNvSpPr/>
          <p:nvPr/>
        </p:nvSpPr>
        <p:spPr>
          <a:xfrm>
            <a:off x="2879816" y="1689032"/>
            <a:ext cx="1515900" cy="964200"/>
          </a:xfrm>
          <a:prstGeom prst="wedgeRoundRectCallout">
            <a:avLst>
              <a:gd fmla="val 37686" name="adj1"/>
              <a:gd fmla="val 70864" name="adj2"/>
              <a:gd fmla="val 0" name="adj3"/>
            </a:avLst>
          </a:prstGeom>
          <a:solidFill>
            <a:schemeClr val="lt2"/>
          </a:solidFill>
          <a:ln cap="flat" cmpd="sng" w="28575">
            <a:solidFill>
              <a:srgbClr val="7CBD42"/>
            </a:solidFill>
            <a:prstDash val="solid"/>
            <a:round/>
            <a:headEnd len="sm" w="sm" type="none"/>
            <a:tailEnd len="sm" w="sm" type="none"/>
          </a:ln>
        </p:spPr>
        <p:txBody>
          <a:bodyPr anchorCtr="0" anchor="ctr" bIns="0" lIns="91425" spcFirstLastPara="1" rIns="0" wrap="square" tIns="182875">
            <a:noAutofit/>
          </a:bodyPr>
          <a:lstStyle/>
          <a:p>
            <a:pPr indent="0" lvl="0" marL="0" rtl="0" algn="ctr">
              <a:lnSpc>
                <a:spcPct val="115000"/>
              </a:lnSpc>
              <a:spcBef>
                <a:spcPts val="0"/>
              </a:spcBef>
              <a:spcAft>
                <a:spcPts val="1200"/>
              </a:spcAft>
              <a:buNone/>
            </a:pPr>
            <a:r>
              <a:rPr lang="en" sz="1800">
                <a:solidFill>
                  <a:schemeClr val="dk1"/>
                </a:solidFill>
                <a:latin typeface="Cambria"/>
                <a:ea typeface="Cambria"/>
                <a:cs typeface="Cambria"/>
                <a:sym typeface="Cambria"/>
              </a:rPr>
              <a:t>They already make me do that.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latin typeface="Cambria"/>
                <a:ea typeface="Cambria"/>
                <a:cs typeface="Cambria"/>
                <a:sym typeface="Cambria"/>
              </a:rPr>
              <a:t>Make it personal</a:t>
            </a:r>
            <a:r>
              <a:rPr b="1" lang="en">
                <a:latin typeface="Cambria"/>
                <a:ea typeface="Cambria"/>
                <a:cs typeface="Cambria"/>
                <a:sym typeface="Cambria"/>
              </a:rPr>
              <a:t>: </a:t>
            </a:r>
            <a:r>
              <a:rPr i="1" lang="en">
                <a:latin typeface="Cambria"/>
                <a:ea typeface="Cambria"/>
                <a:cs typeface="Cambria"/>
                <a:sym typeface="Cambria"/>
              </a:rPr>
              <a:t>How NOT to Respond</a:t>
            </a:r>
            <a:endParaRPr i="1">
              <a:latin typeface="Cambria"/>
              <a:ea typeface="Cambria"/>
              <a:cs typeface="Cambria"/>
              <a:sym typeface="Cambria"/>
            </a:endParaRPr>
          </a:p>
          <a:p>
            <a:pPr indent="0" lvl="0" marL="0" rtl="0" algn="l">
              <a:spcBef>
                <a:spcPts val="0"/>
              </a:spcBef>
              <a:spcAft>
                <a:spcPts val="0"/>
              </a:spcAft>
              <a:buNone/>
            </a:pPr>
            <a:r>
              <a:t/>
            </a:r>
            <a:endParaRPr/>
          </a:p>
        </p:txBody>
      </p:sp>
      <p:sp>
        <p:nvSpPr>
          <p:cNvPr id="184" name="Google Shape;184;p26"/>
          <p:cNvSpPr txBox="1"/>
          <p:nvPr>
            <p:ph idx="1" type="body"/>
          </p:nvPr>
        </p:nvSpPr>
        <p:spPr>
          <a:xfrm>
            <a:off x="375200" y="1017725"/>
            <a:ext cx="8241600" cy="3515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Denial of feelings:</a:t>
            </a:r>
            <a:endParaRPr sz="1900">
              <a:solidFill>
                <a:schemeClr val="dk1"/>
              </a:solidFill>
              <a:latin typeface="Cambria"/>
              <a:ea typeface="Cambria"/>
              <a:cs typeface="Cambria"/>
              <a:sym typeface="Cambria"/>
            </a:endParaRPr>
          </a:p>
          <a:p>
            <a:pPr indent="-349250" lvl="1" marL="9144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I bet you</a:t>
            </a:r>
            <a:r>
              <a:rPr lang="en" sz="1900">
                <a:solidFill>
                  <a:schemeClr val="dk1"/>
                </a:solidFill>
                <a:latin typeface="Cambria"/>
                <a:ea typeface="Cambria"/>
                <a:cs typeface="Cambria"/>
                <a:sym typeface="Cambria"/>
              </a:rPr>
              <a:t> </a:t>
            </a:r>
            <a:r>
              <a:rPr b="1" lang="en" sz="1900">
                <a:solidFill>
                  <a:schemeClr val="dk1"/>
                </a:solidFill>
                <a:latin typeface="Cambria"/>
                <a:ea typeface="Cambria"/>
                <a:cs typeface="Cambria"/>
                <a:sym typeface="Cambria"/>
              </a:rPr>
              <a:t>do</a:t>
            </a:r>
            <a:r>
              <a:rPr lang="en" sz="1900">
                <a:solidFill>
                  <a:schemeClr val="dk1"/>
                </a:solidFill>
                <a:latin typeface="Cambria"/>
                <a:ea typeface="Cambria"/>
                <a:cs typeface="Cambria"/>
                <a:sym typeface="Cambria"/>
              </a:rPr>
              <a:t> have </a:t>
            </a:r>
            <a:r>
              <a:rPr lang="en" sz="1900">
                <a:solidFill>
                  <a:schemeClr val="dk1"/>
                </a:solidFill>
                <a:latin typeface="Cambria"/>
                <a:ea typeface="Cambria"/>
                <a:cs typeface="Cambria"/>
                <a:sym typeface="Cambria"/>
              </a:rPr>
              <a:t>ideas to help</a:t>
            </a:r>
            <a:endParaRPr sz="1900">
              <a:solidFill>
                <a:schemeClr val="dk1"/>
              </a:solidFill>
              <a:latin typeface="Cambria"/>
              <a:ea typeface="Cambria"/>
              <a:cs typeface="Cambria"/>
              <a:sym typeface="Cambria"/>
            </a:endParaRPr>
          </a:p>
          <a:p>
            <a:pPr indent="-349250" lvl="1" marL="9144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You probably just didn’t like that teacher/subject</a:t>
            </a:r>
            <a:endParaRPr sz="1900">
              <a:solidFill>
                <a:schemeClr val="dk1"/>
              </a:solidFill>
              <a:latin typeface="Cambria"/>
              <a:ea typeface="Cambria"/>
              <a:cs typeface="Cambria"/>
              <a:sym typeface="Cambria"/>
            </a:endParaRPr>
          </a:p>
          <a:p>
            <a:pPr indent="-349250" lvl="1" marL="914400" rtl="0" algn="l">
              <a:spcBef>
                <a:spcPts val="0"/>
              </a:spcBef>
              <a:spcAft>
                <a:spcPts val="0"/>
              </a:spcAft>
              <a:buClr>
                <a:schemeClr val="dk1"/>
              </a:buClr>
              <a:buSzPts val="1900"/>
              <a:buFont typeface="Cambria"/>
              <a:buChar char="○"/>
            </a:pPr>
            <a:r>
              <a:rPr i="1" lang="en" sz="1900">
                <a:solidFill>
                  <a:schemeClr val="dk1"/>
                </a:solidFill>
                <a:latin typeface="Cambria"/>
                <a:ea typeface="Cambria"/>
                <a:cs typeface="Cambria"/>
                <a:sym typeface="Cambria"/>
              </a:rPr>
              <a:t>You don’t really mean that. </a:t>
            </a:r>
            <a:endParaRPr i="1"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Do as I do/say</a:t>
            </a:r>
            <a:endParaRPr sz="1900">
              <a:solidFill>
                <a:schemeClr val="dk1"/>
              </a:solidFill>
              <a:latin typeface="Cambria"/>
              <a:ea typeface="Cambria"/>
              <a:cs typeface="Cambria"/>
              <a:sym typeface="Cambria"/>
            </a:endParaRPr>
          </a:p>
          <a:p>
            <a:pPr indent="-349250" lvl="1" marL="9144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Just use this reminder app like I do and you’d be able to keep track of your assignments</a:t>
            </a:r>
            <a:endParaRPr sz="1900">
              <a:solidFill>
                <a:schemeClr val="dk1"/>
              </a:solidFill>
              <a:latin typeface="Cambria"/>
              <a:ea typeface="Cambria"/>
              <a:cs typeface="Cambria"/>
              <a:sym typeface="Cambria"/>
            </a:endParaRPr>
          </a:p>
          <a:p>
            <a:pPr indent="-349250" lvl="1" marL="9144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Just use the orgnaizer bins I got you!</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Rush to the solution/ ask too many questions</a:t>
            </a:r>
            <a:endParaRPr sz="1900">
              <a:solidFill>
                <a:schemeClr val="dk1"/>
              </a:solidFill>
              <a:latin typeface="Cambria"/>
              <a:ea typeface="Cambria"/>
              <a:cs typeface="Cambria"/>
              <a:sym typeface="Cambria"/>
            </a:endParaRPr>
          </a:p>
          <a:p>
            <a:pPr indent="-349250" lvl="1" marL="9144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Let’s just do this strategy.</a:t>
            </a:r>
            <a:endParaRPr sz="1900">
              <a:solidFill>
                <a:schemeClr val="dk1"/>
              </a:solidFill>
              <a:latin typeface="Cambria"/>
              <a:ea typeface="Cambria"/>
              <a:cs typeface="Cambria"/>
              <a:sym typeface="Cambria"/>
            </a:endParaRPr>
          </a:p>
          <a:p>
            <a:pPr indent="-349250" lvl="1" marL="9144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Have you tried _? What about _?</a:t>
            </a:r>
            <a:endParaRPr sz="1900">
              <a:solidFill>
                <a:schemeClr val="dk1"/>
              </a:solidFill>
              <a:latin typeface="Cambria"/>
              <a:ea typeface="Cambria"/>
              <a:cs typeface="Cambria"/>
              <a:sym typeface="Cambria"/>
            </a:endParaRPr>
          </a:p>
        </p:txBody>
      </p:sp>
      <p:sp>
        <p:nvSpPr>
          <p:cNvPr id="185" name="Google Shape;185;p26"/>
          <p:cNvSpPr/>
          <p:nvPr/>
        </p:nvSpPr>
        <p:spPr>
          <a:xfrm>
            <a:off x="1792150" y="627575"/>
            <a:ext cx="5735400" cy="4095300"/>
          </a:xfrm>
          <a:prstGeom prst="noSmoking">
            <a:avLst>
              <a:gd fmla="val 18750" name="adj"/>
            </a:avLst>
          </a:prstGeom>
          <a:gradFill>
            <a:gsLst>
              <a:gs pos="0">
                <a:srgbClr val="F5D0D0"/>
              </a:gs>
              <a:gs pos="100000">
                <a:srgbClr val="D96868"/>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Make it Personal</a:t>
            </a:r>
            <a:r>
              <a:rPr b="1" lang="en">
                <a:latin typeface="Cambria"/>
                <a:ea typeface="Cambria"/>
                <a:cs typeface="Cambria"/>
                <a:sym typeface="Cambria"/>
              </a:rPr>
              <a:t>: </a:t>
            </a:r>
            <a:r>
              <a:rPr i="1" lang="en">
                <a:latin typeface="Cambria"/>
                <a:ea typeface="Cambria"/>
                <a:cs typeface="Cambria"/>
                <a:sym typeface="Cambria"/>
              </a:rPr>
              <a:t>How TO Respond</a:t>
            </a:r>
            <a:endParaRPr i="1">
              <a:latin typeface="Cambria"/>
              <a:ea typeface="Cambria"/>
              <a:cs typeface="Cambria"/>
              <a:sym typeface="Cambria"/>
            </a:endParaRPr>
          </a:p>
          <a:p>
            <a:pPr indent="0" lvl="0" marL="0" rtl="0" algn="l">
              <a:spcBef>
                <a:spcPts val="0"/>
              </a:spcBef>
              <a:spcAft>
                <a:spcPts val="0"/>
              </a:spcAft>
              <a:buNone/>
            </a:pPr>
            <a:r>
              <a:t/>
            </a:r>
            <a:endParaRPr/>
          </a:p>
        </p:txBody>
      </p:sp>
      <p:sp>
        <p:nvSpPr>
          <p:cNvPr id="191" name="Google Shape;191;p27"/>
          <p:cNvSpPr txBox="1"/>
          <p:nvPr>
            <p:ph idx="1" type="body"/>
          </p:nvPr>
        </p:nvSpPr>
        <p:spPr>
          <a:xfrm>
            <a:off x="430750" y="1493250"/>
            <a:ext cx="4387800" cy="3864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Acknowledge the emotion, the effort, the challenge</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Act as a partner, not the boss</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Ask for a part that worked</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Throw out ideas as options: “</a:t>
            </a:r>
            <a:r>
              <a:rPr i="1" lang="en">
                <a:solidFill>
                  <a:schemeClr val="dk1"/>
                </a:solidFill>
                <a:latin typeface="Cambria"/>
                <a:ea typeface="Cambria"/>
                <a:cs typeface="Cambria"/>
                <a:sym typeface="Cambria"/>
              </a:rPr>
              <a:t>here’s what other people have tried.”</a:t>
            </a:r>
            <a:endParaRPr i="1">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Get creative, get silly </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Be </a:t>
            </a:r>
            <a:r>
              <a:rPr b="1" lang="en">
                <a:solidFill>
                  <a:schemeClr val="dk1"/>
                </a:solidFill>
                <a:latin typeface="Cambria"/>
                <a:ea typeface="Cambria"/>
                <a:cs typeface="Cambria"/>
                <a:sym typeface="Cambria"/>
              </a:rPr>
              <a:t>patient</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A kid-created strategy that’s dicey  &gt; an adult-created one that’s flawless</a:t>
            </a:r>
            <a:endParaRPr>
              <a:solidFill>
                <a:schemeClr val="dk1"/>
              </a:solidFill>
              <a:latin typeface="Cambria"/>
              <a:ea typeface="Cambria"/>
              <a:cs typeface="Cambria"/>
              <a:sym typeface="Cambria"/>
            </a:endParaRPr>
          </a:p>
        </p:txBody>
      </p:sp>
      <p:sp>
        <p:nvSpPr>
          <p:cNvPr id="192" name="Google Shape;192;p27"/>
          <p:cNvSpPr/>
          <p:nvPr/>
        </p:nvSpPr>
        <p:spPr>
          <a:xfrm>
            <a:off x="5395475" y="926300"/>
            <a:ext cx="3327000" cy="3099900"/>
          </a:xfrm>
          <a:prstGeom prst="wedgeRectCallout">
            <a:avLst>
              <a:gd fmla="val -20833" name="adj1"/>
              <a:gd fmla="val 62500" name="adj2"/>
            </a:avLst>
          </a:prstGeom>
          <a:solidFill>
            <a:schemeClr val="lt2"/>
          </a:solidFill>
          <a:ln cap="flat" cmpd="sng" w="28575">
            <a:solidFill>
              <a:srgbClr val="7CBD42"/>
            </a:solidFill>
            <a:prstDash val="solid"/>
            <a:round/>
            <a:headEnd len="sm" w="sm" type="none"/>
            <a:tailEnd len="sm" w="sm" type="none"/>
          </a:ln>
        </p:spPr>
        <p:txBody>
          <a:bodyPr anchorCtr="0" anchor="ctr" bIns="91425" lIns="91425" spcFirstLastPara="1" rIns="91425" wrap="square" tIns="182875">
            <a:noAutofit/>
          </a:bodyPr>
          <a:lstStyle/>
          <a:p>
            <a:pPr indent="0" lvl="0" marL="0" rtl="0" algn="l">
              <a:lnSpc>
                <a:spcPct val="115000"/>
              </a:lnSpc>
              <a:spcBef>
                <a:spcPts val="0"/>
              </a:spcBef>
              <a:spcAft>
                <a:spcPts val="0"/>
              </a:spcAft>
              <a:buNone/>
            </a:pPr>
            <a:r>
              <a:rPr lang="en" sz="1800">
                <a:solidFill>
                  <a:schemeClr val="dk1"/>
                </a:solidFill>
                <a:latin typeface="Cambria"/>
                <a:ea typeface="Cambria"/>
                <a:cs typeface="Cambria"/>
                <a:sym typeface="Cambria"/>
              </a:rPr>
              <a:t>If our attitude is not one of compassion, then whatever we say will be experienced by the child as phony or manipulative. It is when our words are infused with our real feelings of empathy that they speak directly to a child’s heart. </a:t>
            </a:r>
            <a:endParaRPr sz="1800">
              <a:solidFill>
                <a:schemeClr val="dk1"/>
              </a:solidFill>
              <a:latin typeface="Cambria"/>
              <a:ea typeface="Cambria"/>
              <a:cs typeface="Cambria"/>
              <a:sym typeface="Cambria"/>
            </a:endParaRPr>
          </a:p>
          <a:p>
            <a:pPr indent="-342900" lvl="0" marL="457200" rtl="0" algn="l">
              <a:lnSpc>
                <a:spcPct val="115000"/>
              </a:lnSpc>
              <a:spcBef>
                <a:spcPts val="120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Faber &amp; Mazlish, 14</a:t>
            </a:r>
            <a:endParaRPr/>
          </a:p>
        </p:txBody>
      </p:sp>
      <p:sp>
        <p:nvSpPr>
          <p:cNvPr id="193" name="Google Shape;193;p27"/>
          <p:cNvSpPr/>
          <p:nvPr/>
        </p:nvSpPr>
        <p:spPr>
          <a:xfrm>
            <a:off x="4490000" y="2869350"/>
            <a:ext cx="569400" cy="379800"/>
          </a:xfrm>
          <a:prstGeom prst="wedgeEllipseCallout">
            <a:avLst>
              <a:gd fmla="val -20833" name="adj1"/>
              <a:gd fmla="val 62500" name="adj2"/>
            </a:avLst>
          </a:prstGeom>
          <a:solidFill>
            <a:srgbClr val="7CBD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7"/>
          <p:cNvSpPr txBox="1"/>
          <p:nvPr/>
        </p:nvSpPr>
        <p:spPr>
          <a:xfrm>
            <a:off x="1367950" y="1017725"/>
            <a:ext cx="2513400" cy="84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b="1" i="1" lang="en" sz="2900" u="sng">
                <a:solidFill>
                  <a:srgbClr val="7CBD42"/>
                </a:solidFill>
                <a:highlight>
                  <a:schemeClr val="lt1"/>
                </a:highlight>
                <a:latin typeface="Cambria"/>
                <a:ea typeface="Cambria"/>
                <a:cs typeface="Cambria"/>
                <a:sym typeface="Cambria"/>
              </a:rPr>
              <a:t>EMPATHY</a:t>
            </a:r>
            <a:endParaRPr i="1" sz="2600" u="sng">
              <a:solidFill>
                <a:schemeClr val="dk2"/>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311700" y="302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Make it Personal: </a:t>
            </a:r>
            <a:r>
              <a:rPr i="1" lang="en">
                <a:latin typeface="Cambria"/>
                <a:ea typeface="Cambria"/>
                <a:cs typeface="Cambria"/>
                <a:sym typeface="Cambria"/>
              </a:rPr>
              <a:t>Let them create the strategies</a:t>
            </a:r>
            <a:endParaRPr i="1">
              <a:latin typeface="Cambria"/>
              <a:ea typeface="Cambria"/>
              <a:cs typeface="Cambria"/>
              <a:sym typeface="Cambria"/>
            </a:endParaRPr>
          </a:p>
          <a:p>
            <a:pPr indent="0" lvl="0" marL="0" rtl="0" algn="l">
              <a:spcBef>
                <a:spcPts val="0"/>
              </a:spcBef>
              <a:spcAft>
                <a:spcPts val="0"/>
              </a:spcAft>
              <a:buNone/>
            </a:pPr>
            <a:r>
              <a:t/>
            </a:r>
            <a:endParaRPr/>
          </a:p>
        </p:txBody>
      </p:sp>
      <p:sp>
        <p:nvSpPr>
          <p:cNvPr id="200" name="Google Shape;200;p28"/>
          <p:cNvSpPr txBox="1"/>
          <p:nvPr>
            <p:ph idx="1" type="body"/>
          </p:nvPr>
        </p:nvSpPr>
        <p:spPr>
          <a:xfrm>
            <a:off x="236250" y="926650"/>
            <a:ext cx="8671500" cy="489600"/>
          </a:xfrm>
          <a:prstGeom prst="rect">
            <a:avLst/>
          </a:prstGeom>
          <a:ln cap="flat" cmpd="sng" w="28575">
            <a:solidFill>
              <a:srgbClr val="7CBD42"/>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5000"/>
              </a:lnSpc>
              <a:spcBef>
                <a:spcPts val="0"/>
              </a:spcBef>
              <a:spcAft>
                <a:spcPts val="1200"/>
              </a:spcAft>
              <a:buNone/>
            </a:pPr>
            <a:r>
              <a:rPr b="1" lang="en" sz="1700">
                <a:solidFill>
                  <a:schemeClr val="dk1"/>
                </a:solidFill>
                <a:latin typeface="Cambria"/>
                <a:ea typeface="Cambria"/>
                <a:cs typeface="Cambria"/>
                <a:sym typeface="Cambria"/>
              </a:rPr>
              <a:t>EF issue</a:t>
            </a:r>
            <a:r>
              <a:rPr lang="en" sz="1700">
                <a:solidFill>
                  <a:schemeClr val="dk1"/>
                </a:solidFill>
                <a:latin typeface="Cambria"/>
                <a:ea typeface="Cambria"/>
                <a:cs typeface="Cambria"/>
                <a:sym typeface="Cambria"/>
              </a:rPr>
              <a:t>: Client is not remembering to take his antidepressant in the morning before school</a:t>
            </a:r>
            <a:endParaRPr sz="1700">
              <a:latin typeface="Cambria"/>
              <a:ea typeface="Cambria"/>
              <a:cs typeface="Cambria"/>
              <a:sym typeface="Cambria"/>
            </a:endParaRPr>
          </a:p>
        </p:txBody>
      </p:sp>
      <p:sp>
        <p:nvSpPr>
          <p:cNvPr id="201" name="Google Shape;201;p28"/>
          <p:cNvSpPr txBox="1"/>
          <p:nvPr/>
        </p:nvSpPr>
        <p:spPr>
          <a:xfrm>
            <a:off x="151350" y="2684650"/>
            <a:ext cx="8841300" cy="101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700">
                <a:solidFill>
                  <a:srgbClr val="7CBD42"/>
                </a:solidFill>
                <a:latin typeface="Cambria"/>
                <a:ea typeface="Cambria"/>
                <a:cs typeface="Cambria"/>
                <a:sym typeface="Cambria"/>
              </a:rPr>
              <a:t>Eventual solution:</a:t>
            </a:r>
            <a:endParaRPr b="1" sz="1700">
              <a:solidFill>
                <a:srgbClr val="7CBD42"/>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rPr lang="en" sz="1700">
                <a:solidFill>
                  <a:schemeClr val="dk1"/>
                </a:solidFill>
                <a:latin typeface="Cambria"/>
                <a:ea typeface="Cambria"/>
                <a:cs typeface="Cambria"/>
                <a:sym typeface="Cambria"/>
              </a:rPr>
              <a:t>→ The new kitten meows very loudly for breakfast each morning.</a:t>
            </a:r>
            <a:endParaRPr sz="1700">
              <a:solidFill>
                <a:schemeClr val="dk1"/>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rPr lang="en" sz="1700">
                <a:solidFill>
                  <a:schemeClr val="dk1"/>
                </a:solidFill>
                <a:latin typeface="Cambria"/>
                <a:ea typeface="Cambria"/>
                <a:cs typeface="Cambria"/>
                <a:sym typeface="Cambria"/>
              </a:rPr>
              <a:t>→  The client feeds the cat and wouldn’t forget to do so because of said meowing.</a:t>
            </a:r>
            <a:endParaRPr sz="1700">
              <a:solidFill>
                <a:schemeClr val="dk1"/>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rPr lang="en" sz="1700">
                <a:solidFill>
                  <a:schemeClr val="dk1"/>
                </a:solidFill>
                <a:latin typeface="Cambria"/>
                <a:ea typeface="Cambria"/>
                <a:cs typeface="Cambria"/>
                <a:sym typeface="Cambria"/>
              </a:rPr>
              <a:t>→ Cat food is located in the fridge. </a:t>
            </a:r>
            <a:endParaRPr sz="1700">
              <a:solidFill>
                <a:schemeClr val="dk1"/>
              </a:solidFill>
              <a:latin typeface="Cambria"/>
              <a:ea typeface="Cambria"/>
              <a:cs typeface="Cambria"/>
              <a:sym typeface="Cambria"/>
            </a:endParaRPr>
          </a:p>
          <a:p>
            <a:pPr indent="0" lvl="0" marL="0" rtl="0" algn="l">
              <a:lnSpc>
                <a:spcPct val="115000"/>
              </a:lnSpc>
              <a:spcBef>
                <a:spcPts val="1200"/>
              </a:spcBef>
              <a:spcAft>
                <a:spcPts val="1200"/>
              </a:spcAft>
              <a:buClr>
                <a:schemeClr val="dk1"/>
              </a:buClr>
              <a:buSzPts val="1100"/>
              <a:buFont typeface="Arial"/>
              <a:buNone/>
            </a:pPr>
            <a:r>
              <a:rPr lang="en" sz="1700">
                <a:solidFill>
                  <a:schemeClr val="dk1"/>
                </a:solidFill>
                <a:latin typeface="Cambria"/>
                <a:ea typeface="Cambria"/>
                <a:cs typeface="Cambria"/>
                <a:sym typeface="Cambria"/>
              </a:rPr>
              <a:t>→ Put the meds next to the cat food in the fridge, so he will remember to take them.</a:t>
            </a:r>
            <a:endParaRPr sz="1700">
              <a:solidFill>
                <a:schemeClr val="dk2"/>
              </a:solidFill>
            </a:endParaRPr>
          </a:p>
        </p:txBody>
      </p:sp>
      <p:sp>
        <p:nvSpPr>
          <p:cNvPr id="202" name="Google Shape;202;p28"/>
          <p:cNvSpPr txBox="1"/>
          <p:nvPr/>
        </p:nvSpPr>
        <p:spPr>
          <a:xfrm>
            <a:off x="243775" y="1499350"/>
            <a:ext cx="4566600" cy="11022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Clr>
                <a:schemeClr val="dk1"/>
              </a:buClr>
              <a:buSzPts val="1100"/>
              <a:buFont typeface="Arial"/>
              <a:buNone/>
            </a:pPr>
            <a:r>
              <a:rPr b="1" lang="en" sz="1600">
                <a:solidFill>
                  <a:schemeClr val="dk1"/>
                </a:solidFill>
                <a:latin typeface="Cambria"/>
                <a:ea typeface="Cambria"/>
                <a:cs typeface="Cambria"/>
                <a:sym typeface="Cambria"/>
              </a:rPr>
              <a:t>Responses: </a:t>
            </a:r>
            <a:endParaRPr sz="1600">
              <a:solidFill>
                <a:schemeClr val="dk1"/>
              </a:solidFill>
              <a:latin typeface="Cambria"/>
              <a:ea typeface="Cambria"/>
              <a:cs typeface="Cambria"/>
              <a:sym typeface="Cambria"/>
            </a:endParaRPr>
          </a:p>
          <a:p>
            <a:pPr indent="-330200" lvl="0" marL="457200" rtl="0" algn="l">
              <a:lnSpc>
                <a:spcPct val="105000"/>
              </a:lnSpc>
              <a:spcBef>
                <a:spcPts val="120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I don’t have a phone to set reminders</a:t>
            </a:r>
            <a:endParaRPr sz="1600">
              <a:solidFill>
                <a:schemeClr val="dk1"/>
              </a:solidFill>
              <a:latin typeface="Cambria"/>
              <a:ea typeface="Cambria"/>
              <a:cs typeface="Cambria"/>
              <a:sym typeface="Cambria"/>
            </a:endParaRPr>
          </a:p>
          <a:p>
            <a:pPr indent="-330200" lvl="0" marL="457200" rtl="0" algn="l">
              <a:lnSpc>
                <a:spcPct val="105000"/>
              </a:lnSpc>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I don’t have a consistent morning routine</a:t>
            </a:r>
            <a:endParaRPr sz="1600">
              <a:solidFill>
                <a:schemeClr val="dk2"/>
              </a:solidFill>
            </a:endParaRPr>
          </a:p>
        </p:txBody>
      </p:sp>
      <p:sp>
        <p:nvSpPr>
          <p:cNvPr id="203" name="Google Shape;203;p28"/>
          <p:cNvSpPr txBox="1"/>
          <p:nvPr/>
        </p:nvSpPr>
        <p:spPr>
          <a:xfrm>
            <a:off x="4519175" y="1685375"/>
            <a:ext cx="4434900" cy="572700"/>
          </a:xfrm>
          <a:prstGeom prst="rect">
            <a:avLst/>
          </a:prstGeom>
          <a:noFill/>
          <a:ln>
            <a:noFill/>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No one else is awake to remind me to take my meds</a:t>
            </a:r>
            <a:endParaRPr sz="1600">
              <a:solidFill>
                <a:schemeClr val="dk1"/>
              </a:solidFill>
              <a:latin typeface="Cambria"/>
              <a:ea typeface="Cambria"/>
              <a:cs typeface="Cambria"/>
              <a:sym typeface="Cambria"/>
            </a:endParaRPr>
          </a:p>
          <a:p>
            <a:pPr indent="-330200" lvl="0" marL="457200" rtl="0" algn="l">
              <a:lnSpc>
                <a:spcPct val="105000"/>
              </a:lnSpc>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There’s nowhere to put a sticky note that I will definitely see </a:t>
            </a:r>
            <a:endParaRPr sz="16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311700" y="28157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Make it Personal: </a:t>
            </a:r>
            <a:r>
              <a:rPr i="1" lang="en">
                <a:latin typeface="Cambria"/>
                <a:ea typeface="Cambria"/>
                <a:cs typeface="Cambria"/>
                <a:sym typeface="Cambria"/>
              </a:rPr>
              <a:t>Model your own strategies</a:t>
            </a:r>
            <a:endParaRPr i="1">
              <a:latin typeface="Cambria"/>
              <a:ea typeface="Cambria"/>
              <a:cs typeface="Cambria"/>
              <a:sym typeface="Cambria"/>
            </a:endParaRPr>
          </a:p>
        </p:txBody>
      </p:sp>
      <p:sp>
        <p:nvSpPr>
          <p:cNvPr id="209" name="Google Shape;209;p29"/>
          <p:cNvSpPr txBox="1"/>
          <p:nvPr>
            <p:ph idx="1" type="body"/>
          </p:nvPr>
        </p:nvSpPr>
        <p:spPr>
          <a:xfrm>
            <a:off x="382850" y="1197738"/>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Cambria"/>
              <a:ea typeface="Cambria"/>
              <a:cs typeface="Cambria"/>
              <a:sym typeface="Cambria"/>
            </a:endParaRPr>
          </a:p>
          <a:p>
            <a:pPr indent="0" lvl="0" marL="0" rtl="0" algn="l">
              <a:spcBef>
                <a:spcPts val="1200"/>
              </a:spcBef>
              <a:spcAft>
                <a:spcPts val="0"/>
              </a:spcAft>
              <a:buNone/>
            </a:pPr>
            <a:r>
              <a:t/>
            </a:r>
            <a:endParaRPr>
              <a:latin typeface="Cambria"/>
              <a:ea typeface="Cambria"/>
              <a:cs typeface="Cambria"/>
              <a:sym typeface="Cambria"/>
            </a:endParaRPr>
          </a:p>
          <a:p>
            <a:pPr indent="0" lvl="0" marL="0" rtl="0" algn="l">
              <a:spcBef>
                <a:spcPts val="1200"/>
              </a:spcBef>
              <a:spcAft>
                <a:spcPts val="1200"/>
              </a:spcAft>
              <a:buNone/>
            </a:pPr>
            <a:r>
              <a:t/>
            </a:r>
            <a:endParaRPr>
              <a:latin typeface="Cambria"/>
              <a:ea typeface="Cambria"/>
              <a:cs typeface="Cambria"/>
              <a:sym typeface="Cambria"/>
            </a:endParaRPr>
          </a:p>
        </p:txBody>
      </p:sp>
      <p:pic>
        <p:nvPicPr>
          <p:cNvPr id="210" name="Google Shape;210;p29" title="IMG_4288.PNG"/>
          <p:cNvPicPr preferRelativeResize="0"/>
          <p:nvPr/>
        </p:nvPicPr>
        <p:blipFill>
          <a:blip r:embed="rId3">
            <a:alphaModFix/>
          </a:blip>
          <a:stretch>
            <a:fillRect/>
          </a:stretch>
        </p:blipFill>
        <p:spPr>
          <a:xfrm>
            <a:off x="311696" y="949188"/>
            <a:ext cx="1805801" cy="3913523"/>
          </a:xfrm>
          <a:prstGeom prst="rect">
            <a:avLst/>
          </a:prstGeom>
          <a:noFill/>
          <a:ln cap="flat" cmpd="sng" w="19050">
            <a:solidFill>
              <a:srgbClr val="7CBD42"/>
            </a:solidFill>
            <a:prstDash val="solid"/>
            <a:round/>
            <a:headEnd len="sm" w="sm" type="none"/>
            <a:tailEnd len="sm" w="sm" type="none"/>
          </a:ln>
        </p:spPr>
      </p:pic>
      <p:pic>
        <p:nvPicPr>
          <p:cNvPr id="211" name="Google Shape;211;p29" title="CWB.png"/>
          <p:cNvPicPr preferRelativeResize="0"/>
          <p:nvPr/>
        </p:nvPicPr>
        <p:blipFill rotWithShape="1">
          <a:blip r:embed="rId4">
            <a:alphaModFix/>
          </a:blip>
          <a:srcRect b="27761" l="0" r="0" t="0"/>
          <a:stretch/>
        </p:blipFill>
        <p:spPr>
          <a:xfrm>
            <a:off x="2220783" y="999625"/>
            <a:ext cx="2308824" cy="3614536"/>
          </a:xfrm>
          <a:prstGeom prst="rect">
            <a:avLst/>
          </a:prstGeom>
          <a:noFill/>
          <a:ln cap="flat" cmpd="sng" w="19050">
            <a:solidFill>
              <a:srgbClr val="7CBD42"/>
            </a:solidFill>
            <a:prstDash val="solid"/>
            <a:round/>
            <a:headEnd len="sm" w="sm" type="none"/>
            <a:tailEnd len="sm" w="sm" type="none"/>
          </a:ln>
        </p:spPr>
      </p:pic>
      <p:pic>
        <p:nvPicPr>
          <p:cNvPr id="212" name="Google Shape;212;p29" title="Screen Shot 2026-01-29 at 3.27.07 PM.png"/>
          <p:cNvPicPr preferRelativeResize="0"/>
          <p:nvPr/>
        </p:nvPicPr>
        <p:blipFill>
          <a:blip r:embed="rId5">
            <a:alphaModFix/>
          </a:blip>
          <a:stretch>
            <a:fillRect/>
          </a:stretch>
        </p:blipFill>
        <p:spPr>
          <a:xfrm>
            <a:off x="4633025" y="949200"/>
            <a:ext cx="4199274" cy="2826160"/>
          </a:xfrm>
          <a:prstGeom prst="rect">
            <a:avLst/>
          </a:prstGeom>
          <a:noFill/>
          <a:ln cap="flat" cmpd="sng" w="19050">
            <a:solidFill>
              <a:srgbClr val="7CBD4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p:nvPr/>
        </p:nvSpPr>
        <p:spPr>
          <a:xfrm>
            <a:off x="66398" y="70123"/>
            <a:ext cx="9004500" cy="5033700"/>
          </a:xfrm>
          <a:prstGeom prst="rect">
            <a:avLst/>
          </a:prstGeom>
          <a:noFill/>
          <a:ln cap="flat" cmpd="sng" w="228600">
            <a:solidFill>
              <a:srgbClr val="10569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30"/>
          <p:cNvSpPr txBox="1"/>
          <p:nvPr>
            <p:ph type="title"/>
          </p:nvPr>
        </p:nvSpPr>
        <p:spPr>
          <a:xfrm>
            <a:off x="228250" y="142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What can impact EF? </a:t>
            </a:r>
            <a:endParaRPr>
              <a:latin typeface="Cambria"/>
              <a:ea typeface="Cambria"/>
              <a:cs typeface="Cambria"/>
              <a:sym typeface="Cambria"/>
            </a:endParaRPr>
          </a:p>
        </p:txBody>
      </p:sp>
      <p:grpSp>
        <p:nvGrpSpPr>
          <p:cNvPr id="219" name="Google Shape;219;p30"/>
          <p:cNvGrpSpPr/>
          <p:nvPr/>
        </p:nvGrpSpPr>
        <p:grpSpPr>
          <a:xfrm>
            <a:off x="3137854" y="1491589"/>
            <a:ext cx="1906513" cy="1906513"/>
            <a:chOff x="3325571" y="1655612"/>
            <a:chExt cx="1815900" cy="1815900"/>
          </a:xfrm>
        </p:grpSpPr>
        <p:sp>
          <p:nvSpPr>
            <p:cNvPr id="220" name="Google Shape;220;p30"/>
            <p:cNvSpPr/>
            <p:nvPr/>
          </p:nvSpPr>
          <p:spPr>
            <a:xfrm>
              <a:off x="3325571" y="1655612"/>
              <a:ext cx="1815900" cy="1815900"/>
            </a:xfrm>
            <a:prstGeom prst="ellipse">
              <a:avLst/>
            </a:prstGeom>
            <a:solidFill>
              <a:srgbClr val="3BA3DD"/>
            </a:solidFill>
            <a:ln>
              <a:noFill/>
            </a:ln>
            <a:effectLst>
              <a:outerShdw blurRad="239993" rotWithShape="0" algn="tl" dir="5400000" dist="53332">
                <a:srgbClr val="000000">
                  <a:alpha val="54900"/>
                </a:srgbClr>
              </a:outerShdw>
            </a:effectLst>
          </p:spPr>
          <p:txBody>
            <a:bodyPr anchorCtr="0" anchor="ctr" bIns="95975" lIns="95975" spcFirstLastPara="1" rIns="95975" wrap="square" tIns="95975">
              <a:noAutofit/>
            </a:bodyPr>
            <a:lstStyle/>
            <a:p>
              <a:pPr indent="0" lvl="0" marL="0" rtl="0" algn="l">
                <a:spcBef>
                  <a:spcPts val="0"/>
                </a:spcBef>
                <a:spcAft>
                  <a:spcPts val="0"/>
                </a:spcAft>
                <a:buNone/>
              </a:pPr>
              <a:r>
                <a:t/>
              </a:r>
              <a:endParaRPr b="1" sz="1784">
                <a:latin typeface="Cambria"/>
                <a:ea typeface="Cambria"/>
                <a:cs typeface="Cambria"/>
                <a:sym typeface="Cambria"/>
              </a:endParaRPr>
            </a:p>
          </p:txBody>
        </p:sp>
        <p:sp>
          <p:nvSpPr>
            <p:cNvPr id="221" name="Google Shape;221;p30"/>
            <p:cNvSpPr txBox="1"/>
            <p:nvPr/>
          </p:nvSpPr>
          <p:spPr>
            <a:xfrm>
              <a:off x="3433425" y="2189916"/>
              <a:ext cx="1600200" cy="747300"/>
            </a:xfrm>
            <a:prstGeom prst="rect">
              <a:avLst/>
            </a:prstGeom>
            <a:solidFill>
              <a:srgbClr val="3BA3DD"/>
            </a:solidFill>
            <a:ln>
              <a:noFill/>
            </a:ln>
          </p:spPr>
          <p:txBody>
            <a:bodyPr anchorCtr="0" anchor="ctr" bIns="95975" lIns="95975" spcFirstLastPara="1" rIns="95975" wrap="square" tIns="95975">
              <a:normAutofit/>
            </a:bodyPr>
            <a:lstStyle/>
            <a:p>
              <a:pPr indent="0" lvl="0" marL="0" rtl="0" algn="ctr">
                <a:lnSpc>
                  <a:spcPct val="115000"/>
                </a:lnSpc>
                <a:spcBef>
                  <a:spcPts val="0"/>
                </a:spcBef>
                <a:spcAft>
                  <a:spcPts val="0"/>
                </a:spcAft>
                <a:buNone/>
              </a:pPr>
              <a:r>
                <a:rPr b="1" lang="en" sz="1784">
                  <a:solidFill>
                    <a:srgbClr val="FFFFFF"/>
                  </a:solidFill>
                  <a:latin typeface="Cambria"/>
                  <a:ea typeface="Cambria"/>
                  <a:cs typeface="Cambria"/>
                  <a:sym typeface="Cambria"/>
                </a:rPr>
                <a:t>Short-term and long-term</a:t>
              </a:r>
              <a:endParaRPr b="1" sz="1784">
                <a:solidFill>
                  <a:srgbClr val="FFFFFF"/>
                </a:solidFill>
                <a:latin typeface="Cambria"/>
                <a:ea typeface="Cambria"/>
                <a:cs typeface="Cambria"/>
                <a:sym typeface="Cambria"/>
              </a:endParaRPr>
            </a:p>
          </p:txBody>
        </p:sp>
      </p:grpSp>
      <p:grpSp>
        <p:nvGrpSpPr>
          <p:cNvPr id="222" name="Google Shape;222;p30"/>
          <p:cNvGrpSpPr/>
          <p:nvPr/>
        </p:nvGrpSpPr>
        <p:grpSpPr>
          <a:xfrm>
            <a:off x="365348" y="592932"/>
            <a:ext cx="1542845" cy="1542845"/>
            <a:chOff x="2861946" y="718087"/>
            <a:chExt cx="1068600" cy="1068600"/>
          </a:xfrm>
        </p:grpSpPr>
        <p:sp>
          <p:nvSpPr>
            <p:cNvPr id="223" name="Google Shape;223;p30"/>
            <p:cNvSpPr/>
            <p:nvPr/>
          </p:nvSpPr>
          <p:spPr>
            <a:xfrm>
              <a:off x="2861946" y="718087"/>
              <a:ext cx="1068600" cy="1068600"/>
            </a:xfrm>
            <a:prstGeom prst="ellipse">
              <a:avLst/>
            </a:prstGeom>
            <a:solidFill>
              <a:srgbClr val="105696"/>
            </a:solidFill>
            <a:ln>
              <a:noFill/>
            </a:ln>
          </p:spPr>
          <p:txBody>
            <a:bodyPr anchorCtr="0" anchor="ctr" bIns="132000" lIns="132000" spcFirstLastPara="1" rIns="132000" wrap="square" tIns="132000">
              <a:noAutofit/>
            </a:bodyPr>
            <a:lstStyle/>
            <a:p>
              <a:pPr indent="0" lvl="0" marL="0" rtl="0" algn="l">
                <a:spcBef>
                  <a:spcPts val="0"/>
                </a:spcBef>
                <a:spcAft>
                  <a:spcPts val="0"/>
                </a:spcAft>
                <a:buNone/>
              </a:pPr>
              <a:r>
                <a:t/>
              </a:r>
              <a:endParaRPr b="1" sz="2454">
                <a:latin typeface="Cambria"/>
                <a:ea typeface="Cambria"/>
                <a:cs typeface="Cambria"/>
                <a:sym typeface="Cambria"/>
              </a:endParaRPr>
            </a:p>
          </p:txBody>
        </p:sp>
        <p:sp>
          <p:nvSpPr>
            <p:cNvPr id="224" name="Google Shape;224;p30"/>
            <p:cNvSpPr txBox="1"/>
            <p:nvPr/>
          </p:nvSpPr>
          <p:spPr>
            <a:xfrm>
              <a:off x="3014942" y="928560"/>
              <a:ext cx="762600" cy="732300"/>
            </a:xfrm>
            <a:prstGeom prst="rect">
              <a:avLst/>
            </a:prstGeom>
            <a:solidFill>
              <a:srgbClr val="000000">
                <a:alpha val="0"/>
              </a:srgbClr>
            </a:solidFill>
            <a:ln>
              <a:noFill/>
            </a:ln>
          </p:spPr>
          <p:txBody>
            <a:bodyPr anchorCtr="0" anchor="ctr" bIns="132000" lIns="132000" spcFirstLastPara="1" rIns="132000" wrap="square" tIns="132000">
              <a:normAutofit/>
            </a:bodyPr>
            <a:lstStyle/>
            <a:p>
              <a:pPr indent="0" lvl="0" marL="0" rtl="0" algn="ctr">
                <a:lnSpc>
                  <a:spcPct val="115000"/>
                </a:lnSpc>
                <a:spcBef>
                  <a:spcPts val="0"/>
                </a:spcBef>
                <a:spcAft>
                  <a:spcPts val="0"/>
                </a:spcAft>
                <a:buNone/>
              </a:pPr>
              <a:r>
                <a:rPr b="1" lang="en" sz="1888">
                  <a:solidFill>
                    <a:srgbClr val="FFFFFF"/>
                  </a:solidFill>
                  <a:latin typeface="Cambria"/>
                  <a:ea typeface="Cambria"/>
                  <a:cs typeface="Cambria"/>
                  <a:sym typeface="Cambria"/>
                </a:rPr>
                <a:t>Basic</a:t>
              </a:r>
              <a:r>
                <a:rPr b="1" lang="en" sz="1888">
                  <a:solidFill>
                    <a:srgbClr val="FFFFFF"/>
                  </a:solidFill>
                  <a:latin typeface="Cambria"/>
                  <a:ea typeface="Cambria"/>
                  <a:cs typeface="Cambria"/>
                  <a:sym typeface="Cambria"/>
                </a:rPr>
                <a:t> needs </a:t>
              </a:r>
              <a:endParaRPr b="1" sz="1888">
                <a:solidFill>
                  <a:srgbClr val="FFFFFF"/>
                </a:solidFill>
                <a:latin typeface="Cambria"/>
                <a:ea typeface="Cambria"/>
                <a:cs typeface="Cambria"/>
                <a:sym typeface="Cambria"/>
              </a:endParaRPr>
            </a:p>
          </p:txBody>
        </p:sp>
      </p:grpSp>
      <p:grpSp>
        <p:nvGrpSpPr>
          <p:cNvPr id="225" name="Google Shape;225;p30"/>
          <p:cNvGrpSpPr/>
          <p:nvPr/>
        </p:nvGrpSpPr>
        <p:grpSpPr>
          <a:xfrm>
            <a:off x="1912193" y="592933"/>
            <a:ext cx="1246736" cy="1246736"/>
            <a:chOff x="5214448" y="3234278"/>
            <a:chExt cx="1068600" cy="1068600"/>
          </a:xfrm>
        </p:grpSpPr>
        <p:sp>
          <p:nvSpPr>
            <p:cNvPr id="226" name="Google Shape;226;p30"/>
            <p:cNvSpPr/>
            <p:nvPr/>
          </p:nvSpPr>
          <p:spPr>
            <a:xfrm>
              <a:off x="5214448" y="3234278"/>
              <a:ext cx="1068600" cy="1068600"/>
            </a:xfrm>
            <a:prstGeom prst="ellipse">
              <a:avLst/>
            </a:prstGeom>
            <a:solidFill>
              <a:srgbClr val="105696"/>
            </a:solidFill>
            <a:ln>
              <a:noFill/>
            </a:ln>
          </p:spPr>
          <p:txBody>
            <a:bodyPr anchorCtr="0" anchor="ctr" bIns="106650" lIns="106650" spcFirstLastPara="1" rIns="106650" wrap="square" tIns="106650">
              <a:noAutofit/>
            </a:bodyPr>
            <a:lstStyle/>
            <a:p>
              <a:pPr indent="0" lvl="0" marL="0" rtl="0" algn="l">
                <a:spcBef>
                  <a:spcPts val="0"/>
                </a:spcBef>
                <a:spcAft>
                  <a:spcPts val="0"/>
                </a:spcAft>
                <a:buNone/>
              </a:pPr>
              <a:r>
                <a:t/>
              </a:r>
              <a:endParaRPr b="1" sz="1983">
                <a:latin typeface="Cambria"/>
                <a:ea typeface="Cambria"/>
                <a:cs typeface="Cambria"/>
                <a:sym typeface="Cambria"/>
              </a:endParaRPr>
            </a:p>
          </p:txBody>
        </p:sp>
        <p:sp>
          <p:nvSpPr>
            <p:cNvPr id="227" name="Google Shape;227;p30"/>
            <p:cNvSpPr txBox="1"/>
            <p:nvPr/>
          </p:nvSpPr>
          <p:spPr>
            <a:xfrm>
              <a:off x="5267885" y="3349179"/>
              <a:ext cx="971400" cy="838800"/>
            </a:xfrm>
            <a:prstGeom prst="rect">
              <a:avLst/>
            </a:prstGeom>
            <a:noFill/>
            <a:ln>
              <a:noFill/>
            </a:ln>
          </p:spPr>
          <p:txBody>
            <a:bodyPr anchorCtr="0" anchor="ctr" bIns="106650" lIns="106650" spcFirstLastPara="1" rIns="106650" wrap="square" tIns="106650">
              <a:normAutofit/>
            </a:bodyPr>
            <a:lstStyle/>
            <a:p>
              <a:pPr indent="0" lvl="0" marL="0" rtl="0" algn="ctr">
                <a:lnSpc>
                  <a:spcPct val="115000"/>
                </a:lnSpc>
                <a:spcBef>
                  <a:spcPts val="0"/>
                </a:spcBef>
                <a:spcAft>
                  <a:spcPts val="0"/>
                </a:spcAft>
                <a:buNone/>
              </a:pPr>
              <a:r>
                <a:rPr b="1" lang="en" sz="1283">
                  <a:solidFill>
                    <a:srgbClr val="FFFFFF"/>
                  </a:solidFill>
                  <a:latin typeface="Cambria"/>
                  <a:ea typeface="Cambria"/>
                  <a:cs typeface="Cambria"/>
                  <a:sym typeface="Cambria"/>
                </a:rPr>
                <a:t>Sensory</a:t>
              </a:r>
              <a:r>
                <a:rPr b="1" lang="en" sz="1283">
                  <a:solidFill>
                    <a:srgbClr val="FFFFFF"/>
                  </a:solidFill>
                  <a:latin typeface="Cambria"/>
                  <a:ea typeface="Cambria"/>
                  <a:cs typeface="Cambria"/>
                  <a:sym typeface="Cambria"/>
                </a:rPr>
                <a:t> overwhelm</a:t>
              </a:r>
              <a:endParaRPr b="1" sz="1283">
                <a:solidFill>
                  <a:srgbClr val="FFFFFF"/>
                </a:solidFill>
                <a:latin typeface="Cambria"/>
                <a:ea typeface="Cambria"/>
                <a:cs typeface="Cambria"/>
                <a:sym typeface="Cambria"/>
              </a:endParaRPr>
            </a:p>
          </p:txBody>
        </p:sp>
      </p:grpSp>
      <p:grpSp>
        <p:nvGrpSpPr>
          <p:cNvPr id="228" name="Google Shape;228;p30"/>
          <p:cNvGrpSpPr/>
          <p:nvPr/>
        </p:nvGrpSpPr>
        <p:grpSpPr>
          <a:xfrm>
            <a:off x="204629" y="3096912"/>
            <a:ext cx="1864280" cy="1864280"/>
            <a:chOff x="5214448" y="3234278"/>
            <a:chExt cx="1068600" cy="1068600"/>
          </a:xfrm>
        </p:grpSpPr>
        <p:sp>
          <p:nvSpPr>
            <p:cNvPr id="229" name="Google Shape;229;p30"/>
            <p:cNvSpPr/>
            <p:nvPr/>
          </p:nvSpPr>
          <p:spPr>
            <a:xfrm>
              <a:off x="5214448" y="3234278"/>
              <a:ext cx="1068600" cy="1068600"/>
            </a:xfrm>
            <a:prstGeom prst="ellipse">
              <a:avLst/>
            </a:prstGeom>
            <a:solidFill>
              <a:srgbClr val="105696"/>
            </a:solidFill>
            <a:ln>
              <a:noFill/>
            </a:ln>
          </p:spPr>
          <p:txBody>
            <a:bodyPr anchorCtr="0" anchor="ctr" bIns="159475" lIns="159475" spcFirstLastPara="1" rIns="159475" wrap="square" tIns="159475">
              <a:noAutofit/>
            </a:bodyPr>
            <a:lstStyle/>
            <a:p>
              <a:pPr indent="0" lvl="0" marL="0" rtl="0" algn="l">
                <a:spcBef>
                  <a:spcPts val="0"/>
                </a:spcBef>
                <a:spcAft>
                  <a:spcPts val="0"/>
                </a:spcAft>
                <a:buNone/>
              </a:pPr>
              <a:r>
                <a:t/>
              </a:r>
              <a:endParaRPr b="1" sz="2965">
                <a:latin typeface="Cambria"/>
                <a:ea typeface="Cambria"/>
                <a:cs typeface="Cambria"/>
                <a:sym typeface="Cambria"/>
              </a:endParaRPr>
            </a:p>
          </p:txBody>
        </p:sp>
        <p:sp>
          <p:nvSpPr>
            <p:cNvPr id="230" name="Google Shape;230;p30"/>
            <p:cNvSpPr txBox="1"/>
            <p:nvPr/>
          </p:nvSpPr>
          <p:spPr>
            <a:xfrm>
              <a:off x="5282359" y="3296784"/>
              <a:ext cx="951600" cy="913800"/>
            </a:xfrm>
            <a:prstGeom prst="rect">
              <a:avLst/>
            </a:prstGeom>
            <a:solidFill>
              <a:srgbClr val="000000">
                <a:alpha val="0"/>
              </a:srgbClr>
            </a:solidFill>
            <a:ln>
              <a:noFill/>
            </a:ln>
          </p:spPr>
          <p:txBody>
            <a:bodyPr anchorCtr="0" anchor="ctr" bIns="159475" lIns="159475" spcFirstLastPara="1" rIns="159475" wrap="square" tIns="159475">
              <a:normAutofit/>
            </a:bodyPr>
            <a:lstStyle/>
            <a:p>
              <a:pPr indent="0" lvl="0" marL="0" rtl="0" algn="ctr">
                <a:lnSpc>
                  <a:spcPct val="115000"/>
                </a:lnSpc>
                <a:spcBef>
                  <a:spcPts val="0"/>
                </a:spcBef>
                <a:spcAft>
                  <a:spcPts val="0"/>
                </a:spcAft>
                <a:buNone/>
              </a:pPr>
              <a:r>
                <a:rPr b="1" lang="en" sz="1564">
                  <a:solidFill>
                    <a:srgbClr val="FFFFFF"/>
                  </a:solidFill>
                  <a:latin typeface="Cambria"/>
                  <a:ea typeface="Cambria"/>
                  <a:cs typeface="Cambria"/>
                  <a:sym typeface="Cambria"/>
                </a:rPr>
                <a:t>Emotional </a:t>
              </a:r>
              <a:r>
                <a:rPr b="1" lang="en" sz="1564">
                  <a:solidFill>
                    <a:srgbClr val="FFFFFF"/>
                  </a:solidFill>
                  <a:latin typeface="Cambria"/>
                  <a:ea typeface="Cambria"/>
                  <a:cs typeface="Cambria"/>
                  <a:sym typeface="Cambria"/>
                </a:rPr>
                <a:t>Dysregulation</a:t>
              </a:r>
              <a:endParaRPr b="1" sz="1564">
                <a:solidFill>
                  <a:srgbClr val="FFFFFF"/>
                </a:solidFill>
                <a:latin typeface="Cambria"/>
                <a:ea typeface="Cambria"/>
                <a:cs typeface="Cambria"/>
                <a:sym typeface="Cambria"/>
              </a:endParaRPr>
            </a:p>
          </p:txBody>
        </p:sp>
      </p:grpSp>
      <p:grpSp>
        <p:nvGrpSpPr>
          <p:cNvPr id="231" name="Google Shape;231;p30"/>
          <p:cNvGrpSpPr/>
          <p:nvPr/>
        </p:nvGrpSpPr>
        <p:grpSpPr>
          <a:xfrm>
            <a:off x="4565994" y="264310"/>
            <a:ext cx="1740108" cy="1740108"/>
            <a:chOff x="5515027" y="2614053"/>
            <a:chExt cx="1068600" cy="1068600"/>
          </a:xfrm>
        </p:grpSpPr>
        <p:sp>
          <p:nvSpPr>
            <p:cNvPr id="232" name="Google Shape;232;p30"/>
            <p:cNvSpPr/>
            <p:nvPr/>
          </p:nvSpPr>
          <p:spPr>
            <a:xfrm>
              <a:off x="5515027" y="2614053"/>
              <a:ext cx="1068600" cy="1068600"/>
            </a:xfrm>
            <a:prstGeom prst="ellipse">
              <a:avLst/>
            </a:prstGeom>
            <a:solidFill>
              <a:srgbClr val="105696"/>
            </a:solidFill>
            <a:ln>
              <a:noFill/>
            </a:ln>
          </p:spPr>
          <p:txBody>
            <a:bodyPr anchorCtr="0" anchor="ctr" bIns="148875" lIns="148875" spcFirstLastPara="1" rIns="148875" wrap="square" tIns="148875">
              <a:noAutofit/>
            </a:bodyPr>
            <a:lstStyle/>
            <a:p>
              <a:pPr indent="0" lvl="0" marL="0" rtl="0" algn="l">
                <a:spcBef>
                  <a:spcPts val="0"/>
                </a:spcBef>
                <a:spcAft>
                  <a:spcPts val="0"/>
                </a:spcAft>
                <a:buNone/>
              </a:pPr>
              <a:r>
                <a:t/>
              </a:r>
              <a:endParaRPr b="1" sz="2768">
                <a:latin typeface="Cambria"/>
                <a:ea typeface="Cambria"/>
                <a:cs typeface="Cambria"/>
                <a:sym typeface="Cambria"/>
              </a:endParaRPr>
            </a:p>
          </p:txBody>
        </p:sp>
        <p:sp>
          <p:nvSpPr>
            <p:cNvPr id="233" name="Google Shape;233;p30"/>
            <p:cNvSpPr txBox="1"/>
            <p:nvPr/>
          </p:nvSpPr>
          <p:spPr>
            <a:xfrm>
              <a:off x="5579381" y="2728953"/>
              <a:ext cx="939900" cy="838800"/>
            </a:xfrm>
            <a:prstGeom prst="rect">
              <a:avLst/>
            </a:prstGeom>
            <a:noFill/>
            <a:ln>
              <a:noFill/>
            </a:ln>
          </p:spPr>
          <p:txBody>
            <a:bodyPr anchorCtr="0" anchor="ctr" bIns="148875" lIns="148875" spcFirstLastPara="1" rIns="148875" wrap="square" tIns="148875">
              <a:noAutofit/>
            </a:bodyPr>
            <a:lstStyle/>
            <a:p>
              <a:pPr indent="0" lvl="0" marL="0" rtl="0" algn="ctr">
                <a:lnSpc>
                  <a:spcPct val="115000"/>
                </a:lnSpc>
                <a:spcBef>
                  <a:spcPts val="0"/>
                </a:spcBef>
                <a:spcAft>
                  <a:spcPts val="0"/>
                </a:spcAft>
                <a:buNone/>
              </a:pPr>
              <a:r>
                <a:rPr b="1" lang="en" sz="1791">
                  <a:solidFill>
                    <a:srgbClr val="FFFFFF"/>
                  </a:solidFill>
                  <a:latin typeface="Cambria"/>
                  <a:ea typeface="Cambria"/>
                  <a:cs typeface="Cambria"/>
                  <a:sym typeface="Cambria"/>
                </a:rPr>
                <a:t>Anxiety &amp; depression</a:t>
              </a:r>
              <a:endParaRPr b="1" sz="1791">
                <a:solidFill>
                  <a:srgbClr val="FFFFFF"/>
                </a:solidFill>
                <a:latin typeface="Cambria"/>
                <a:ea typeface="Cambria"/>
                <a:cs typeface="Cambria"/>
                <a:sym typeface="Cambria"/>
              </a:endParaRPr>
            </a:p>
          </p:txBody>
        </p:sp>
      </p:grpSp>
      <p:grpSp>
        <p:nvGrpSpPr>
          <p:cNvPr id="234" name="Google Shape;234;p30"/>
          <p:cNvGrpSpPr/>
          <p:nvPr/>
        </p:nvGrpSpPr>
        <p:grpSpPr>
          <a:xfrm>
            <a:off x="7460859" y="2207850"/>
            <a:ext cx="1433634" cy="1433634"/>
            <a:chOff x="5270173" y="2020655"/>
            <a:chExt cx="1068600" cy="1068600"/>
          </a:xfrm>
        </p:grpSpPr>
        <p:sp>
          <p:nvSpPr>
            <p:cNvPr id="235" name="Google Shape;235;p30"/>
            <p:cNvSpPr/>
            <p:nvPr/>
          </p:nvSpPr>
          <p:spPr>
            <a:xfrm>
              <a:off x="5270173" y="2020655"/>
              <a:ext cx="1068600" cy="1068600"/>
            </a:xfrm>
            <a:prstGeom prst="ellipse">
              <a:avLst/>
            </a:prstGeom>
            <a:solidFill>
              <a:srgbClr val="105696"/>
            </a:solidFill>
            <a:ln>
              <a:noFill/>
            </a:ln>
          </p:spPr>
          <p:txBody>
            <a:bodyPr anchorCtr="0" anchor="ctr" bIns="122650" lIns="122650" spcFirstLastPara="1" rIns="122650" wrap="square" tIns="122650">
              <a:noAutofit/>
            </a:bodyPr>
            <a:lstStyle/>
            <a:p>
              <a:pPr indent="0" lvl="0" marL="0" rtl="0" algn="l">
                <a:spcBef>
                  <a:spcPts val="0"/>
                </a:spcBef>
                <a:spcAft>
                  <a:spcPts val="0"/>
                </a:spcAft>
                <a:buNone/>
              </a:pPr>
              <a:r>
                <a:t/>
              </a:r>
              <a:endParaRPr b="1" sz="2280">
                <a:latin typeface="Cambria"/>
                <a:ea typeface="Cambria"/>
                <a:cs typeface="Cambria"/>
                <a:sym typeface="Cambria"/>
              </a:endParaRPr>
            </a:p>
          </p:txBody>
        </p:sp>
        <p:sp>
          <p:nvSpPr>
            <p:cNvPr id="236" name="Google Shape;236;p30"/>
            <p:cNvSpPr txBox="1"/>
            <p:nvPr/>
          </p:nvSpPr>
          <p:spPr>
            <a:xfrm>
              <a:off x="5351027" y="2135558"/>
              <a:ext cx="950100" cy="838800"/>
            </a:xfrm>
            <a:prstGeom prst="rect">
              <a:avLst/>
            </a:prstGeom>
            <a:solidFill>
              <a:srgbClr val="000000">
                <a:alpha val="0"/>
              </a:srgbClr>
            </a:solidFill>
            <a:ln>
              <a:noFill/>
            </a:ln>
          </p:spPr>
          <p:txBody>
            <a:bodyPr anchorCtr="0" anchor="ctr" bIns="122650" lIns="122650" spcFirstLastPara="1" rIns="122650" wrap="square" tIns="122650">
              <a:normAutofit/>
            </a:bodyPr>
            <a:lstStyle/>
            <a:p>
              <a:pPr indent="0" lvl="0" marL="0" rtl="0" algn="ctr">
                <a:lnSpc>
                  <a:spcPct val="115000"/>
                </a:lnSpc>
                <a:spcBef>
                  <a:spcPts val="0"/>
                </a:spcBef>
                <a:spcAft>
                  <a:spcPts val="0"/>
                </a:spcAft>
                <a:buNone/>
              </a:pPr>
              <a:r>
                <a:rPr b="1" lang="en" sz="1575">
                  <a:solidFill>
                    <a:srgbClr val="FFFFFF"/>
                  </a:solidFill>
                  <a:latin typeface="Cambria"/>
                  <a:ea typeface="Cambria"/>
                  <a:cs typeface="Cambria"/>
                  <a:sym typeface="Cambria"/>
                </a:rPr>
                <a:t>Learning</a:t>
              </a:r>
              <a:r>
                <a:rPr b="1" lang="en" sz="1475">
                  <a:solidFill>
                    <a:srgbClr val="FFFFFF"/>
                  </a:solidFill>
                  <a:latin typeface="Cambria"/>
                  <a:ea typeface="Cambria"/>
                  <a:cs typeface="Cambria"/>
                  <a:sym typeface="Cambria"/>
                </a:rPr>
                <a:t> </a:t>
              </a:r>
              <a:r>
                <a:rPr b="1" lang="en" sz="1575">
                  <a:solidFill>
                    <a:srgbClr val="FFFFFF"/>
                  </a:solidFill>
                  <a:latin typeface="Cambria"/>
                  <a:ea typeface="Cambria"/>
                  <a:cs typeface="Cambria"/>
                  <a:sym typeface="Cambria"/>
                </a:rPr>
                <a:t>disabilities</a:t>
              </a:r>
              <a:r>
                <a:rPr b="1" lang="en" sz="1475">
                  <a:solidFill>
                    <a:srgbClr val="FFFFFF"/>
                  </a:solidFill>
                  <a:latin typeface="Cambria"/>
                  <a:ea typeface="Cambria"/>
                  <a:cs typeface="Cambria"/>
                  <a:sym typeface="Cambria"/>
                </a:rPr>
                <a:t> </a:t>
              </a:r>
              <a:endParaRPr b="1" sz="1475">
                <a:solidFill>
                  <a:srgbClr val="FFFFFF"/>
                </a:solidFill>
                <a:latin typeface="Cambria"/>
                <a:ea typeface="Cambria"/>
                <a:cs typeface="Cambria"/>
                <a:sym typeface="Cambria"/>
              </a:endParaRPr>
            </a:p>
          </p:txBody>
        </p:sp>
      </p:grpSp>
      <p:grpSp>
        <p:nvGrpSpPr>
          <p:cNvPr id="237" name="Google Shape;237;p30"/>
          <p:cNvGrpSpPr/>
          <p:nvPr/>
        </p:nvGrpSpPr>
        <p:grpSpPr>
          <a:xfrm>
            <a:off x="6546683" y="3121280"/>
            <a:ext cx="1134639" cy="1134533"/>
            <a:chOff x="7991968" y="5344887"/>
            <a:chExt cx="1068600" cy="1068600"/>
          </a:xfrm>
        </p:grpSpPr>
        <p:sp>
          <p:nvSpPr>
            <p:cNvPr id="238" name="Google Shape;238;p30"/>
            <p:cNvSpPr/>
            <p:nvPr/>
          </p:nvSpPr>
          <p:spPr>
            <a:xfrm>
              <a:off x="7991968" y="5344887"/>
              <a:ext cx="1068600" cy="1068600"/>
            </a:xfrm>
            <a:prstGeom prst="ellipse">
              <a:avLst/>
            </a:prstGeom>
            <a:solidFill>
              <a:srgbClr val="105696"/>
            </a:solidFill>
            <a:ln>
              <a:noFill/>
            </a:ln>
          </p:spPr>
          <p:txBody>
            <a:bodyPr anchorCtr="0" anchor="ctr" bIns="97050" lIns="97050" spcFirstLastPara="1" rIns="97050" wrap="square" tIns="97050">
              <a:noAutofit/>
            </a:bodyPr>
            <a:lstStyle/>
            <a:p>
              <a:pPr indent="0" lvl="0" marL="0" rtl="0" algn="l">
                <a:spcBef>
                  <a:spcPts val="0"/>
                </a:spcBef>
                <a:spcAft>
                  <a:spcPts val="0"/>
                </a:spcAft>
                <a:buNone/>
              </a:pPr>
              <a:r>
                <a:t/>
              </a:r>
              <a:endParaRPr b="1" sz="1805">
                <a:latin typeface="Cambria"/>
                <a:ea typeface="Cambria"/>
                <a:cs typeface="Cambria"/>
                <a:sym typeface="Cambria"/>
              </a:endParaRPr>
            </a:p>
          </p:txBody>
        </p:sp>
        <p:sp>
          <p:nvSpPr>
            <p:cNvPr id="239" name="Google Shape;239;p30"/>
            <p:cNvSpPr txBox="1"/>
            <p:nvPr/>
          </p:nvSpPr>
          <p:spPr>
            <a:xfrm>
              <a:off x="8099300" y="5493943"/>
              <a:ext cx="864000" cy="804600"/>
            </a:xfrm>
            <a:prstGeom prst="rect">
              <a:avLst/>
            </a:prstGeom>
            <a:solidFill>
              <a:srgbClr val="000000">
                <a:alpha val="0"/>
              </a:srgbClr>
            </a:solidFill>
            <a:ln>
              <a:noFill/>
            </a:ln>
          </p:spPr>
          <p:txBody>
            <a:bodyPr anchorCtr="0" anchor="ctr" bIns="97050" lIns="97050" spcFirstLastPara="1" rIns="97050" wrap="square" tIns="97050">
              <a:normAutofit/>
            </a:bodyPr>
            <a:lstStyle/>
            <a:p>
              <a:pPr indent="0" lvl="0" marL="0" rtl="0" algn="ctr">
                <a:lnSpc>
                  <a:spcPct val="115000"/>
                </a:lnSpc>
                <a:spcBef>
                  <a:spcPts val="0"/>
                </a:spcBef>
                <a:spcAft>
                  <a:spcPts val="0"/>
                </a:spcAft>
                <a:buNone/>
              </a:pPr>
              <a:r>
                <a:rPr b="1" lang="en" sz="1805">
                  <a:solidFill>
                    <a:srgbClr val="FFFFFF"/>
                  </a:solidFill>
                  <a:latin typeface="Cambria"/>
                  <a:ea typeface="Cambria"/>
                  <a:cs typeface="Cambria"/>
                  <a:sym typeface="Cambria"/>
                </a:rPr>
                <a:t>TBI</a:t>
              </a:r>
              <a:endParaRPr b="1" sz="2351">
                <a:solidFill>
                  <a:srgbClr val="FFFFFF"/>
                </a:solidFill>
                <a:latin typeface="Cambria"/>
                <a:ea typeface="Cambria"/>
                <a:cs typeface="Cambria"/>
                <a:sym typeface="Cambria"/>
              </a:endParaRPr>
            </a:p>
          </p:txBody>
        </p:sp>
      </p:grpSp>
      <p:grpSp>
        <p:nvGrpSpPr>
          <p:cNvPr id="240" name="Google Shape;240;p30"/>
          <p:cNvGrpSpPr/>
          <p:nvPr/>
        </p:nvGrpSpPr>
        <p:grpSpPr>
          <a:xfrm>
            <a:off x="1513762" y="1952603"/>
            <a:ext cx="1238294" cy="1238294"/>
            <a:chOff x="6372975" y="1509185"/>
            <a:chExt cx="1068600" cy="1068600"/>
          </a:xfrm>
        </p:grpSpPr>
        <p:sp>
          <p:nvSpPr>
            <p:cNvPr id="241" name="Google Shape;241;p30"/>
            <p:cNvSpPr/>
            <p:nvPr/>
          </p:nvSpPr>
          <p:spPr>
            <a:xfrm>
              <a:off x="6372975" y="1509185"/>
              <a:ext cx="1068600" cy="1068600"/>
            </a:xfrm>
            <a:prstGeom prst="ellipse">
              <a:avLst/>
            </a:prstGeom>
            <a:solidFill>
              <a:srgbClr val="105696"/>
            </a:solidFill>
            <a:ln>
              <a:noFill/>
            </a:ln>
          </p:spPr>
          <p:txBody>
            <a:bodyPr anchorCtr="0" anchor="ctr" bIns="105975" lIns="105975" spcFirstLastPara="1" rIns="105975" wrap="square" tIns="105975">
              <a:noAutofit/>
            </a:bodyPr>
            <a:lstStyle/>
            <a:p>
              <a:pPr indent="0" lvl="0" marL="0" rtl="0" algn="l">
                <a:spcBef>
                  <a:spcPts val="0"/>
                </a:spcBef>
                <a:spcAft>
                  <a:spcPts val="0"/>
                </a:spcAft>
                <a:buNone/>
              </a:pPr>
              <a:r>
                <a:t/>
              </a:r>
              <a:endParaRPr b="1" sz="1970">
                <a:latin typeface="Cambria"/>
                <a:ea typeface="Cambria"/>
                <a:cs typeface="Cambria"/>
                <a:sym typeface="Cambria"/>
              </a:endParaRPr>
            </a:p>
          </p:txBody>
        </p:sp>
        <p:sp>
          <p:nvSpPr>
            <p:cNvPr id="242" name="Google Shape;242;p30"/>
            <p:cNvSpPr txBox="1"/>
            <p:nvPr/>
          </p:nvSpPr>
          <p:spPr>
            <a:xfrm>
              <a:off x="6372975" y="1623178"/>
              <a:ext cx="1010700" cy="783600"/>
            </a:xfrm>
            <a:prstGeom prst="rect">
              <a:avLst/>
            </a:prstGeom>
            <a:solidFill>
              <a:srgbClr val="000000">
                <a:alpha val="0"/>
              </a:srgbClr>
            </a:solidFill>
            <a:ln>
              <a:noFill/>
            </a:ln>
          </p:spPr>
          <p:txBody>
            <a:bodyPr anchorCtr="0" anchor="ctr" bIns="105975" lIns="105975" spcFirstLastPara="1" rIns="105975" wrap="square" tIns="105975">
              <a:normAutofit fontScale="92500"/>
            </a:bodyPr>
            <a:lstStyle/>
            <a:p>
              <a:pPr indent="0" lvl="0" marL="0" rtl="0" algn="ctr">
                <a:lnSpc>
                  <a:spcPct val="115000"/>
                </a:lnSpc>
                <a:spcBef>
                  <a:spcPts val="0"/>
                </a:spcBef>
                <a:spcAft>
                  <a:spcPts val="0"/>
                </a:spcAft>
                <a:buNone/>
              </a:pPr>
              <a:r>
                <a:rPr b="1" lang="en" sz="2117">
                  <a:solidFill>
                    <a:srgbClr val="FFFFFF"/>
                  </a:solidFill>
                  <a:latin typeface="Cambria"/>
                  <a:ea typeface="Cambria"/>
                  <a:cs typeface="Cambria"/>
                  <a:sym typeface="Cambria"/>
                </a:rPr>
                <a:t>Stress &amp; Threats</a:t>
              </a:r>
              <a:endParaRPr b="1" sz="2117">
                <a:solidFill>
                  <a:srgbClr val="FFFFFF"/>
                </a:solidFill>
                <a:latin typeface="Cambria"/>
                <a:ea typeface="Cambria"/>
                <a:cs typeface="Cambria"/>
                <a:sym typeface="Cambria"/>
              </a:endParaRPr>
            </a:p>
          </p:txBody>
        </p:sp>
      </p:grpSp>
      <p:grpSp>
        <p:nvGrpSpPr>
          <p:cNvPr id="243" name="Google Shape;243;p30"/>
          <p:cNvGrpSpPr/>
          <p:nvPr/>
        </p:nvGrpSpPr>
        <p:grpSpPr>
          <a:xfrm>
            <a:off x="6353230" y="1447170"/>
            <a:ext cx="1246736" cy="1246736"/>
            <a:chOff x="5214448" y="3234278"/>
            <a:chExt cx="1068600" cy="1068600"/>
          </a:xfrm>
        </p:grpSpPr>
        <p:sp>
          <p:nvSpPr>
            <p:cNvPr id="244" name="Google Shape;244;p30"/>
            <p:cNvSpPr/>
            <p:nvPr/>
          </p:nvSpPr>
          <p:spPr>
            <a:xfrm>
              <a:off x="5214448" y="3234278"/>
              <a:ext cx="1068600" cy="1068600"/>
            </a:xfrm>
            <a:prstGeom prst="ellipse">
              <a:avLst/>
            </a:prstGeom>
            <a:solidFill>
              <a:srgbClr val="105696"/>
            </a:solidFill>
            <a:ln>
              <a:noFill/>
            </a:ln>
          </p:spPr>
          <p:txBody>
            <a:bodyPr anchorCtr="0" anchor="ctr" bIns="106650" lIns="106650" spcFirstLastPara="1" rIns="106650" wrap="square" tIns="106650">
              <a:noAutofit/>
            </a:bodyPr>
            <a:lstStyle/>
            <a:p>
              <a:pPr indent="0" lvl="0" marL="0" rtl="0" algn="l">
                <a:spcBef>
                  <a:spcPts val="0"/>
                </a:spcBef>
                <a:spcAft>
                  <a:spcPts val="0"/>
                </a:spcAft>
                <a:buNone/>
              </a:pPr>
              <a:r>
                <a:t/>
              </a:r>
              <a:endParaRPr b="1" sz="1983">
                <a:latin typeface="Cambria"/>
                <a:ea typeface="Cambria"/>
                <a:cs typeface="Cambria"/>
                <a:sym typeface="Cambria"/>
              </a:endParaRPr>
            </a:p>
          </p:txBody>
        </p:sp>
        <p:sp>
          <p:nvSpPr>
            <p:cNvPr id="245" name="Google Shape;245;p30"/>
            <p:cNvSpPr txBox="1"/>
            <p:nvPr/>
          </p:nvSpPr>
          <p:spPr>
            <a:xfrm>
              <a:off x="5311640" y="3349172"/>
              <a:ext cx="874200" cy="838800"/>
            </a:xfrm>
            <a:prstGeom prst="rect">
              <a:avLst/>
            </a:prstGeom>
            <a:solidFill>
              <a:srgbClr val="000000">
                <a:alpha val="0"/>
              </a:srgbClr>
            </a:solidFill>
            <a:ln>
              <a:noFill/>
            </a:ln>
          </p:spPr>
          <p:txBody>
            <a:bodyPr anchorCtr="0" anchor="ctr" bIns="106650" lIns="106650" spcFirstLastPara="1" rIns="106650" wrap="square" tIns="106650">
              <a:noAutofit/>
            </a:bodyPr>
            <a:lstStyle/>
            <a:p>
              <a:pPr indent="0" lvl="0" marL="0" rtl="0" algn="ctr">
                <a:lnSpc>
                  <a:spcPct val="115000"/>
                </a:lnSpc>
                <a:spcBef>
                  <a:spcPts val="0"/>
                </a:spcBef>
                <a:spcAft>
                  <a:spcPts val="0"/>
                </a:spcAft>
                <a:buNone/>
              </a:pPr>
              <a:r>
                <a:rPr b="1" lang="en" sz="1749">
                  <a:solidFill>
                    <a:srgbClr val="FFFFFF"/>
                  </a:solidFill>
                  <a:latin typeface="Cambria"/>
                  <a:ea typeface="Cambria"/>
                  <a:cs typeface="Cambria"/>
                  <a:sym typeface="Cambria"/>
                </a:rPr>
                <a:t>Trauma</a:t>
              </a:r>
              <a:endParaRPr b="1" sz="1749">
                <a:solidFill>
                  <a:srgbClr val="FFFFFF"/>
                </a:solidFill>
                <a:latin typeface="Cambria"/>
                <a:ea typeface="Cambria"/>
                <a:cs typeface="Cambria"/>
                <a:sym typeface="Cambria"/>
              </a:endParaRPr>
            </a:p>
          </p:txBody>
        </p:sp>
      </p:grpSp>
      <p:grpSp>
        <p:nvGrpSpPr>
          <p:cNvPr id="246" name="Google Shape;246;p30"/>
          <p:cNvGrpSpPr/>
          <p:nvPr/>
        </p:nvGrpSpPr>
        <p:grpSpPr>
          <a:xfrm>
            <a:off x="7352845" y="269859"/>
            <a:ext cx="1542845" cy="1542845"/>
            <a:chOff x="1930795" y="3082999"/>
            <a:chExt cx="1068600" cy="1068600"/>
          </a:xfrm>
        </p:grpSpPr>
        <p:sp>
          <p:nvSpPr>
            <p:cNvPr id="247" name="Google Shape;247;p30"/>
            <p:cNvSpPr/>
            <p:nvPr/>
          </p:nvSpPr>
          <p:spPr>
            <a:xfrm>
              <a:off x="1930795" y="3082999"/>
              <a:ext cx="1068600" cy="1068600"/>
            </a:xfrm>
            <a:prstGeom prst="ellipse">
              <a:avLst/>
            </a:prstGeom>
            <a:solidFill>
              <a:srgbClr val="105696"/>
            </a:solidFill>
            <a:ln>
              <a:noFill/>
            </a:ln>
          </p:spPr>
          <p:txBody>
            <a:bodyPr anchorCtr="0" anchor="ctr" bIns="131975" lIns="131975" spcFirstLastPara="1" rIns="131975" wrap="square" tIns="131975">
              <a:noAutofit/>
            </a:bodyPr>
            <a:lstStyle/>
            <a:p>
              <a:pPr indent="0" lvl="0" marL="0" rtl="0" algn="l">
                <a:spcBef>
                  <a:spcPts val="0"/>
                </a:spcBef>
                <a:spcAft>
                  <a:spcPts val="0"/>
                </a:spcAft>
                <a:buNone/>
              </a:pPr>
              <a:r>
                <a:t/>
              </a:r>
              <a:endParaRPr b="1" sz="2454">
                <a:latin typeface="Cambria"/>
                <a:ea typeface="Cambria"/>
                <a:cs typeface="Cambria"/>
                <a:sym typeface="Cambria"/>
              </a:endParaRPr>
            </a:p>
          </p:txBody>
        </p:sp>
        <p:sp>
          <p:nvSpPr>
            <p:cNvPr id="248" name="Google Shape;248;p30"/>
            <p:cNvSpPr txBox="1"/>
            <p:nvPr/>
          </p:nvSpPr>
          <p:spPr>
            <a:xfrm>
              <a:off x="2027997" y="3197899"/>
              <a:ext cx="874200" cy="838800"/>
            </a:xfrm>
            <a:prstGeom prst="rect">
              <a:avLst/>
            </a:prstGeom>
            <a:solidFill>
              <a:srgbClr val="000000">
                <a:alpha val="0"/>
              </a:srgbClr>
            </a:solidFill>
            <a:ln>
              <a:noFill/>
            </a:ln>
          </p:spPr>
          <p:txBody>
            <a:bodyPr anchorCtr="0" anchor="ctr" bIns="131975" lIns="131975" spcFirstLastPara="1" rIns="131975" wrap="square" tIns="131975">
              <a:noAutofit/>
            </a:bodyPr>
            <a:lstStyle/>
            <a:p>
              <a:pPr indent="0" lvl="0" marL="0" rtl="0" algn="ctr">
                <a:lnSpc>
                  <a:spcPct val="115000"/>
                </a:lnSpc>
                <a:spcBef>
                  <a:spcPts val="0"/>
                </a:spcBef>
                <a:spcAft>
                  <a:spcPts val="0"/>
                </a:spcAft>
                <a:buNone/>
              </a:pPr>
              <a:r>
                <a:rPr b="1" lang="en" sz="1588">
                  <a:solidFill>
                    <a:srgbClr val="FFFFFF"/>
                  </a:solidFill>
                  <a:latin typeface="Cambria"/>
                  <a:ea typeface="Cambria"/>
                  <a:cs typeface="Cambria"/>
                  <a:sym typeface="Cambria"/>
                </a:rPr>
                <a:t>Substance use</a:t>
              </a:r>
              <a:endParaRPr b="1" sz="1588">
                <a:solidFill>
                  <a:srgbClr val="FFFFFF"/>
                </a:solidFill>
                <a:latin typeface="Cambria"/>
                <a:ea typeface="Cambria"/>
                <a:cs typeface="Cambria"/>
                <a:sym typeface="Cambria"/>
              </a:endParaRPr>
            </a:p>
          </p:txBody>
        </p:sp>
      </p:grpSp>
      <p:grpSp>
        <p:nvGrpSpPr>
          <p:cNvPr id="249" name="Google Shape;249;p30"/>
          <p:cNvGrpSpPr/>
          <p:nvPr/>
        </p:nvGrpSpPr>
        <p:grpSpPr>
          <a:xfrm>
            <a:off x="7656194" y="3723759"/>
            <a:ext cx="1238294" cy="1238294"/>
            <a:chOff x="9895951" y="1709500"/>
            <a:chExt cx="1068600" cy="1068600"/>
          </a:xfrm>
        </p:grpSpPr>
        <p:sp>
          <p:nvSpPr>
            <p:cNvPr id="250" name="Google Shape;250;p30"/>
            <p:cNvSpPr/>
            <p:nvPr/>
          </p:nvSpPr>
          <p:spPr>
            <a:xfrm>
              <a:off x="9895951" y="1709500"/>
              <a:ext cx="1068600" cy="1068600"/>
            </a:xfrm>
            <a:prstGeom prst="ellipse">
              <a:avLst/>
            </a:prstGeom>
            <a:solidFill>
              <a:srgbClr val="105696"/>
            </a:solidFill>
            <a:ln>
              <a:noFill/>
            </a:ln>
          </p:spPr>
          <p:txBody>
            <a:bodyPr anchorCtr="0" anchor="ctr" bIns="105950" lIns="105950" spcFirstLastPara="1" rIns="105950" wrap="square" tIns="105950">
              <a:noAutofit/>
            </a:bodyPr>
            <a:lstStyle/>
            <a:p>
              <a:pPr indent="0" lvl="0" marL="0" rtl="0" algn="l">
                <a:spcBef>
                  <a:spcPts val="0"/>
                </a:spcBef>
                <a:spcAft>
                  <a:spcPts val="0"/>
                </a:spcAft>
                <a:buNone/>
              </a:pPr>
              <a:r>
                <a:t/>
              </a:r>
              <a:endParaRPr b="1" sz="1969">
                <a:latin typeface="Cambria"/>
                <a:ea typeface="Cambria"/>
                <a:cs typeface="Cambria"/>
                <a:sym typeface="Cambria"/>
              </a:endParaRPr>
            </a:p>
          </p:txBody>
        </p:sp>
        <p:sp>
          <p:nvSpPr>
            <p:cNvPr id="251" name="Google Shape;251;p30"/>
            <p:cNvSpPr txBox="1"/>
            <p:nvPr/>
          </p:nvSpPr>
          <p:spPr>
            <a:xfrm>
              <a:off x="9969998" y="1898039"/>
              <a:ext cx="909600" cy="681000"/>
            </a:xfrm>
            <a:prstGeom prst="rect">
              <a:avLst/>
            </a:prstGeom>
            <a:solidFill>
              <a:srgbClr val="000000">
                <a:alpha val="0"/>
              </a:srgbClr>
            </a:solidFill>
            <a:ln>
              <a:noFill/>
            </a:ln>
          </p:spPr>
          <p:txBody>
            <a:bodyPr anchorCtr="0" anchor="ctr" bIns="105950" lIns="105950" spcFirstLastPara="1" rIns="105950" wrap="square" tIns="105950">
              <a:normAutofit/>
            </a:bodyPr>
            <a:lstStyle/>
            <a:p>
              <a:pPr indent="0" lvl="0" marL="0" rtl="0" algn="ctr">
                <a:lnSpc>
                  <a:spcPct val="115000"/>
                </a:lnSpc>
                <a:spcBef>
                  <a:spcPts val="0"/>
                </a:spcBef>
                <a:spcAft>
                  <a:spcPts val="0"/>
                </a:spcAft>
                <a:buNone/>
              </a:pPr>
              <a:r>
                <a:rPr b="1" lang="en" sz="2317">
                  <a:solidFill>
                    <a:srgbClr val="FFFFFF"/>
                  </a:solidFill>
                  <a:latin typeface="Cambria"/>
                  <a:ea typeface="Cambria"/>
                  <a:cs typeface="Cambria"/>
                  <a:sym typeface="Cambria"/>
                </a:rPr>
                <a:t>ASD</a:t>
              </a:r>
              <a:endParaRPr b="1" sz="2317">
                <a:solidFill>
                  <a:srgbClr val="FFFFFF"/>
                </a:solidFill>
                <a:latin typeface="Cambria"/>
                <a:ea typeface="Cambria"/>
                <a:cs typeface="Cambria"/>
                <a:sym typeface="Cambria"/>
              </a:endParaRPr>
            </a:p>
          </p:txBody>
        </p:sp>
      </p:grpSp>
      <p:grpSp>
        <p:nvGrpSpPr>
          <p:cNvPr id="252" name="Google Shape;252;p30"/>
          <p:cNvGrpSpPr/>
          <p:nvPr/>
        </p:nvGrpSpPr>
        <p:grpSpPr>
          <a:xfrm>
            <a:off x="6299818" y="259020"/>
            <a:ext cx="1054072" cy="1054067"/>
            <a:chOff x="6372975" y="1509185"/>
            <a:chExt cx="1068605" cy="1068600"/>
          </a:xfrm>
        </p:grpSpPr>
        <p:sp>
          <p:nvSpPr>
            <p:cNvPr id="253" name="Google Shape;253;p30"/>
            <p:cNvSpPr/>
            <p:nvPr/>
          </p:nvSpPr>
          <p:spPr>
            <a:xfrm>
              <a:off x="6372975" y="1509185"/>
              <a:ext cx="1068600" cy="1068600"/>
            </a:xfrm>
            <a:prstGeom prst="ellipse">
              <a:avLst/>
            </a:prstGeom>
            <a:solidFill>
              <a:srgbClr val="105696"/>
            </a:solidFill>
            <a:ln>
              <a:noFill/>
            </a:ln>
          </p:spPr>
          <p:txBody>
            <a:bodyPr anchorCtr="0" anchor="ctr" bIns="90200" lIns="90200" spcFirstLastPara="1" rIns="90200" wrap="square" tIns="90200">
              <a:noAutofit/>
            </a:bodyPr>
            <a:lstStyle/>
            <a:p>
              <a:pPr indent="0" lvl="0" marL="0" rtl="0" algn="l">
                <a:spcBef>
                  <a:spcPts val="0"/>
                </a:spcBef>
                <a:spcAft>
                  <a:spcPts val="0"/>
                </a:spcAft>
                <a:buNone/>
              </a:pPr>
              <a:r>
                <a:t/>
              </a:r>
              <a:endParaRPr b="1" sz="1676">
                <a:latin typeface="Cambria"/>
                <a:ea typeface="Cambria"/>
                <a:cs typeface="Cambria"/>
                <a:sym typeface="Cambria"/>
              </a:endParaRPr>
            </a:p>
          </p:txBody>
        </p:sp>
        <p:sp>
          <p:nvSpPr>
            <p:cNvPr id="254" name="Google Shape;254;p30"/>
            <p:cNvSpPr txBox="1"/>
            <p:nvPr/>
          </p:nvSpPr>
          <p:spPr>
            <a:xfrm>
              <a:off x="6372980" y="1576940"/>
              <a:ext cx="1068600" cy="838800"/>
            </a:xfrm>
            <a:prstGeom prst="rect">
              <a:avLst/>
            </a:prstGeom>
            <a:solidFill>
              <a:srgbClr val="000000">
                <a:alpha val="0"/>
              </a:srgbClr>
            </a:solidFill>
            <a:ln>
              <a:noFill/>
            </a:ln>
          </p:spPr>
          <p:txBody>
            <a:bodyPr anchorCtr="0" anchor="ctr" bIns="90200" lIns="90200" spcFirstLastPara="1" rIns="90200" wrap="square" tIns="90200">
              <a:normAutofit/>
            </a:bodyPr>
            <a:lstStyle/>
            <a:p>
              <a:pPr indent="0" lvl="0" marL="0" rtl="0" algn="ctr">
                <a:lnSpc>
                  <a:spcPct val="115000"/>
                </a:lnSpc>
                <a:spcBef>
                  <a:spcPts val="0"/>
                </a:spcBef>
                <a:spcAft>
                  <a:spcPts val="0"/>
                </a:spcAft>
                <a:buNone/>
              </a:pPr>
              <a:r>
                <a:rPr b="1" lang="en" sz="1972">
                  <a:solidFill>
                    <a:srgbClr val="FFFFFF"/>
                  </a:solidFill>
                  <a:latin typeface="Cambria"/>
                  <a:ea typeface="Cambria"/>
                  <a:cs typeface="Cambria"/>
                  <a:sym typeface="Cambria"/>
                </a:rPr>
                <a:t>OCD</a:t>
              </a:r>
              <a:endParaRPr b="1" sz="1972">
                <a:solidFill>
                  <a:srgbClr val="FFFFFF"/>
                </a:solidFill>
                <a:latin typeface="Cambria"/>
                <a:ea typeface="Cambria"/>
                <a:cs typeface="Cambria"/>
                <a:sym typeface="Cambria"/>
              </a:endParaRPr>
            </a:p>
          </p:txBody>
        </p:sp>
      </p:grpSp>
      <p:grpSp>
        <p:nvGrpSpPr>
          <p:cNvPr id="255" name="Google Shape;255;p30"/>
          <p:cNvGrpSpPr/>
          <p:nvPr/>
        </p:nvGrpSpPr>
        <p:grpSpPr>
          <a:xfrm>
            <a:off x="5174793" y="2207850"/>
            <a:ext cx="1433643" cy="1433634"/>
            <a:chOff x="4536283" y="2706351"/>
            <a:chExt cx="1068607" cy="1068600"/>
          </a:xfrm>
        </p:grpSpPr>
        <p:sp>
          <p:nvSpPr>
            <p:cNvPr id="256" name="Google Shape;256;p30"/>
            <p:cNvSpPr/>
            <p:nvPr/>
          </p:nvSpPr>
          <p:spPr>
            <a:xfrm>
              <a:off x="4536290" y="2706351"/>
              <a:ext cx="1068600" cy="1068600"/>
            </a:xfrm>
            <a:prstGeom prst="ellipse">
              <a:avLst/>
            </a:prstGeom>
            <a:solidFill>
              <a:srgbClr val="105696"/>
            </a:solidFill>
            <a:ln>
              <a:noFill/>
            </a:ln>
          </p:spPr>
          <p:txBody>
            <a:bodyPr anchorCtr="0" anchor="ctr" bIns="122675" lIns="122675" spcFirstLastPara="1" rIns="122675" wrap="square" tIns="122675">
              <a:noAutofit/>
            </a:bodyPr>
            <a:lstStyle/>
            <a:p>
              <a:pPr indent="0" lvl="0" marL="0" rtl="0" algn="l">
                <a:spcBef>
                  <a:spcPts val="0"/>
                </a:spcBef>
                <a:spcAft>
                  <a:spcPts val="0"/>
                </a:spcAft>
                <a:buNone/>
              </a:pPr>
              <a:r>
                <a:t/>
              </a:r>
              <a:endParaRPr b="1" sz="2280">
                <a:latin typeface="Cambria"/>
                <a:ea typeface="Cambria"/>
                <a:cs typeface="Cambria"/>
                <a:sym typeface="Cambria"/>
              </a:endParaRPr>
            </a:p>
          </p:txBody>
        </p:sp>
        <p:sp>
          <p:nvSpPr>
            <p:cNvPr id="257" name="Google Shape;257;p30"/>
            <p:cNvSpPr txBox="1"/>
            <p:nvPr/>
          </p:nvSpPr>
          <p:spPr>
            <a:xfrm>
              <a:off x="4536283" y="2821249"/>
              <a:ext cx="1068600" cy="838800"/>
            </a:xfrm>
            <a:prstGeom prst="rect">
              <a:avLst/>
            </a:prstGeom>
            <a:solidFill>
              <a:srgbClr val="000000">
                <a:alpha val="0"/>
              </a:srgbClr>
            </a:solidFill>
            <a:ln>
              <a:noFill/>
            </a:ln>
          </p:spPr>
          <p:txBody>
            <a:bodyPr anchorCtr="0" anchor="ctr" bIns="122675" lIns="122675" spcFirstLastPara="1" rIns="122675" wrap="square" tIns="122675">
              <a:normAutofit/>
            </a:bodyPr>
            <a:lstStyle/>
            <a:p>
              <a:pPr indent="0" lvl="0" marL="0" rtl="0" algn="ctr">
                <a:lnSpc>
                  <a:spcPct val="115000"/>
                </a:lnSpc>
                <a:spcBef>
                  <a:spcPts val="0"/>
                </a:spcBef>
                <a:spcAft>
                  <a:spcPts val="0"/>
                </a:spcAft>
                <a:buNone/>
              </a:pPr>
              <a:r>
                <a:rPr b="1" lang="en" sz="2683">
                  <a:solidFill>
                    <a:srgbClr val="FFFFFF"/>
                  </a:solidFill>
                  <a:latin typeface="Cambria"/>
                  <a:ea typeface="Cambria"/>
                  <a:cs typeface="Cambria"/>
                  <a:sym typeface="Cambria"/>
                </a:rPr>
                <a:t>ADHD</a:t>
              </a:r>
              <a:endParaRPr b="1" sz="2683">
                <a:solidFill>
                  <a:srgbClr val="FFFFFF"/>
                </a:solidFill>
                <a:latin typeface="Cambria"/>
                <a:ea typeface="Cambria"/>
                <a:cs typeface="Cambria"/>
                <a:sym typeface="Cambria"/>
              </a:endParaRPr>
            </a:p>
          </p:txBody>
        </p:sp>
      </p:grpSp>
      <p:grpSp>
        <p:nvGrpSpPr>
          <p:cNvPr id="258" name="Google Shape;258;p30"/>
          <p:cNvGrpSpPr/>
          <p:nvPr/>
        </p:nvGrpSpPr>
        <p:grpSpPr>
          <a:xfrm>
            <a:off x="3808403" y="3641477"/>
            <a:ext cx="1542902" cy="1333508"/>
            <a:chOff x="5186756" y="3234276"/>
            <a:chExt cx="1236300" cy="1068602"/>
          </a:xfrm>
        </p:grpSpPr>
        <p:sp>
          <p:nvSpPr>
            <p:cNvPr id="259" name="Google Shape;259;p30"/>
            <p:cNvSpPr/>
            <p:nvPr/>
          </p:nvSpPr>
          <p:spPr>
            <a:xfrm>
              <a:off x="5214448" y="3234278"/>
              <a:ext cx="1068600" cy="1068600"/>
            </a:xfrm>
            <a:prstGeom prst="ellipse">
              <a:avLst/>
            </a:prstGeom>
            <a:solidFill>
              <a:srgbClr val="105696"/>
            </a:solidFill>
            <a:ln>
              <a:noFill/>
            </a:ln>
          </p:spPr>
          <p:txBody>
            <a:bodyPr anchorCtr="0" anchor="ctr" bIns="114100" lIns="114100" spcFirstLastPara="1" rIns="114100" wrap="square" tIns="114100">
              <a:noAutofit/>
            </a:bodyPr>
            <a:lstStyle/>
            <a:p>
              <a:pPr indent="0" lvl="0" marL="0" rtl="0" algn="l">
                <a:spcBef>
                  <a:spcPts val="0"/>
                </a:spcBef>
                <a:spcAft>
                  <a:spcPts val="0"/>
                </a:spcAft>
                <a:buNone/>
              </a:pPr>
              <a:r>
                <a:t/>
              </a:r>
              <a:endParaRPr b="1" sz="2121">
                <a:latin typeface="Cambria"/>
                <a:ea typeface="Cambria"/>
                <a:cs typeface="Cambria"/>
                <a:sym typeface="Cambria"/>
              </a:endParaRPr>
            </a:p>
          </p:txBody>
        </p:sp>
        <p:sp>
          <p:nvSpPr>
            <p:cNvPr id="260" name="Google Shape;260;p30"/>
            <p:cNvSpPr txBox="1"/>
            <p:nvPr/>
          </p:nvSpPr>
          <p:spPr>
            <a:xfrm>
              <a:off x="5186756" y="3234276"/>
              <a:ext cx="1236300" cy="951900"/>
            </a:xfrm>
            <a:prstGeom prst="rect">
              <a:avLst/>
            </a:prstGeom>
            <a:solidFill>
              <a:srgbClr val="000000">
                <a:alpha val="0"/>
              </a:srgbClr>
            </a:solidFill>
            <a:ln>
              <a:noFill/>
            </a:ln>
          </p:spPr>
          <p:txBody>
            <a:bodyPr anchorCtr="0" anchor="ctr" bIns="114100" lIns="114100" spcFirstLastPara="1" rIns="114100" wrap="square" tIns="114100">
              <a:normAutofit/>
            </a:bodyPr>
            <a:lstStyle/>
            <a:p>
              <a:pPr indent="0" lvl="0" marL="0" rtl="0" algn="l">
                <a:lnSpc>
                  <a:spcPct val="115000"/>
                </a:lnSpc>
                <a:spcBef>
                  <a:spcPts val="0"/>
                </a:spcBef>
                <a:spcAft>
                  <a:spcPts val="0"/>
                </a:spcAft>
                <a:buNone/>
              </a:pPr>
              <a:r>
                <a:rPr b="1" lang="en" sz="1485">
                  <a:solidFill>
                    <a:srgbClr val="FFFFFF"/>
                  </a:solidFill>
                  <a:latin typeface="Cambria"/>
                  <a:ea typeface="Cambria"/>
                  <a:cs typeface="Cambria"/>
                  <a:sym typeface="Cambria"/>
                </a:rPr>
                <a:t>Environment</a:t>
              </a:r>
              <a:endParaRPr b="1" sz="1485">
                <a:solidFill>
                  <a:srgbClr val="FFFFFF"/>
                </a:solidFill>
                <a:latin typeface="Cambria"/>
                <a:ea typeface="Cambria"/>
                <a:cs typeface="Cambria"/>
                <a:sym typeface="Cambria"/>
              </a:endParaRPr>
            </a:p>
          </p:txBody>
        </p:sp>
      </p:grpSp>
      <p:grpSp>
        <p:nvGrpSpPr>
          <p:cNvPr id="261" name="Google Shape;261;p30"/>
          <p:cNvGrpSpPr/>
          <p:nvPr/>
        </p:nvGrpSpPr>
        <p:grpSpPr>
          <a:xfrm>
            <a:off x="282068" y="2135772"/>
            <a:ext cx="972003" cy="971999"/>
            <a:chOff x="6372975" y="1509185"/>
            <a:chExt cx="1068605" cy="1068600"/>
          </a:xfrm>
        </p:grpSpPr>
        <p:sp>
          <p:nvSpPr>
            <p:cNvPr id="262" name="Google Shape;262;p30"/>
            <p:cNvSpPr/>
            <p:nvPr/>
          </p:nvSpPr>
          <p:spPr>
            <a:xfrm>
              <a:off x="6372975" y="1509185"/>
              <a:ext cx="1068600" cy="1068600"/>
            </a:xfrm>
            <a:prstGeom prst="ellipse">
              <a:avLst/>
            </a:prstGeom>
            <a:solidFill>
              <a:srgbClr val="035595"/>
            </a:solidFill>
            <a:ln>
              <a:noFill/>
            </a:ln>
          </p:spPr>
          <p:txBody>
            <a:bodyPr anchorCtr="0" anchor="ctr" bIns="83150" lIns="83150" spcFirstLastPara="1" rIns="83150" wrap="square" tIns="83150">
              <a:noAutofit/>
            </a:bodyPr>
            <a:lstStyle/>
            <a:p>
              <a:pPr indent="0" lvl="0" marL="0" rtl="0" algn="l">
                <a:spcBef>
                  <a:spcPts val="0"/>
                </a:spcBef>
                <a:spcAft>
                  <a:spcPts val="0"/>
                </a:spcAft>
                <a:buNone/>
              </a:pPr>
              <a:r>
                <a:t/>
              </a:r>
              <a:endParaRPr b="1" sz="1546">
                <a:latin typeface="Cambria"/>
                <a:ea typeface="Cambria"/>
                <a:cs typeface="Cambria"/>
                <a:sym typeface="Cambria"/>
              </a:endParaRPr>
            </a:p>
          </p:txBody>
        </p:sp>
        <p:sp>
          <p:nvSpPr>
            <p:cNvPr id="263" name="Google Shape;263;p30"/>
            <p:cNvSpPr txBox="1"/>
            <p:nvPr/>
          </p:nvSpPr>
          <p:spPr>
            <a:xfrm>
              <a:off x="6372980" y="1597070"/>
              <a:ext cx="1068600" cy="838800"/>
            </a:xfrm>
            <a:prstGeom prst="rect">
              <a:avLst/>
            </a:prstGeom>
            <a:solidFill>
              <a:srgbClr val="000000">
                <a:alpha val="0"/>
              </a:srgbClr>
            </a:solidFill>
            <a:ln>
              <a:noFill/>
            </a:ln>
          </p:spPr>
          <p:txBody>
            <a:bodyPr anchorCtr="0" anchor="ctr" bIns="83150" lIns="83150" spcFirstLastPara="1" rIns="83150" wrap="square" tIns="83150">
              <a:normAutofit/>
            </a:bodyPr>
            <a:lstStyle/>
            <a:p>
              <a:pPr indent="0" lvl="0" marL="0" rtl="0" algn="ctr">
                <a:lnSpc>
                  <a:spcPct val="115000"/>
                </a:lnSpc>
                <a:spcBef>
                  <a:spcPts val="0"/>
                </a:spcBef>
                <a:spcAft>
                  <a:spcPts val="0"/>
                </a:spcAft>
                <a:buNone/>
              </a:pPr>
              <a:r>
                <a:rPr b="1" lang="en" sz="1819">
                  <a:solidFill>
                    <a:srgbClr val="FFFFFF"/>
                  </a:solidFill>
                  <a:latin typeface="Cambria"/>
                  <a:ea typeface="Cambria"/>
                  <a:cs typeface="Cambria"/>
                  <a:sym typeface="Cambria"/>
                </a:rPr>
                <a:t>Grief</a:t>
              </a:r>
              <a:endParaRPr b="1" sz="1819">
                <a:solidFill>
                  <a:srgbClr val="FFFFFF"/>
                </a:solidFill>
                <a:latin typeface="Cambria"/>
                <a:ea typeface="Cambria"/>
                <a:cs typeface="Cambria"/>
                <a:sym typeface="Cambria"/>
              </a:endParaRPr>
            </a:p>
          </p:txBody>
        </p:sp>
      </p:grpSp>
      <p:grpSp>
        <p:nvGrpSpPr>
          <p:cNvPr id="264" name="Google Shape;264;p30"/>
          <p:cNvGrpSpPr/>
          <p:nvPr/>
        </p:nvGrpSpPr>
        <p:grpSpPr>
          <a:xfrm>
            <a:off x="3253812" y="592925"/>
            <a:ext cx="894102" cy="894098"/>
            <a:chOff x="6372975" y="1509185"/>
            <a:chExt cx="1068605" cy="1068600"/>
          </a:xfrm>
        </p:grpSpPr>
        <p:sp>
          <p:nvSpPr>
            <p:cNvPr id="265" name="Google Shape;265;p30"/>
            <p:cNvSpPr/>
            <p:nvPr/>
          </p:nvSpPr>
          <p:spPr>
            <a:xfrm>
              <a:off x="6372975" y="1509185"/>
              <a:ext cx="1068600" cy="1068600"/>
            </a:xfrm>
            <a:prstGeom prst="ellipse">
              <a:avLst/>
            </a:prstGeom>
            <a:solidFill>
              <a:srgbClr val="105696"/>
            </a:solidFill>
            <a:ln>
              <a:noFill/>
            </a:ln>
          </p:spPr>
          <p:txBody>
            <a:bodyPr anchorCtr="0" anchor="ctr" bIns="76500" lIns="76500" spcFirstLastPara="1" rIns="76500" wrap="square" tIns="76500">
              <a:noAutofit/>
            </a:bodyPr>
            <a:lstStyle/>
            <a:p>
              <a:pPr indent="0" lvl="0" marL="0" rtl="0" algn="l">
                <a:spcBef>
                  <a:spcPts val="0"/>
                </a:spcBef>
                <a:spcAft>
                  <a:spcPts val="0"/>
                </a:spcAft>
                <a:buNone/>
              </a:pPr>
              <a:r>
                <a:t/>
              </a:r>
              <a:endParaRPr b="1" sz="1422">
                <a:latin typeface="Cambria"/>
                <a:ea typeface="Cambria"/>
                <a:cs typeface="Cambria"/>
                <a:sym typeface="Cambria"/>
              </a:endParaRPr>
            </a:p>
          </p:txBody>
        </p:sp>
        <p:sp>
          <p:nvSpPr>
            <p:cNvPr id="266" name="Google Shape;266;p30"/>
            <p:cNvSpPr txBox="1"/>
            <p:nvPr/>
          </p:nvSpPr>
          <p:spPr>
            <a:xfrm>
              <a:off x="6372980" y="1567916"/>
              <a:ext cx="1068600" cy="838800"/>
            </a:xfrm>
            <a:prstGeom prst="rect">
              <a:avLst/>
            </a:prstGeom>
            <a:solidFill>
              <a:srgbClr val="000000">
                <a:alpha val="0"/>
              </a:srgbClr>
            </a:solidFill>
            <a:ln>
              <a:noFill/>
            </a:ln>
          </p:spPr>
          <p:txBody>
            <a:bodyPr anchorCtr="0" anchor="ctr" bIns="76500" lIns="76500" spcFirstLastPara="1" rIns="76500" wrap="square" tIns="76500">
              <a:normAutofit/>
            </a:bodyPr>
            <a:lstStyle/>
            <a:p>
              <a:pPr indent="0" lvl="0" marL="0" rtl="0" algn="ctr">
                <a:lnSpc>
                  <a:spcPct val="115000"/>
                </a:lnSpc>
                <a:spcBef>
                  <a:spcPts val="0"/>
                </a:spcBef>
                <a:spcAft>
                  <a:spcPts val="0"/>
                </a:spcAft>
                <a:buNone/>
              </a:pPr>
              <a:r>
                <a:rPr b="1" lang="en" sz="1673">
                  <a:solidFill>
                    <a:srgbClr val="FFFFFF"/>
                  </a:solidFill>
                  <a:latin typeface="Cambria"/>
                  <a:ea typeface="Cambria"/>
                  <a:cs typeface="Cambria"/>
                  <a:sym typeface="Cambria"/>
                </a:rPr>
                <a:t>Illness</a:t>
              </a:r>
              <a:endParaRPr b="1" sz="1673">
                <a:solidFill>
                  <a:srgbClr val="FFFFFF"/>
                </a:solidFill>
                <a:latin typeface="Cambria"/>
                <a:ea typeface="Cambria"/>
                <a:cs typeface="Cambria"/>
                <a:sym typeface="Cambria"/>
              </a:endParaRPr>
            </a:p>
          </p:txBody>
        </p:sp>
      </p:grpSp>
      <p:grpSp>
        <p:nvGrpSpPr>
          <p:cNvPr id="267" name="Google Shape;267;p30"/>
          <p:cNvGrpSpPr/>
          <p:nvPr/>
        </p:nvGrpSpPr>
        <p:grpSpPr>
          <a:xfrm>
            <a:off x="2077881" y="2995417"/>
            <a:ext cx="1761694" cy="1864315"/>
            <a:chOff x="5214448" y="3171962"/>
            <a:chExt cx="1068600" cy="1130916"/>
          </a:xfrm>
        </p:grpSpPr>
        <p:sp>
          <p:nvSpPr>
            <p:cNvPr id="268" name="Google Shape;268;p30"/>
            <p:cNvSpPr/>
            <p:nvPr/>
          </p:nvSpPr>
          <p:spPr>
            <a:xfrm>
              <a:off x="5214448" y="3234278"/>
              <a:ext cx="1068600" cy="1068600"/>
            </a:xfrm>
            <a:prstGeom prst="ellipse">
              <a:avLst/>
            </a:prstGeom>
            <a:solidFill>
              <a:srgbClr val="105696"/>
            </a:solidFill>
            <a:ln>
              <a:noFill/>
            </a:ln>
          </p:spPr>
          <p:txBody>
            <a:bodyPr anchorCtr="0" anchor="ctr" bIns="150750" lIns="150750" spcFirstLastPara="1" rIns="150750" wrap="square" tIns="150750">
              <a:noAutofit/>
            </a:bodyPr>
            <a:lstStyle/>
            <a:p>
              <a:pPr indent="0" lvl="0" marL="0" rtl="0" algn="l">
                <a:spcBef>
                  <a:spcPts val="0"/>
                </a:spcBef>
                <a:spcAft>
                  <a:spcPts val="0"/>
                </a:spcAft>
                <a:buNone/>
              </a:pPr>
              <a:r>
                <a:t/>
              </a:r>
              <a:endParaRPr b="1" sz="2802">
                <a:latin typeface="Cambria"/>
                <a:ea typeface="Cambria"/>
                <a:cs typeface="Cambria"/>
                <a:sym typeface="Cambria"/>
              </a:endParaRPr>
            </a:p>
          </p:txBody>
        </p:sp>
        <p:sp>
          <p:nvSpPr>
            <p:cNvPr id="269" name="Google Shape;269;p30"/>
            <p:cNvSpPr txBox="1"/>
            <p:nvPr/>
          </p:nvSpPr>
          <p:spPr>
            <a:xfrm>
              <a:off x="5249181" y="3171962"/>
              <a:ext cx="993000" cy="1068600"/>
            </a:xfrm>
            <a:prstGeom prst="rect">
              <a:avLst/>
            </a:prstGeom>
            <a:solidFill>
              <a:srgbClr val="000000">
                <a:alpha val="0"/>
              </a:srgbClr>
            </a:solidFill>
            <a:ln>
              <a:noFill/>
            </a:ln>
          </p:spPr>
          <p:txBody>
            <a:bodyPr anchorCtr="0" anchor="ctr" bIns="150750" lIns="150750" spcFirstLastPara="1" rIns="150750" wrap="square" tIns="150750">
              <a:normAutofit/>
            </a:bodyPr>
            <a:lstStyle/>
            <a:p>
              <a:pPr indent="0" lvl="0" marL="0" rtl="0" algn="ctr">
                <a:lnSpc>
                  <a:spcPct val="115000"/>
                </a:lnSpc>
                <a:spcBef>
                  <a:spcPts val="0"/>
                </a:spcBef>
                <a:spcAft>
                  <a:spcPts val="0"/>
                </a:spcAft>
                <a:buNone/>
              </a:pPr>
              <a:r>
                <a:rPr b="1" lang="en" sz="1565">
                  <a:solidFill>
                    <a:srgbClr val="FFFFFF"/>
                  </a:solidFill>
                  <a:latin typeface="Cambria"/>
                  <a:ea typeface="Cambria"/>
                  <a:cs typeface="Cambria"/>
                  <a:sym typeface="Cambria"/>
                </a:rPr>
                <a:t>Age &amp; developmen</a:t>
              </a:r>
              <a:r>
                <a:rPr b="1" lang="en" sz="1304">
                  <a:solidFill>
                    <a:srgbClr val="FFFFFF"/>
                  </a:solidFill>
                  <a:latin typeface="Cambria"/>
                  <a:ea typeface="Cambria"/>
                  <a:cs typeface="Cambria"/>
                  <a:sym typeface="Cambria"/>
                </a:rPr>
                <a:t>t</a:t>
              </a:r>
              <a:endParaRPr b="1" sz="1117">
                <a:solidFill>
                  <a:srgbClr val="FFFFFF"/>
                </a:solidFill>
                <a:latin typeface="Cambria"/>
                <a:ea typeface="Cambria"/>
                <a:cs typeface="Cambria"/>
                <a:sym typeface="Cambria"/>
              </a:endParaRPr>
            </a:p>
          </p:txBody>
        </p:sp>
      </p:grpSp>
      <p:grpSp>
        <p:nvGrpSpPr>
          <p:cNvPr id="270" name="Google Shape;270;p30"/>
          <p:cNvGrpSpPr/>
          <p:nvPr/>
        </p:nvGrpSpPr>
        <p:grpSpPr>
          <a:xfrm>
            <a:off x="5344875" y="3723796"/>
            <a:ext cx="1433613" cy="1239149"/>
            <a:chOff x="5108730" y="3234278"/>
            <a:chExt cx="1236300" cy="1068600"/>
          </a:xfrm>
        </p:grpSpPr>
        <p:sp>
          <p:nvSpPr>
            <p:cNvPr id="271" name="Google Shape;271;p30"/>
            <p:cNvSpPr/>
            <p:nvPr/>
          </p:nvSpPr>
          <p:spPr>
            <a:xfrm>
              <a:off x="5214448" y="3234278"/>
              <a:ext cx="1068600" cy="1068600"/>
            </a:xfrm>
            <a:prstGeom prst="ellipse">
              <a:avLst/>
            </a:prstGeom>
            <a:solidFill>
              <a:srgbClr val="105696"/>
            </a:solidFill>
            <a:ln>
              <a:noFill/>
            </a:ln>
          </p:spPr>
          <p:txBody>
            <a:bodyPr anchorCtr="0" anchor="ctr" bIns="106025" lIns="106025" spcFirstLastPara="1" rIns="106025" wrap="square" tIns="106025">
              <a:noAutofit/>
            </a:bodyPr>
            <a:lstStyle/>
            <a:p>
              <a:pPr indent="0" lvl="0" marL="0" rtl="0" algn="l">
                <a:spcBef>
                  <a:spcPts val="0"/>
                </a:spcBef>
                <a:spcAft>
                  <a:spcPts val="0"/>
                </a:spcAft>
                <a:buNone/>
              </a:pPr>
              <a:r>
                <a:t/>
              </a:r>
              <a:endParaRPr b="1" sz="1971">
                <a:latin typeface="Cambria"/>
                <a:ea typeface="Cambria"/>
                <a:cs typeface="Cambria"/>
                <a:sym typeface="Cambria"/>
              </a:endParaRPr>
            </a:p>
          </p:txBody>
        </p:sp>
        <p:sp>
          <p:nvSpPr>
            <p:cNvPr id="272" name="Google Shape;272;p30"/>
            <p:cNvSpPr txBox="1"/>
            <p:nvPr/>
          </p:nvSpPr>
          <p:spPr>
            <a:xfrm>
              <a:off x="5108730" y="3292051"/>
              <a:ext cx="1236300" cy="978300"/>
            </a:xfrm>
            <a:prstGeom prst="rect">
              <a:avLst/>
            </a:prstGeom>
            <a:noFill/>
            <a:ln>
              <a:noFill/>
            </a:ln>
          </p:spPr>
          <p:txBody>
            <a:bodyPr anchorCtr="0" anchor="ctr" bIns="106025" lIns="106025" spcFirstLastPara="1" rIns="106025" wrap="square" tIns="106025">
              <a:normAutofit/>
            </a:bodyPr>
            <a:lstStyle/>
            <a:p>
              <a:pPr indent="0" lvl="0" marL="0" rtl="0" algn="ctr">
                <a:lnSpc>
                  <a:spcPct val="115000"/>
                </a:lnSpc>
                <a:spcBef>
                  <a:spcPts val="0"/>
                </a:spcBef>
                <a:spcAft>
                  <a:spcPts val="0"/>
                </a:spcAft>
                <a:buNone/>
              </a:pPr>
              <a:r>
                <a:rPr b="1" lang="en" sz="1453">
                  <a:solidFill>
                    <a:srgbClr val="FFFFFF"/>
                  </a:solidFill>
                  <a:latin typeface="Cambria"/>
                  <a:ea typeface="Cambria"/>
                  <a:cs typeface="Cambria"/>
                  <a:sym typeface="Cambria"/>
                </a:rPr>
                <a:t>Intellectual disability</a:t>
              </a:r>
              <a:endParaRPr b="1" sz="1453">
                <a:solidFill>
                  <a:srgbClr val="FFFFFF"/>
                </a:solidFill>
                <a:latin typeface="Cambria"/>
                <a:ea typeface="Cambria"/>
                <a:cs typeface="Cambria"/>
                <a:sym typeface="Cambria"/>
              </a:endParaRPr>
            </a:p>
          </p:txBody>
        </p:sp>
      </p:grpSp>
      <p:sp>
        <p:nvSpPr>
          <p:cNvPr id="273" name="Google Shape;273;p30"/>
          <p:cNvSpPr/>
          <p:nvPr/>
        </p:nvSpPr>
        <p:spPr>
          <a:xfrm>
            <a:off x="861063" y="592925"/>
            <a:ext cx="551400" cy="491400"/>
          </a:xfrm>
          <a:prstGeom prst="star5">
            <a:avLst>
              <a:gd fmla="val 19098" name="adj"/>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30"/>
          <p:cNvSpPr/>
          <p:nvPr/>
        </p:nvSpPr>
        <p:spPr>
          <a:xfrm>
            <a:off x="815938" y="3249275"/>
            <a:ext cx="551400" cy="491400"/>
          </a:xfrm>
          <a:prstGeom prst="star5">
            <a:avLst>
              <a:gd fmla="val 19098" name="adj"/>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30"/>
          <p:cNvSpPr/>
          <p:nvPr/>
        </p:nvSpPr>
        <p:spPr>
          <a:xfrm>
            <a:off x="5160350" y="264300"/>
            <a:ext cx="551400" cy="491400"/>
          </a:xfrm>
          <a:prstGeom prst="star5">
            <a:avLst>
              <a:gd fmla="val 19098" name="adj"/>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1"/>
          <p:cNvSpPr/>
          <p:nvPr/>
        </p:nvSpPr>
        <p:spPr>
          <a:xfrm>
            <a:off x="75300" y="79025"/>
            <a:ext cx="9004500" cy="5033700"/>
          </a:xfrm>
          <a:prstGeom prst="rect">
            <a:avLst/>
          </a:prstGeom>
          <a:noFill/>
          <a:ln cap="flat" cmpd="sng" w="228600">
            <a:solidFill>
              <a:srgbClr val="10569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What Can Impact EF?</a:t>
            </a:r>
            <a:r>
              <a:rPr lang="en">
                <a:latin typeface="Cambria"/>
                <a:ea typeface="Cambria"/>
                <a:cs typeface="Cambria"/>
                <a:sym typeface="Cambria"/>
              </a:rPr>
              <a:t> </a:t>
            </a:r>
            <a:r>
              <a:rPr i="1" lang="en">
                <a:latin typeface="Cambria"/>
                <a:ea typeface="Cambria"/>
                <a:cs typeface="Cambria"/>
                <a:sym typeface="Cambria"/>
              </a:rPr>
              <a:t>Basic Needs</a:t>
            </a:r>
            <a:endParaRPr i="1">
              <a:latin typeface="Cambria"/>
              <a:ea typeface="Cambria"/>
              <a:cs typeface="Cambria"/>
              <a:sym typeface="Cambria"/>
            </a:endParaRPr>
          </a:p>
        </p:txBody>
      </p:sp>
      <p:grpSp>
        <p:nvGrpSpPr>
          <p:cNvPr id="282" name="Google Shape;282;p31"/>
          <p:cNvGrpSpPr/>
          <p:nvPr/>
        </p:nvGrpSpPr>
        <p:grpSpPr>
          <a:xfrm>
            <a:off x="3285638" y="1620598"/>
            <a:ext cx="2263509" cy="2263509"/>
            <a:chOff x="2861946" y="718087"/>
            <a:chExt cx="1068600" cy="1068600"/>
          </a:xfrm>
        </p:grpSpPr>
        <p:sp>
          <p:nvSpPr>
            <p:cNvPr id="283" name="Google Shape;283;p31"/>
            <p:cNvSpPr/>
            <p:nvPr/>
          </p:nvSpPr>
          <p:spPr>
            <a:xfrm>
              <a:off x="2861946" y="718087"/>
              <a:ext cx="1068600" cy="1068600"/>
            </a:xfrm>
            <a:prstGeom prst="ellipse">
              <a:avLst/>
            </a:prstGeom>
            <a:solidFill>
              <a:srgbClr val="105696"/>
            </a:solidFill>
            <a:ln>
              <a:noFill/>
            </a:ln>
          </p:spPr>
          <p:txBody>
            <a:bodyPr anchorCtr="0" anchor="ctr" bIns="193675" lIns="193675" spcFirstLastPara="1" rIns="193675" wrap="square" tIns="193675">
              <a:noAutofit/>
            </a:bodyPr>
            <a:lstStyle/>
            <a:p>
              <a:pPr indent="0" lvl="0" marL="0" rtl="0" algn="l">
                <a:spcBef>
                  <a:spcPts val="0"/>
                </a:spcBef>
                <a:spcAft>
                  <a:spcPts val="0"/>
                </a:spcAft>
                <a:buNone/>
              </a:pPr>
              <a:r>
                <a:t/>
              </a:r>
              <a:endParaRPr b="1" sz="3601">
                <a:latin typeface="Cambria"/>
                <a:ea typeface="Cambria"/>
                <a:cs typeface="Cambria"/>
                <a:sym typeface="Cambria"/>
              </a:endParaRPr>
            </a:p>
          </p:txBody>
        </p:sp>
        <p:sp>
          <p:nvSpPr>
            <p:cNvPr id="284" name="Google Shape;284;p31"/>
            <p:cNvSpPr txBox="1"/>
            <p:nvPr/>
          </p:nvSpPr>
          <p:spPr>
            <a:xfrm>
              <a:off x="3014942" y="928560"/>
              <a:ext cx="762600" cy="732300"/>
            </a:xfrm>
            <a:prstGeom prst="rect">
              <a:avLst/>
            </a:prstGeom>
            <a:solidFill>
              <a:srgbClr val="000000">
                <a:alpha val="0"/>
              </a:srgbClr>
            </a:solidFill>
            <a:ln>
              <a:noFill/>
            </a:ln>
          </p:spPr>
          <p:txBody>
            <a:bodyPr anchorCtr="0" anchor="ctr" bIns="193675" lIns="193675" spcFirstLastPara="1" rIns="193675" wrap="square" tIns="193675">
              <a:normAutofit/>
            </a:bodyPr>
            <a:lstStyle/>
            <a:p>
              <a:pPr indent="0" lvl="0" marL="0" rtl="0" algn="ctr">
                <a:lnSpc>
                  <a:spcPct val="115000"/>
                </a:lnSpc>
                <a:spcBef>
                  <a:spcPts val="0"/>
                </a:spcBef>
                <a:spcAft>
                  <a:spcPts val="0"/>
                </a:spcAft>
                <a:buNone/>
              </a:pPr>
              <a:r>
                <a:rPr b="1" lang="en" sz="2770">
                  <a:solidFill>
                    <a:srgbClr val="FFFFFF"/>
                  </a:solidFill>
                  <a:latin typeface="Cambria"/>
                  <a:ea typeface="Cambria"/>
                  <a:cs typeface="Cambria"/>
                  <a:sym typeface="Cambria"/>
                </a:rPr>
                <a:t>Basic needs </a:t>
              </a:r>
              <a:endParaRPr b="1" sz="2770">
                <a:solidFill>
                  <a:srgbClr val="FFFFFF"/>
                </a:solidFill>
                <a:latin typeface="Cambria"/>
                <a:ea typeface="Cambria"/>
                <a:cs typeface="Cambria"/>
                <a:sym typeface="Cambria"/>
              </a:endParaRPr>
            </a:p>
          </p:txBody>
        </p:sp>
      </p:grpSp>
      <p:sp>
        <p:nvSpPr>
          <p:cNvPr id="285" name="Google Shape;285;p31"/>
          <p:cNvSpPr/>
          <p:nvPr/>
        </p:nvSpPr>
        <p:spPr>
          <a:xfrm>
            <a:off x="7052075" y="528000"/>
            <a:ext cx="1780200" cy="1875300"/>
          </a:xfrm>
          <a:prstGeom prst="ellipse">
            <a:avLst/>
          </a:prstGeom>
          <a:solidFill>
            <a:srgbClr val="3BA3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Cambria"/>
                <a:ea typeface="Cambria"/>
                <a:cs typeface="Cambria"/>
                <a:sym typeface="Cambria"/>
              </a:rPr>
              <a:t>Sleep</a:t>
            </a:r>
            <a:endParaRPr b="1" sz="2200">
              <a:solidFill>
                <a:schemeClr val="lt1"/>
              </a:solidFill>
              <a:latin typeface="Cambria"/>
              <a:ea typeface="Cambria"/>
              <a:cs typeface="Cambria"/>
              <a:sym typeface="Cambria"/>
            </a:endParaRPr>
          </a:p>
        </p:txBody>
      </p:sp>
      <p:sp>
        <p:nvSpPr>
          <p:cNvPr id="286" name="Google Shape;286;p31"/>
          <p:cNvSpPr/>
          <p:nvPr/>
        </p:nvSpPr>
        <p:spPr>
          <a:xfrm>
            <a:off x="1709475" y="1017725"/>
            <a:ext cx="1692900" cy="1721400"/>
          </a:xfrm>
          <a:prstGeom prst="ellipse">
            <a:avLst/>
          </a:prstGeom>
          <a:solidFill>
            <a:srgbClr val="3BA3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Cambria"/>
                <a:ea typeface="Cambria"/>
                <a:cs typeface="Cambria"/>
                <a:sym typeface="Cambria"/>
              </a:rPr>
              <a:t>Food &amp; diet</a:t>
            </a:r>
            <a:endParaRPr b="1" sz="2200">
              <a:solidFill>
                <a:schemeClr val="lt1"/>
              </a:solidFill>
              <a:latin typeface="Cambria"/>
              <a:ea typeface="Cambria"/>
              <a:cs typeface="Cambria"/>
              <a:sym typeface="Cambria"/>
            </a:endParaRPr>
          </a:p>
        </p:txBody>
      </p:sp>
      <p:sp>
        <p:nvSpPr>
          <p:cNvPr id="287" name="Google Shape;287;p31"/>
          <p:cNvSpPr/>
          <p:nvPr/>
        </p:nvSpPr>
        <p:spPr>
          <a:xfrm>
            <a:off x="219125" y="2032900"/>
            <a:ext cx="1563600" cy="1520700"/>
          </a:xfrm>
          <a:prstGeom prst="ellipse">
            <a:avLst/>
          </a:prstGeom>
          <a:solidFill>
            <a:srgbClr val="3BA3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Cambria"/>
                <a:ea typeface="Cambria"/>
                <a:cs typeface="Cambria"/>
                <a:sym typeface="Cambria"/>
              </a:rPr>
              <a:t>Water</a:t>
            </a:r>
            <a:endParaRPr b="1" sz="2200">
              <a:solidFill>
                <a:schemeClr val="lt1"/>
              </a:solidFill>
              <a:latin typeface="Cambria"/>
              <a:ea typeface="Cambria"/>
              <a:cs typeface="Cambria"/>
              <a:sym typeface="Cambria"/>
            </a:endParaRPr>
          </a:p>
        </p:txBody>
      </p:sp>
      <p:sp>
        <p:nvSpPr>
          <p:cNvPr id="288" name="Google Shape;288;p31"/>
          <p:cNvSpPr/>
          <p:nvPr/>
        </p:nvSpPr>
        <p:spPr>
          <a:xfrm>
            <a:off x="5301000" y="3021050"/>
            <a:ext cx="1847400" cy="1875300"/>
          </a:xfrm>
          <a:prstGeom prst="ellipse">
            <a:avLst/>
          </a:prstGeom>
          <a:solidFill>
            <a:srgbClr val="3BA3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chemeClr val="lt1"/>
                </a:solidFill>
                <a:latin typeface="Cambria"/>
                <a:ea typeface="Cambria"/>
                <a:cs typeface="Cambria"/>
                <a:sym typeface="Cambria"/>
              </a:rPr>
              <a:t>Activity &amp; exercise</a:t>
            </a:r>
            <a:endParaRPr b="1" sz="1900">
              <a:solidFill>
                <a:schemeClr val="lt1"/>
              </a:solidFill>
              <a:latin typeface="Cambria"/>
              <a:ea typeface="Cambria"/>
              <a:cs typeface="Cambria"/>
              <a:sym typeface="Cambria"/>
            </a:endParaRPr>
          </a:p>
        </p:txBody>
      </p:sp>
      <p:sp>
        <p:nvSpPr>
          <p:cNvPr id="289" name="Google Shape;289;p31"/>
          <p:cNvSpPr/>
          <p:nvPr/>
        </p:nvSpPr>
        <p:spPr>
          <a:xfrm>
            <a:off x="7331100" y="2952813"/>
            <a:ext cx="1501200" cy="1438200"/>
          </a:xfrm>
          <a:prstGeom prst="ellipse">
            <a:avLst/>
          </a:prstGeom>
          <a:solidFill>
            <a:srgbClr val="3BA3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Cambria"/>
                <a:ea typeface="Cambria"/>
                <a:cs typeface="Cambria"/>
                <a:sym typeface="Cambria"/>
              </a:rPr>
              <a:t>Safety</a:t>
            </a:r>
            <a:endParaRPr b="1" sz="2200">
              <a:solidFill>
                <a:schemeClr val="lt1"/>
              </a:solidFill>
              <a:latin typeface="Cambria"/>
              <a:ea typeface="Cambria"/>
              <a:cs typeface="Cambria"/>
              <a:sym typeface="Cambria"/>
            </a:endParaRPr>
          </a:p>
        </p:txBody>
      </p:sp>
      <p:sp>
        <p:nvSpPr>
          <p:cNvPr id="290" name="Google Shape;290;p31"/>
          <p:cNvSpPr/>
          <p:nvPr/>
        </p:nvSpPr>
        <p:spPr>
          <a:xfrm>
            <a:off x="1436550" y="3142700"/>
            <a:ext cx="1629000" cy="1520700"/>
          </a:xfrm>
          <a:prstGeom prst="ellipse">
            <a:avLst/>
          </a:prstGeom>
          <a:solidFill>
            <a:srgbClr val="3BA3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chemeClr val="lt1"/>
                </a:solidFill>
                <a:latin typeface="Cambria"/>
                <a:ea typeface="Cambria"/>
                <a:cs typeface="Cambria"/>
                <a:sym typeface="Cambria"/>
              </a:rPr>
              <a:t>Shelter</a:t>
            </a:r>
            <a:endParaRPr b="1" sz="1900">
              <a:solidFill>
                <a:schemeClr val="lt1"/>
              </a:solidFill>
              <a:latin typeface="Cambria"/>
              <a:ea typeface="Cambria"/>
              <a:cs typeface="Cambria"/>
              <a:sym typeface="Cambria"/>
            </a:endParaRPr>
          </a:p>
        </p:txBody>
      </p:sp>
      <p:sp>
        <p:nvSpPr>
          <p:cNvPr id="291" name="Google Shape;291;p31"/>
          <p:cNvSpPr/>
          <p:nvPr/>
        </p:nvSpPr>
        <p:spPr>
          <a:xfrm>
            <a:off x="5355200" y="942725"/>
            <a:ext cx="1629000" cy="1595700"/>
          </a:xfrm>
          <a:prstGeom prst="ellipse">
            <a:avLst/>
          </a:prstGeom>
          <a:solidFill>
            <a:srgbClr val="3BA3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Cambria"/>
                <a:ea typeface="Cambria"/>
                <a:cs typeface="Cambria"/>
                <a:sym typeface="Cambria"/>
              </a:rPr>
              <a:t>Clothing</a:t>
            </a:r>
            <a:endParaRPr b="1" sz="1700">
              <a:solidFill>
                <a:schemeClr val="lt1"/>
              </a:solidFill>
              <a:latin typeface="Cambria"/>
              <a:ea typeface="Cambria"/>
              <a:cs typeface="Cambria"/>
              <a:sym typeface="Cambria"/>
            </a:endParaRPr>
          </a:p>
        </p:txBody>
      </p:sp>
      <p:sp>
        <p:nvSpPr>
          <p:cNvPr id="292" name="Google Shape;292;p31"/>
          <p:cNvSpPr/>
          <p:nvPr/>
        </p:nvSpPr>
        <p:spPr>
          <a:xfrm>
            <a:off x="7709025" y="718625"/>
            <a:ext cx="551400" cy="491400"/>
          </a:xfrm>
          <a:prstGeom prst="star5">
            <a:avLst>
              <a:gd fmla="val 19098" name="adj"/>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31"/>
          <p:cNvSpPr/>
          <p:nvPr/>
        </p:nvSpPr>
        <p:spPr>
          <a:xfrm>
            <a:off x="2258488" y="2155300"/>
            <a:ext cx="551400" cy="491400"/>
          </a:xfrm>
          <a:prstGeom prst="star5">
            <a:avLst>
              <a:gd fmla="val 19098" name="adj"/>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31"/>
          <p:cNvSpPr/>
          <p:nvPr/>
        </p:nvSpPr>
        <p:spPr>
          <a:xfrm>
            <a:off x="5949000" y="4282450"/>
            <a:ext cx="551400" cy="491400"/>
          </a:xfrm>
          <a:prstGeom prst="star5">
            <a:avLst>
              <a:gd fmla="val 19098" name="adj"/>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p:nvPr/>
        </p:nvSpPr>
        <p:spPr>
          <a:xfrm>
            <a:off x="75300" y="79025"/>
            <a:ext cx="9004500" cy="5033700"/>
          </a:xfrm>
          <a:prstGeom prst="rect">
            <a:avLst/>
          </a:prstGeom>
          <a:solidFill>
            <a:srgbClr val="3BA3DD"/>
          </a:solid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7" name="Google Shape;67;p14" title="Your paragraph text.png"/>
          <p:cNvPicPr preferRelativeResize="0"/>
          <p:nvPr/>
        </p:nvPicPr>
        <p:blipFill rotWithShape="1">
          <a:blip r:embed="rId3">
            <a:alphaModFix/>
          </a:blip>
          <a:srcRect b="19603" l="7316" r="31148" t="22772"/>
          <a:stretch/>
        </p:blipFill>
        <p:spPr>
          <a:xfrm>
            <a:off x="1019496" y="193525"/>
            <a:ext cx="3975049" cy="4818750"/>
          </a:xfrm>
          <a:prstGeom prst="rect">
            <a:avLst/>
          </a:prstGeom>
          <a:noFill/>
          <a:ln cap="flat" cmpd="sng" w="76200">
            <a:solidFill>
              <a:srgbClr val="FFFFFF"/>
            </a:solidFill>
            <a:prstDash val="solid"/>
            <a:round/>
            <a:headEnd len="sm" w="sm" type="none"/>
            <a:tailEnd len="sm" w="sm" type="none"/>
          </a:ln>
        </p:spPr>
      </p:pic>
      <p:sp>
        <p:nvSpPr>
          <p:cNvPr id="68" name="Google Shape;68;p14"/>
          <p:cNvSpPr txBox="1"/>
          <p:nvPr/>
        </p:nvSpPr>
        <p:spPr>
          <a:xfrm>
            <a:off x="5358525" y="549175"/>
            <a:ext cx="3383700" cy="9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mbria"/>
                <a:ea typeface="Cambria"/>
                <a:cs typeface="Cambria"/>
                <a:sym typeface="Cambria"/>
              </a:rPr>
              <a:t>Presented by</a:t>
            </a:r>
            <a:endParaRPr sz="2500">
              <a:solidFill>
                <a:schemeClr val="lt1"/>
              </a:solidFill>
              <a:latin typeface="Cambria"/>
              <a:ea typeface="Cambria"/>
              <a:cs typeface="Cambria"/>
              <a:sym typeface="Cambria"/>
            </a:endParaRPr>
          </a:p>
          <a:p>
            <a:pPr indent="0" lvl="0" marL="0" rtl="0" algn="l">
              <a:spcBef>
                <a:spcPts val="0"/>
              </a:spcBef>
              <a:spcAft>
                <a:spcPts val="0"/>
              </a:spcAft>
              <a:buNone/>
            </a:pPr>
            <a:r>
              <a:t/>
            </a:r>
            <a:endParaRPr sz="2500">
              <a:solidFill>
                <a:schemeClr val="lt1"/>
              </a:solidFill>
              <a:latin typeface="Cambria"/>
              <a:ea typeface="Cambria"/>
              <a:cs typeface="Cambria"/>
              <a:sym typeface="Cambria"/>
            </a:endParaRPr>
          </a:p>
          <a:p>
            <a:pPr indent="0" lvl="0" marL="0" rtl="0" algn="l">
              <a:spcBef>
                <a:spcPts val="0"/>
              </a:spcBef>
              <a:spcAft>
                <a:spcPts val="0"/>
              </a:spcAft>
              <a:buNone/>
            </a:pPr>
            <a:r>
              <a:rPr lang="en" sz="3400">
                <a:solidFill>
                  <a:schemeClr val="lt1"/>
                </a:solidFill>
                <a:latin typeface="Cambria"/>
                <a:ea typeface="Cambria"/>
                <a:cs typeface="Cambria"/>
                <a:sym typeface="Cambria"/>
              </a:rPr>
              <a:t>Brooke Richart</a:t>
            </a:r>
            <a:endParaRPr sz="3400">
              <a:solidFill>
                <a:schemeClr val="lt1"/>
              </a:solidFill>
              <a:latin typeface="Cambria"/>
              <a:ea typeface="Cambria"/>
              <a:cs typeface="Cambria"/>
              <a:sym typeface="Cambria"/>
            </a:endParaRPr>
          </a:p>
        </p:txBody>
      </p:sp>
      <p:sp>
        <p:nvSpPr>
          <p:cNvPr id="69" name="Google Shape;69;p14"/>
          <p:cNvSpPr txBox="1"/>
          <p:nvPr/>
        </p:nvSpPr>
        <p:spPr>
          <a:xfrm>
            <a:off x="5444725" y="3266650"/>
            <a:ext cx="35127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Cambria"/>
                <a:ea typeface="Cambria"/>
                <a:cs typeface="Cambria"/>
                <a:sym typeface="Cambria"/>
              </a:rPr>
              <a:t>Download handouts/slides here:</a:t>
            </a:r>
            <a:endParaRPr sz="1800">
              <a:solidFill>
                <a:schemeClr val="lt1"/>
              </a:solidFill>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2"/>
          <p:cNvSpPr/>
          <p:nvPr/>
        </p:nvSpPr>
        <p:spPr>
          <a:xfrm>
            <a:off x="75300" y="79025"/>
            <a:ext cx="9004500" cy="5033700"/>
          </a:xfrm>
          <a:prstGeom prst="rect">
            <a:avLst/>
          </a:prstGeom>
          <a:noFill/>
          <a:ln cap="flat" cmpd="sng" w="228600">
            <a:solidFill>
              <a:srgbClr val="10569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 name="Google Shape;30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What Can Impact EF</a:t>
            </a:r>
            <a:r>
              <a:rPr lang="en">
                <a:latin typeface="Cambria"/>
                <a:ea typeface="Cambria"/>
                <a:cs typeface="Cambria"/>
                <a:sym typeface="Cambria"/>
              </a:rPr>
              <a:t>? </a:t>
            </a:r>
            <a:r>
              <a:rPr i="1" lang="en">
                <a:latin typeface="Cambria"/>
                <a:ea typeface="Cambria"/>
                <a:cs typeface="Cambria"/>
                <a:sym typeface="Cambria"/>
              </a:rPr>
              <a:t>Emotional dysregulation</a:t>
            </a:r>
            <a:endParaRPr i="1">
              <a:latin typeface="Cambria"/>
              <a:ea typeface="Cambria"/>
              <a:cs typeface="Cambria"/>
              <a:sym typeface="Cambria"/>
            </a:endParaRPr>
          </a:p>
        </p:txBody>
      </p:sp>
      <p:sp>
        <p:nvSpPr>
          <p:cNvPr id="301" name="Google Shape;301;p32"/>
          <p:cNvSpPr txBox="1"/>
          <p:nvPr>
            <p:ph idx="1" type="body"/>
          </p:nvPr>
        </p:nvSpPr>
        <p:spPr>
          <a:xfrm>
            <a:off x="186725" y="1017725"/>
            <a:ext cx="3098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latin typeface="Cambria"/>
                <a:ea typeface="Cambria"/>
                <a:cs typeface="Cambria"/>
                <a:sym typeface="Cambria"/>
              </a:rPr>
              <a:t>→ Dr. Dan Siegel </a:t>
            </a:r>
            <a:endParaRPr sz="2000">
              <a:solidFill>
                <a:schemeClr val="dk1"/>
              </a:solidFill>
              <a:latin typeface="Cambria"/>
              <a:ea typeface="Cambria"/>
              <a:cs typeface="Cambria"/>
              <a:sym typeface="Cambria"/>
            </a:endParaRPr>
          </a:p>
          <a:p>
            <a:pPr indent="-355600" lvl="0" marL="457200" rtl="0" algn="l">
              <a:spcBef>
                <a:spcPts val="1200"/>
              </a:spcBef>
              <a:spcAft>
                <a:spcPts val="0"/>
              </a:spcAft>
              <a:buClr>
                <a:schemeClr val="dk1"/>
              </a:buClr>
              <a:buSzPts val="2000"/>
              <a:buFont typeface="Cambria"/>
              <a:buChar char="●"/>
            </a:pPr>
            <a:r>
              <a:rPr lang="en" sz="2000">
                <a:solidFill>
                  <a:schemeClr val="dk1"/>
                </a:solidFill>
                <a:latin typeface="Cambria"/>
                <a:ea typeface="Cambria"/>
                <a:cs typeface="Cambria"/>
                <a:sym typeface="Cambria"/>
              </a:rPr>
              <a:t>Hand-Brain model</a:t>
            </a:r>
            <a:endParaRPr sz="2000">
              <a:solidFill>
                <a:schemeClr val="dk1"/>
              </a:solidFill>
              <a:latin typeface="Cambria"/>
              <a:ea typeface="Cambria"/>
              <a:cs typeface="Cambria"/>
              <a:sym typeface="Cambria"/>
            </a:endParaRPr>
          </a:p>
          <a:p>
            <a:pPr indent="-355600" lvl="0" marL="457200" rtl="0" algn="l">
              <a:spcBef>
                <a:spcPts val="0"/>
              </a:spcBef>
              <a:spcAft>
                <a:spcPts val="0"/>
              </a:spcAft>
              <a:buClr>
                <a:schemeClr val="dk1"/>
              </a:buClr>
              <a:buSzPts val="2000"/>
              <a:buFont typeface="Cambria"/>
              <a:buChar char="●"/>
            </a:pPr>
            <a:r>
              <a:rPr lang="en" sz="2000">
                <a:solidFill>
                  <a:schemeClr val="dk1"/>
                </a:solidFill>
                <a:latin typeface="Cambria"/>
                <a:ea typeface="Cambria"/>
                <a:cs typeface="Cambria"/>
                <a:sym typeface="Cambria"/>
              </a:rPr>
              <a:t>Upstairs/downstairs brain</a:t>
            </a:r>
            <a:endParaRPr sz="2000">
              <a:solidFill>
                <a:schemeClr val="dk1"/>
              </a:solidFill>
              <a:latin typeface="Cambria"/>
              <a:ea typeface="Cambria"/>
              <a:cs typeface="Cambria"/>
              <a:sym typeface="Cambria"/>
            </a:endParaRPr>
          </a:p>
          <a:p>
            <a:pPr indent="-355600" lvl="0" marL="457200" rtl="0" algn="l">
              <a:spcBef>
                <a:spcPts val="0"/>
              </a:spcBef>
              <a:spcAft>
                <a:spcPts val="0"/>
              </a:spcAft>
              <a:buClr>
                <a:schemeClr val="dk1"/>
              </a:buClr>
              <a:buSzPts val="2000"/>
              <a:buFont typeface="Cambria"/>
              <a:buChar char="●"/>
            </a:pPr>
            <a:r>
              <a:rPr lang="en" sz="2000">
                <a:solidFill>
                  <a:schemeClr val="dk1"/>
                </a:solidFill>
                <a:latin typeface="Cambria"/>
                <a:ea typeface="Cambria"/>
                <a:cs typeface="Cambria"/>
                <a:sym typeface="Cambria"/>
              </a:rPr>
              <a:t>Flipping your lid</a:t>
            </a:r>
            <a:endParaRPr sz="2000">
              <a:solidFill>
                <a:schemeClr val="dk1"/>
              </a:solidFill>
              <a:latin typeface="Cambria"/>
              <a:ea typeface="Cambria"/>
              <a:cs typeface="Cambria"/>
              <a:sym typeface="Cambria"/>
            </a:endParaRPr>
          </a:p>
          <a:p>
            <a:pPr indent="0" lvl="0" marL="457200" rtl="0" algn="l">
              <a:spcBef>
                <a:spcPts val="1200"/>
              </a:spcBef>
              <a:spcAft>
                <a:spcPts val="0"/>
              </a:spcAft>
              <a:buNone/>
            </a:pPr>
            <a:r>
              <a:t/>
            </a:r>
            <a:endParaRPr sz="2000">
              <a:solidFill>
                <a:schemeClr val="dk1"/>
              </a:solidFill>
              <a:latin typeface="Cambria"/>
              <a:ea typeface="Cambria"/>
              <a:cs typeface="Cambria"/>
              <a:sym typeface="Cambria"/>
            </a:endParaRPr>
          </a:p>
          <a:p>
            <a:pPr indent="0" lvl="0" marL="0" rtl="0" algn="l">
              <a:spcBef>
                <a:spcPts val="1200"/>
              </a:spcBef>
              <a:spcAft>
                <a:spcPts val="1200"/>
              </a:spcAft>
              <a:buNone/>
            </a:pPr>
            <a:r>
              <a:t/>
            </a:r>
            <a:endParaRPr sz="2000">
              <a:latin typeface="Cambria"/>
              <a:ea typeface="Cambria"/>
              <a:cs typeface="Cambria"/>
              <a:sym typeface="Cambria"/>
            </a:endParaRPr>
          </a:p>
        </p:txBody>
      </p:sp>
      <p:pic>
        <p:nvPicPr>
          <p:cNvPr id="302" name="Google Shape;302;p32" title="Daniel Siegel   Hand Model">
            <a:hlinkClick r:id="rId3"/>
          </p:cNvPr>
          <p:cNvPicPr preferRelativeResize="0"/>
          <p:nvPr/>
        </p:nvPicPr>
        <p:blipFill>
          <a:blip r:embed="rId4">
            <a:alphaModFix/>
          </a:blip>
          <a:stretch>
            <a:fillRect/>
          </a:stretch>
        </p:blipFill>
        <p:spPr>
          <a:xfrm>
            <a:off x="3348030" y="1281300"/>
            <a:ext cx="5484275" cy="3084900"/>
          </a:xfrm>
          <a:prstGeom prst="rect">
            <a:avLst/>
          </a:prstGeom>
          <a:noFill/>
          <a:ln cap="flat" cmpd="sng" w="28575">
            <a:solidFill>
              <a:srgbClr val="105696"/>
            </a:solidFill>
            <a:prstDash val="solid"/>
            <a:round/>
            <a:headEnd len="sm" w="sm" type="none"/>
            <a:tailEnd len="sm" w="sm" type="none"/>
          </a:ln>
        </p:spPr>
      </p:pic>
      <p:sp>
        <p:nvSpPr>
          <p:cNvPr id="303" name="Google Shape;303;p32"/>
          <p:cNvSpPr/>
          <p:nvPr/>
        </p:nvSpPr>
        <p:spPr>
          <a:xfrm>
            <a:off x="473150" y="3262150"/>
            <a:ext cx="933900" cy="616200"/>
          </a:xfrm>
          <a:prstGeom prst="cloudCallout">
            <a:avLst>
              <a:gd fmla="val -50000" name="adj1"/>
              <a:gd fmla="val 81844" name="adj2"/>
            </a:avLst>
          </a:prstGeom>
          <a:solidFill>
            <a:srgbClr val="105696"/>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32"/>
          <p:cNvSpPr txBox="1"/>
          <p:nvPr/>
        </p:nvSpPr>
        <p:spPr>
          <a:xfrm>
            <a:off x="1407050" y="3448800"/>
            <a:ext cx="2027400" cy="91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000">
                <a:solidFill>
                  <a:schemeClr val="dk1"/>
                </a:solidFill>
                <a:latin typeface="Cambria"/>
                <a:ea typeface="Cambria"/>
                <a:cs typeface="Cambria"/>
                <a:sym typeface="Cambria"/>
              </a:rPr>
              <a:t>How does this connect to EF?</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3"/>
          <p:cNvSpPr/>
          <p:nvPr/>
        </p:nvSpPr>
        <p:spPr>
          <a:xfrm>
            <a:off x="75300" y="79025"/>
            <a:ext cx="9004500" cy="5033700"/>
          </a:xfrm>
          <a:prstGeom prst="rect">
            <a:avLst/>
          </a:prstGeom>
          <a:noFill/>
          <a:ln cap="flat" cmpd="sng" w="228600">
            <a:solidFill>
              <a:srgbClr val="10569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What Can Impact EF?</a:t>
            </a:r>
            <a:r>
              <a:rPr lang="en">
                <a:latin typeface="Cambria"/>
                <a:ea typeface="Cambria"/>
                <a:cs typeface="Cambria"/>
                <a:sym typeface="Cambria"/>
              </a:rPr>
              <a:t> </a:t>
            </a:r>
            <a:r>
              <a:rPr i="1" lang="en">
                <a:latin typeface="Cambria"/>
                <a:ea typeface="Cambria"/>
                <a:cs typeface="Cambria"/>
                <a:sym typeface="Cambria"/>
              </a:rPr>
              <a:t>Mental Health</a:t>
            </a:r>
            <a:endParaRPr i="1">
              <a:latin typeface="Cambria"/>
              <a:ea typeface="Cambria"/>
              <a:cs typeface="Cambria"/>
              <a:sym typeface="Cambria"/>
            </a:endParaRPr>
          </a:p>
        </p:txBody>
      </p:sp>
      <p:sp>
        <p:nvSpPr>
          <p:cNvPr id="311" name="Google Shape;311;p33"/>
          <p:cNvSpPr txBox="1"/>
          <p:nvPr>
            <p:ph idx="1" type="body"/>
          </p:nvPr>
        </p:nvSpPr>
        <p:spPr>
          <a:xfrm>
            <a:off x="256050" y="2893025"/>
            <a:ext cx="8643000" cy="623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200" u="sng">
                <a:solidFill>
                  <a:srgbClr val="105696"/>
                </a:solidFill>
                <a:latin typeface="Cambria"/>
                <a:ea typeface="Cambria"/>
                <a:cs typeface="Cambria"/>
                <a:sym typeface="Cambria"/>
              </a:rPr>
              <a:t>TALK TO KIDS ABOUT THIS</a:t>
            </a:r>
            <a:endParaRPr>
              <a:latin typeface="Cambria"/>
              <a:ea typeface="Cambria"/>
              <a:cs typeface="Cambria"/>
              <a:sym typeface="Cambria"/>
            </a:endParaRPr>
          </a:p>
        </p:txBody>
      </p:sp>
      <p:sp>
        <p:nvSpPr>
          <p:cNvPr id="312" name="Google Shape;312;p33"/>
          <p:cNvSpPr/>
          <p:nvPr/>
        </p:nvSpPr>
        <p:spPr>
          <a:xfrm>
            <a:off x="6485000" y="2893025"/>
            <a:ext cx="1626900" cy="1636200"/>
          </a:xfrm>
          <a:prstGeom prst="wedgeRoundRectCallout">
            <a:avLst>
              <a:gd fmla="val -20833" name="adj1"/>
              <a:gd fmla="val 62500" name="adj2"/>
              <a:gd fmla="val 0" name="adj3"/>
            </a:avLst>
          </a:prstGeom>
          <a:solidFill>
            <a:schemeClr val="lt2"/>
          </a:solidFill>
          <a:ln cap="flat" cmpd="sng" w="28575">
            <a:solidFill>
              <a:srgbClr val="0355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latin typeface="Cambria"/>
                <a:ea typeface="Cambria"/>
                <a:cs typeface="Cambria"/>
                <a:sym typeface="Cambria"/>
              </a:rPr>
              <a:t>I guess I’m just lazy.</a:t>
            </a:r>
            <a:endParaRPr sz="2100">
              <a:latin typeface="Cambria"/>
              <a:ea typeface="Cambria"/>
              <a:cs typeface="Cambria"/>
              <a:sym typeface="Cambria"/>
            </a:endParaRPr>
          </a:p>
        </p:txBody>
      </p:sp>
      <p:sp>
        <p:nvSpPr>
          <p:cNvPr id="313" name="Google Shape;313;p33"/>
          <p:cNvSpPr txBox="1"/>
          <p:nvPr/>
        </p:nvSpPr>
        <p:spPr>
          <a:xfrm>
            <a:off x="384025" y="1017725"/>
            <a:ext cx="8007300" cy="14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On your handout: DSM-5-TR Diagnostic Criteria for </a:t>
            </a:r>
            <a:r>
              <a:rPr b="1" lang="en" sz="1800">
                <a:solidFill>
                  <a:schemeClr val="dk1"/>
                </a:solidFill>
                <a:latin typeface="Cambria"/>
                <a:ea typeface="Cambria"/>
                <a:cs typeface="Cambria"/>
                <a:sym typeface="Cambria"/>
              </a:rPr>
              <a:t>Generalized Anxiety Disorder</a:t>
            </a:r>
            <a:r>
              <a:rPr lang="en" sz="1800">
                <a:solidFill>
                  <a:schemeClr val="dk1"/>
                </a:solidFill>
                <a:latin typeface="Cambria"/>
                <a:ea typeface="Cambria"/>
                <a:cs typeface="Cambria"/>
                <a:sym typeface="Cambria"/>
              </a:rPr>
              <a:t> and </a:t>
            </a:r>
            <a:r>
              <a:rPr b="1" lang="en" sz="1800">
                <a:solidFill>
                  <a:schemeClr val="dk1"/>
                </a:solidFill>
                <a:latin typeface="Cambria"/>
                <a:ea typeface="Cambria"/>
                <a:cs typeface="Cambria"/>
                <a:sym typeface="Cambria"/>
              </a:rPr>
              <a:t>Major Depressive Disorder</a:t>
            </a:r>
            <a:endParaRPr b="1" sz="1800">
              <a:solidFill>
                <a:schemeClr val="dk1"/>
              </a:solidFill>
              <a:latin typeface="Cambria"/>
              <a:ea typeface="Cambria"/>
              <a:cs typeface="Cambria"/>
              <a:sym typeface="Cambria"/>
            </a:endParaRPr>
          </a:p>
          <a:p>
            <a:pPr indent="-342900" lvl="0" marL="457200" rtl="0" algn="l">
              <a:lnSpc>
                <a:spcPct val="115000"/>
              </a:lnSpc>
              <a:spcBef>
                <a:spcPts val="120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What parts of the criteria are directly related to EF? </a:t>
            </a:r>
            <a:endParaRPr sz="1800">
              <a:solidFill>
                <a:schemeClr val="dk1"/>
              </a:solidFill>
              <a:latin typeface="Cambria"/>
              <a:ea typeface="Cambria"/>
              <a:cs typeface="Cambria"/>
              <a:sym typeface="Cambria"/>
            </a:endParaRPr>
          </a:p>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What parts of the criteria will impact EF?</a:t>
            </a:r>
            <a:endParaRPr sz="1800">
              <a:solidFill>
                <a:schemeClr val="dk1"/>
              </a:solidFill>
              <a:latin typeface="Cambria"/>
              <a:ea typeface="Cambria"/>
              <a:cs typeface="Cambria"/>
              <a:sym typeface="Cambria"/>
            </a:endParaRPr>
          </a:p>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Do you notice anything they have in common?</a:t>
            </a:r>
            <a:endParaRPr sz="1800">
              <a:solidFill>
                <a:schemeClr val="dk2"/>
              </a:solidFill>
            </a:endParaRPr>
          </a:p>
        </p:txBody>
      </p:sp>
      <p:sp>
        <p:nvSpPr>
          <p:cNvPr id="314" name="Google Shape;314;p33"/>
          <p:cNvSpPr txBox="1"/>
          <p:nvPr/>
        </p:nvSpPr>
        <p:spPr>
          <a:xfrm>
            <a:off x="566750" y="3578550"/>
            <a:ext cx="5724000" cy="10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 GAD score of 10 (moderate anxiety) </a:t>
            </a:r>
            <a:endParaRPr sz="1800">
              <a:solidFill>
                <a:schemeClr val="dk1"/>
              </a:solidFill>
              <a:latin typeface="Cambria"/>
              <a:ea typeface="Cambria"/>
              <a:cs typeface="Cambria"/>
              <a:sym typeface="Cambria"/>
            </a:endParaRPr>
          </a:p>
          <a:p>
            <a:pPr indent="0" lvl="0" marL="0" rtl="0" algn="l">
              <a:lnSpc>
                <a:spcPct val="115000"/>
              </a:lnSpc>
              <a:spcBef>
                <a:spcPts val="1200"/>
              </a:spcBef>
              <a:spcAft>
                <a:spcPts val="1200"/>
              </a:spcAft>
              <a:buClr>
                <a:schemeClr val="dk1"/>
              </a:buClr>
              <a:buSzPts val="1100"/>
              <a:buFont typeface="Arial"/>
              <a:buNone/>
            </a:pPr>
            <a:r>
              <a:rPr lang="en" sz="1800">
                <a:solidFill>
                  <a:schemeClr val="dk1"/>
                </a:solidFill>
                <a:latin typeface="Cambria"/>
                <a:ea typeface="Cambria"/>
                <a:cs typeface="Cambria"/>
                <a:sym typeface="Cambria"/>
              </a:rPr>
              <a:t>→ PHQ score of 17 (moderate-severe depression)</a:t>
            </a:r>
            <a:endParaRPr sz="1800">
              <a:solidFill>
                <a:schemeClr val="dk2"/>
              </a:solidFill>
            </a:endParaRPr>
          </a:p>
        </p:txBody>
      </p:sp>
      <p:sp>
        <p:nvSpPr>
          <p:cNvPr id="315" name="Google Shape;315;p33"/>
          <p:cNvSpPr/>
          <p:nvPr/>
        </p:nvSpPr>
        <p:spPr>
          <a:xfrm>
            <a:off x="5902575" y="1885638"/>
            <a:ext cx="1086600" cy="825000"/>
          </a:xfrm>
          <a:prstGeom prst="cloudCallout">
            <a:avLst>
              <a:gd fmla="val -78394" name="adj1"/>
              <a:gd fmla="val 47038" name="adj2"/>
            </a:avLst>
          </a:prstGeom>
          <a:solidFill>
            <a:srgbClr val="105696"/>
          </a:solidFill>
          <a:ln cap="flat" cmpd="sng" w="9525">
            <a:solidFill>
              <a:schemeClr val="lt2"/>
            </a:solidFill>
            <a:prstDash val="solid"/>
            <a:round/>
            <a:headEnd len="sm" w="sm" type="none"/>
            <a:tailEnd len="sm" w="sm" type="none"/>
          </a:ln>
        </p:spPr>
        <p:txBody>
          <a:bodyPr anchorCtr="0" anchor="ctr" bIns="91425" lIns="0" spcFirstLastPara="1" rIns="0" wrap="square" tIns="640075">
            <a:noAutofit/>
          </a:bodyPr>
          <a:lstStyle/>
          <a:p>
            <a:pPr indent="0" lvl="0" marL="0" rtl="0" algn="ctr">
              <a:lnSpc>
                <a:spcPct val="115000"/>
              </a:lnSpc>
              <a:spcBef>
                <a:spcPts val="0"/>
              </a:spcBef>
              <a:spcAft>
                <a:spcPts val="0"/>
              </a:spcAft>
              <a:buClr>
                <a:schemeClr val="dk1"/>
              </a:buClr>
              <a:buSzPts val="1100"/>
              <a:buFont typeface="Arial"/>
              <a:buNone/>
            </a:pPr>
            <a:r>
              <a:t/>
            </a:r>
            <a:endParaRPr sz="1800">
              <a:solidFill>
                <a:schemeClr val="dk1"/>
              </a:solidFill>
              <a:latin typeface="Cambria"/>
              <a:ea typeface="Cambria"/>
              <a:cs typeface="Cambria"/>
              <a:sym typeface="Cambria"/>
            </a:endParaRPr>
          </a:p>
          <a:p>
            <a:pPr indent="0" lvl="0" marL="0" rtl="0" algn="ctr">
              <a:spcBef>
                <a:spcPts val="12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4"/>
          <p:cNvSpPr/>
          <p:nvPr/>
        </p:nvSpPr>
        <p:spPr>
          <a:xfrm>
            <a:off x="75300" y="79025"/>
            <a:ext cx="9004500" cy="5033700"/>
          </a:xfrm>
          <a:prstGeom prst="rect">
            <a:avLst/>
          </a:prstGeom>
          <a:no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34"/>
          <p:cNvSpPr txBox="1"/>
          <p:nvPr>
            <p:ph type="title"/>
          </p:nvPr>
        </p:nvSpPr>
        <p:spPr>
          <a:xfrm>
            <a:off x="311700" y="279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Motivation: </a:t>
            </a:r>
            <a:r>
              <a:rPr i="1" lang="en">
                <a:latin typeface="Cambria"/>
                <a:ea typeface="Cambria"/>
                <a:cs typeface="Cambria"/>
                <a:sym typeface="Cambria"/>
              </a:rPr>
              <a:t>Intrinsic</a:t>
            </a:r>
            <a:endParaRPr i="1">
              <a:latin typeface="Cambria"/>
              <a:ea typeface="Cambria"/>
              <a:cs typeface="Cambria"/>
              <a:sym typeface="Cambria"/>
            </a:endParaRPr>
          </a:p>
        </p:txBody>
      </p:sp>
      <p:sp>
        <p:nvSpPr>
          <p:cNvPr id="322" name="Google Shape;322;p34"/>
          <p:cNvSpPr txBox="1"/>
          <p:nvPr>
            <p:ph idx="1" type="body"/>
          </p:nvPr>
        </p:nvSpPr>
        <p:spPr>
          <a:xfrm>
            <a:off x="994450" y="2929800"/>
            <a:ext cx="8364300" cy="1812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What would happen if you didn’t do __?</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When you’re 16/ 18/ 25/ 32, do you still want ___ to be helping you with __?</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What would it take for you to do that on your own?</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What’s in between you and getting what you want?</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What EF skills will you need for your goals? How can we build them now?</a:t>
            </a:r>
            <a:endParaRPr>
              <a:solidFill>
                <a:schemeClr val="dk1"/>
              </a:solidFill>
              <a:latin typeface="Cambria"/>
              <a:ea typeface="Cambria"/>
              <a:cs typeface="Cambria"/>
              <a:sym typeface="Cambria"/>
            </a:endParaRPr>
          </a:p>
        </p:txBody>
      </p:sp>
      <p:sp>
        <p:nvSpPr>
          <p:cNvPr id="323" name="Google Shape;323;p34"/>
          <p:cNvSpPr/>
          <p:nvPr/>
        </p:nvSpPr>
        <p:spPr>
          <a:xfrm>
            <a:off x="3518875" y="572063"/>
            <a:ext cx="5360100" cy="2049900"/>
          </a:xfrm>
          <a:prstGeom prst="wedgeRectCallout">
            <a:avLst>
              <a:gd fmla="val -20833" name="adj1"/>
              <a:gd fmla="val 62500" name="adj2"/>
            </a:avLst>
          </a:prstGeom>
          <a:solidFill>
            <a:schemeClr val="lt2"/>
          </a:solidFill>
          <a:ln cap="flat" cmpd="sng" w="28575">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ambria"/>
                <a:ea typeface="Cambria"/>
                <a:cs typeface="Cambria"/>
                <a:sym typeface="Cambria"/>
              </a:rPr>
              <a:t>Competence, self-control, and a desire for relatedness are powerful intrinsic motivators; and intrinsic motivators are superior to extrinsic in creating lasting behavioral change </a:t>
            </a:r>
            <a:endParaRPr sz="1800">
              <a:solidFill>
                <a:schemeClr val="dk1"/>
              </a:solidFill>
              <a:latin typeface="Cambria"/>
              <a:ea typeface="Cambria"/>
              <a:cs typeface="Cambria"/>
              <a:sym typeface="Cambria"/>
            </a:endParaRPr>
          </a:p>
          <a:p>
            <a:pPr indent="-342900" lvl="0" marL="457200" rtl="0" algn="l">
              <a:lnSpc>
                <a:spcPct val="115000"/>
              </a:lnSpc>
              <a:spcBef>
                <a:spcPts val="120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 D, G &amp; G, 63</a:t>
            </a:r>
            <a:endParaRPr/>
          </a:p>
        </p:txBody>
      </p:sp>
      <p:sp>
        <p:nvSpPr>
          <p:cNvPr id="324" name="Google Shape;324;p34"/>
          <p:cNvSpPr/>
          <p:nvPr/>
        </p:nvSpPr>
        <p:spPr>
          <a:xfrm>
            <a:off x="763850" y="910875"/>
            <a:ext cx="2211900" cy="1612800"/>
          </a:xfrm>
          <a:prstGeom prst="wedgeRectCallout">
            <a:avLst>
              <a:gd fmla="val -20833" name="adj1"/>
              <a:gd fmla="val 62500" name="adj2"/>
            </a:avLst>
          </a:prstGeom>
          <a:solidFill>
            <a:schemeClr val="lt2"/>
          </a:solidFill>
          <a:ln cap="flat" cmpd="sng" w="28575">
            <a:solidFill>
              <a:srgbClr val="3BA3DD"/>
            </a:solidFill>
            <a:prstDash val="solid"/>
            <a:round/>
            <a:headEnd len="sm" w="sm" type="none"/>
            <a:tailEnd len="sm" w="sm" type="none"/>
          </a:ln>
        </p:spPr>
        <p:txBody>
          <a:bodyPr anchorCtr="0" anchor="ctr" bIns="91425" lIns="274300" spcFirstLastPara="1" rIns="91425" wrap="square" tIns="91425">
            <a:noAutofit/>
          </a:bodyPr>
          <a:lstStyle/>
          <a:p>
            <a:pPr indent="0" lvl="0" marL="0" rtl="0" algn="l">
              <a:spcBef>
                <a:spcPts val="0"/>
              </a:spcBef>
              <a:spcAft>
                <a:spcPts val="0"/>
              </a:spcAft>
              <a:buNone/>
            </a:pPr>
            <a:r>
              <a:rPr b="1" lang="en" sz="1700">
                <a:latin typeface="Cambria"/>
                <a:ea typeface="Cambria"/>
                <a:cs typeface="Cambria"/>
                <a:sym typeface="Cambria"/>
              </a:rPr>
              <a:t>Encourage autonomy.</a:t>
            </a:r>
            <a:endParaRPr b="1" sz="1700">
              <a:latin typeface="Cambria"/>
              <a:ea typeface="Cambria"/>
              <a:cs typeface="Cambria"/>
              <a:sym typeface="Cambria"/>
            </a:endParaRPr>
          </a:p>
          <a:p>
            <a:pPr indent="0" lvl="0" marL="0" rtl="0" algn="ctr">
              <a:spcBef>
                <a:spcPts val="0"/>
              </a:spcBef>
              <a:spcAft>
                <a:spcPts val="0"/>
              </a:spcAft>
              <a:buNone/>
            </a:pPr>
            <a:r>
              <a:t/>
            </a:r>
            <a:endParaRPr sz="1500">
              <a:latin typeface="Cambria"/>
              <a:ea typeface="Cambria"/>
              <a:cs typeface="Cambria"/>
              <a:sym typeface="Cambria"/>
            </a:endParaRPr>
          </a:p>
          <a:p>
            <a:pPr indent="-323850" lvl="0" marL="457200" rtl="0" algn="l">
              <a:spcBef>
                <a:spcPts val="0"/>
              </a:spcBef>
              <a:spcAft>
                <a:spcPts val="0"/>
              </a:spcAft>
              <a:buSzPts val="1500"/>
              <a:buFont typeface="Cambria"/>
              <a:buChar char="-"/>
            </a:pPr>
            <a:r>
              <a:rPr lang="en" sz="1500">
                <a:latin typeface="Cambria"/>
                <a:ea typeface="Cambria"/>
                <a:cs typeface="Cambria"/>
                <a:sym typeface="Cambria"/>
              </a:rPr>
              <a:t>F &amp; M, 142</a:t>
            </a:r>
            <a:endParaRPr sz="1500">
              <a:latin typeface="Cambria"/>
              <a:ea typeface="Cambria"/>
              <a:cs typeface="Cambria"/>
              <a:sym typeface="Cambria"/>
            </a:endParaRPr>
          </a:p>
        </p:txBody>
      </p:sp>
      <p:sp>
        <p:nvSpPr>
          <p:cNvPr id="325" name="Google Shape;325;p34"/>
          <p:cNvSpPr/>
          <p:nvPr/>
        </p:nvSpPr>
        <p:spPr>
          <a:xfrm>
            <a:off x="311700" y="3346200"/>
            <a:ext cx="737100" cy="680700"/>
          </a:xfrm>
          <a:prstGeom prst="wedgeEllipseCallout">
            <a:avLst>
              <a:gd fmla="val -33167" name="adj1"/>
              <a:gd fmla="val 78955" name="adj2"/>
            </a:avLst>
          </a:prstGeom>
          <a:solidFill>
            <a:srgbClr val="3BA3D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5"/>
          <p:cNvSpPr/>
          <p:nvPr/>
        </p:nvSpPr>
        <p:spPr>
          <a:xfrm>
            <a:off x="75300" y="79025"/>
            <a:ext cx="9004500" cy="5033700"/>
          </a:xfrm>
          <a:prstGeom prst="rect">
            <a:avLst/>
          </a:prstGeom>
          <a:no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35"/>
          <p:cNvSpPr txBox="1"/>
          <p:nvPr>
            <p:ph type="title"/>
          </p:nvPr>
        </p:nvSpPr>
        <p:spPr>
          <a:xfrm>
            <a:off x="311700" y="29081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Motivation: </a:t>
            </a:r>
            <a:r>
              <a:rPr i="1" lang="en">
                <a:latin typeface="Cambria"/>
                <a:ea typeface="Cambria"/>
                <a:cs typeface="Cambria"/>
                <a:sym typeface="Cambria"/>
              </a:rPr>
              <a:t>Extrinsic</a:t>
            </a:r>
            <a:endParaRPr i="1">
              <a:latin typeface="Cambria"/>
              <a:ea typeface="Cambria"/>
              <a:cs typeface="Cambria"/>
              <a:sym typeface="Cambria"/>
            </a:endParaRPr>
          </a:p>
        </p:txBody>
      </p:sp>
      <p:sp>
        <p:nvSpPr>
          <p:cNvPr id="332" name="Google Shape;332;p35"/>
          <p:cNvSpPr txBox="1"/>
          <p:nvPr>
            <p:ph idx="1" type="body"/>
          </p:nvPr>
        </p:nvSpPr>
        <p:spPr>
          <a:xfrm>
            <a:off x="246325" y="3169000"/>
            <a:ext cx="8520600" cy="1690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Cambria"/>
              <a:buChar char="●"/>
            </a:pPr>
            <a:r>
              <a:rPr lang="en" sz="1700">
                <a:solidFill>
                  <a:schemeClr val="dk1"/>
                </a:solidFill>
                <a:latin typeface="Cambria"/>
                <a:ea typeface="Cambria"/>
                <a:cs typeface="Cambria"/>
                <a:sym typeface="Cambria"/>
              </a:rPr>
              <a:t>Tedious, </a:t>
            </a:r>
            <a:r>
              <a:rPr lang="en" sz="1700">
                <a:solidFill>
                  <a:schemeClr val="dk1"/>
                </a:solidFill>
                <a:latin typeface="Cambria"/>
                <a:ea typeface="Cambria"/>
                <a:cs typeface="Cambria"/>
                <a:sym typeface="Cambria"/>
              </a:rPr>
              <a:t>boring, and</a:t>
            </a:r>
            <a:r>
              <a:rPr lang="en" sz="1700">
                <a:solidFill>
                  <a:schemeClr val="dk1"/>
                </a:solidFill>
                <a:latin typeface="Cambria"/>
                <a:ea typeface="Cambria"/>
                <a:cs typeface="Cambria"/>
                <a:sym typeface="Cambria"/>
              </a:rPr>
              <a:t> effortful</a:t>
            </a:r>
            <a:endParaRPr sz="1700">
              <a:solidFill>
                <a:schemeClr val="dk1"/>
              </a:solidFill>
              <a:latin typeface="Cambria"/>
              <a:ea typeface="Cambria"/>
              <a:cs typeface="Cambria"/>
              <a:sym typeface="Cambria"/>
            </a:endParaRPr>
          </a:p>
          <a:p>
            <a:pPr indent="-336550" lvl="1" marL="914400" rtl="0" algn="l">
              <a:spcBef>
                <a:spcPts val="0"/>
              </a:spcBef>
              <a:spcAft>
                <a:spcPts val="0"/>
              </a:spcAft>
              <a:buClr>
                <a:schemeClr val="dk1"/>
              </a:buClr>
              <a:buSzPts val="1700"/>
              <a:buFont typeface="Cambria"/>
              <a:buChar char="○"/>
            </a:pPr>
            <a:r>
              <a:rPr lang="en" sz="1700">
                <a:solidFill>
                  <a:schemeClr val="dk1"/>
                </a:solidFill>
                <a:latin typeface="Cambria"/>
                <a:ea typeface="Cambria"/>
                <a:cs typeface="Cambria"/>
                <a:sym typeface="Cambria"/>
              </a:rPr>
              <a:t>Acknowledge this instead of denying the feeling</a:t>
            </a:r>
            <a:endParaRPr sz="1700">
              <a:solidFill>
                <a:schemeClr val="dk1"/>
              </a:solidFill>
              <a:latin typeface="Cambria"/>
              <a:ea typeface="Cambria"/>
              <a:cs typeface="Cambria"/>
              <a:sym typeface="Cambria"/>
            </a:endParaRPr>
          </a:p>
          <a:p>
            <a:pPr indent="-336550" lvl="0" marL="457200" rtl="0" algn="l">
              <a:spcBef>
                <a:spcPts val="0"/>
              </a:spcBef>
              <a:spcAft>
                <a:spcPts val="0"/>
              </a:spcAft>
              <a:buClr>
                <a:schemeClr val="dk1"/>
              </a:buClr>
              <a:buSzPts val="1700"/>
              <a:buFont typeface="Cambria"/>
              <a:buChar char="●"/>
            </a:pPr>
            <a:r>
              <a:rPr lang="en" sz="1700">
                <a:solidFill>
                  <a:schemeClr val="dk1"/>
                </a:solidFill>
                <a:latin typeface="Cambria"/>
                <a:ea typeface="Cambria"/>
                <a:cs typeface="Cambria"/>
                <a:sym typeface="Cambria"/>
              </a:rPr>
              <a:t>First—&gt; then</a:t>
            </a:r>
            <a:endParaRPr sz="1700">
              <a:solidFill>
                <a:schemeClr val="dk1"/>
              </a:solidFill>
              <a:latin typeface="Cambria"/>
              <a:ea typeface="Cambria"/>
              <a:cs typeface="Cambria"/>
              <a:sym typeface="Cambria"/>
            </a:endParaRPr>
          </a:p>
          <a:p>
            <a:pPr indent="-336550" lvl="1" marL="914400" rtl="0" algn="l">
              <a:spcBef>
                <a:spcPts val="0"/>
              </a:spcBef>
              <a:spcAft>
                <a:spcPts val="0"/>
              </a:spcAft>
              <a:buClr>
                <a:schemeClr val="dk1"/>
              </a:buClr>
              <a:buSzPts val="1700"/>
              <a:buFont typeface="Cambria"/>
              <a:buChar char="○"/>
            </a:pPr>
            <a:r>
              <a:rPr lang="en" sz="1700">
                <a:solidFill>
                  <a:schemeClr val="dk1"/>
                </a:solidFill>
                <a:latin typeface="Cambria"/>
                <a:ea typeface="Cambria"/>
                <a:cs typeface="Cambria"/>
                <a:sym typeface="Cambria"/>
              </a:rPr>
              <a:t>Have-tos, then want-tos</a:t>
            </a:r>
            <a:endParaRPr sz="1700">
              <a:solidFill>
                <a:schemeClr val="dk1"/>
              </a:solidFill>
              <a:latin typeface="Cambria"/>
              <a:ea typeface="Cambria"/>
              <a:cs typeface="Cambria"/>
              <a:sym typeface="Cambria"/>
            </a:endParaRPr>
          </a:p>
          <a:p>
            <a:pPr indent="-336550" lvl="0" marL="457200" rtl="0" algn="l">
              <a:spcBef>
                <a:spcPts val="0"/>
              </a:spcBef>
              <a:spcAft>
                <a:spcPts val="0"/>
              </a:spcAft>
              <a:buClr>
                <a:schemeClr val="dk1"/>
              </a:buClr>
              <a:buSzPts val="1700"/>
              <a:buFont typeface="Cambria"/>
              <a:buChar char="●"/>
            </a:pPr>
            <a:r>
              <a:rPr lang="en" sz="1700">
                <a:solidFill>
                  <a:schemeClr val="dk1"/>
                </a:solidFill>
                <a:latin typeface="Cambria"/>
                <a:ea typeface="Cambria"/>
                <a:cs typeface="Cambria"/>
                <a:sym typeface="Cambria"/>
              </a:rPr>
              <a:t> Empowered extrinsic motivators or what I call </a:t>
            </a:r>
            <a:r>
              <a:rPr b="1" lang="en" sz="1700">
                <a:solidFill>
                  <a:srgbClr val="3BA3DD"/>
                </a:solidFill>
                <a:latin typeface="Cambria"/>
                <a:ea typeface="Cambria"/>
                <a:cs typeface="Cambria"/>
                <a:sym typeface="Cambria"/>
              </a:rPr>
              <a:t>self-bribery</a:t>
            </a:r>
            <a:endParaRPr b="1" sz="1700">
              <a:solidFill>
                <a:srgbClr val="3BA3DD"/>
              </a:solidFill>
              <a:latin typeface="Cambria"/>
              <a:ea typeface="Cambria"/>
              <a:cs typeface="Cambria"/>
              <a:sym typeface="Cambria"/>
            </a:endParaRPr>
          </a:p>
          <a:p>
            <a:pPr indent="-336550" lvl="1" marL="914400" rtl="0" algn="l">
              <a:spcBef>
                <a:spcPts val="0"/>
              </a:spcBef>
              <a:spcAft>
                <a:spcPts val="0"/>
              </a:spcAft>
              <a:buClr>
                <a:schemeClr val="dk1"/>
              </a:buClr>
              <a:buSzPts val="1700"/>
              <a:buFont typeface="Cambria"/>
              <a:buChar char="○"/>
            </a:pPr>
            <a:r>
              <a:rPr lang="en" sz="1700">
                <a:solidFill>
                  <a:schemeClr val="dk1"/>
                </a:solidFill>
                <a:latin typeface="Cambria"/>
                <a:ea typeface="Cambria"/>
                <a:cs typeface="Cambria"/>
                <a:sym typeface="Cambria"/>
              </a:rPr>
              <a:t>Model your own</a:t>
            </a:r>
            <a:endParaRPr sz="1700">
              <a:solidFill>
                <a:schemeClr val="dk1"/>
              </a:solidFill>
              <a:latin typeface="Cambria"/>
              <a:ea typeface="Cambria"/>
              <a:cs typeface="Cambria"/>
              <a:sym typeface="Cambria"/>
            </a:endParaRPr>
          </a:p>
        </p:txBody>
      </p:sp>
      <p:sp>
        <p:nvSpPr>
          <p:cNvPr id="333" name="Google Shape;333;p35"/>
          <p:cNvSpPr/>
          <p:nvPr/>
        </p:nvSpPr>
        <p:spPr>
          <a:xfrm>
            <a:off x="311700" y="808600"/>
            <a:ext cx="3828600" cy="2225400"/>
          </a:xfrm>
          <a:prstGeom prst="wedgeRectCallout">
            <a:avLst>
              <a:gd fmla="val -20833" name="adj1"/>
              <a:gd fmla="val 62500" name="adj2"/>
            </a:avLst>
          </a:prstGeom>
          <a:solidFill>
            <a:schemeClr val="lt2"/>
          </a:solidFill>
          <a:ln cap="flat" cmpd="sng" w="28575">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ambria"/>
                <a:ea typeface="Cambria"/>
                <a:cs typeface="Cambria"/>
                <a:sym typeface="Cambria"/>
              </a:rPr>
              <a:t>The incentive is there to ensure that there’s a payoff for the child for expending the effort it takes to complete the task.</a:t>
            </a:r>
            <a:endParaRPr sz="1800">
              <a:solidFill>
                <a:schemeClr val="dk1"/>
              </a:solidFill>
              <a:latin typeface="Cambria"/>
              <a:ea typeface="Cambria"/>
              <a:cs typeface="Cambria"/>
              <a:sym typeface="Cambria"/>
            </a:endParaRPr>
          </a:p>
          <a:p>
            <a:pPr indent="-342900" lvl="0" marL="457200" rtl="0" algn="l">
              <a:lnSpc>
                <a:spcPct val="115000"/>
              </a:lnSpc>
              <a:spcBef>
                <a:spcPts val="120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D, G &amp; G, 63</a:t>
            </a:r>
            <a:endParaRPr sz="1800">
              <a:solidFill>
                <a:schemeClr val="dk1"/>
              </a:solidFill>
              <a:latin typeface="Cambria"/>
              <a:ea typeface="Cambria"/>
              <a:cs typeface="Cambria"/>
              <a:sym typeface="Cambria"/>
            </a:endParaRPr>
          </a:p>
        </p:txBody>
      </p:sp>
      <p:sp>
        <p:nvSpPr>
          <p:cNvPr id="334" name="Google Shape;334;p35"/>
          <p:cNvSpPr/>
          <p:nvPr/>
        </p:nvSpPr>
        <p:spPr>
          <a:xfrm>
            <a:off x="4338900" y="561100"/>
            <a:ext cx="4493400" cy="2472900"/>
          </a:xfrm>
          <a:prstGeom prst="wedgeRectCallout">
            <a:avLst>
              <a:gd fmla="val -20833" name="adj1"/>
              <a:gd fmla="val 62500" name="adj2"/>
            </a:avLst>
          </a:prstGeom>
          <a:solidFill>
            <a:schemeClr val="lt2"/>
          </a:solidFill>
          <a:ln cap="flat" cmpd="sng" w="28575">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ambria"/>
                <a:ea typeface="Cambria"/>
                <a:cs typeface="Cambria"/>
                <a:sym typeface="Cambria"/>
              </a:rPr>
              <a:t>When children and teens are working on behaviors that are hard for them… rewards for interim steps help to sustain motivation for what may seem like a distant long-term goal</a:t>
            </a:r>
            <a:endParaRPr sz="1800">
              <a:solidFill>
                <a:schemeClr val="dk1"/>
              </a:solidFill>
              <a:latin typeface="Cambria"/>
              <a:ea typeface="Cambria"/>
              <a:cs typeface="Cambria"/>
              <a:sym typeface="Cambria"/>
            </a:endParaRPr>
          </a:p>
          <a:p>
            <a:pPr indent="-342900" lvl="0" marL="457200" rtl="0" algn="l">
              <a:lnSpc>
                <a:spcPct val="115000"/>
              </a:lnSpc>
              <a:spcBef>
                <a:spcPts val="120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Cooper-Kahn &amp; Dietzel, 98</a:t>
            </a:r>
            <a:endParaRPr sz="18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6"/>
          <p:cNvSpPr/>
          <p:nvPr/>
        </p:nvSpPr>
        <p:spPr>
          <a:xfrm>
            <a:off x="75300" y="79025"/>
            <a:ext cx="9004500" cy="5033700"/>
          </a:xfrm>
          <a:prstGeom prst="rect">
            <a:avLst/>
          </a:prstGeom>
          <a:no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p36"/>
          <p:cNvSpPr txBox="1"/>
          <p:nvPr>
            <p:ph type="title"/>
          </p:nvPr>
        </p:nvSpPr>
        <p:spPr>
          <a:xfrm>
            <a:off x="311700" y="272668"/>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Circle Back</a:t>
            </a:r>
            <a:endParaRPr b="1">
              <a:latin typeface="Cambria"/>
              <a:ea typeface="Cambria"/>
              <a:cs typeface="Cambria"/>
              <a:sym typeface="Cambria"/>
            </a:endParaRPr>
          </a:p>
        </p:txBody>
      </p:sp>
      <p:sp>
        <p:nvSpPr>
          <p:cNvPr id="341" name="Google Shape;341;p36"/>
          <p:cNvSpPr txBox="1"/>
          <p:nvPr>
            <p:ph idx="1" type="body"/>
          </p:nvPr>
        </p:nvSpPr>
        <p:spPr>
          <a:xfrm>
            <a:off x="311700" y="763600"/>
            <a:ext cx="4938300" cy="2265000"/>
          </a:xfrm>
          <a:prstGeom prst="rect">
            <a:avLst/>
          </a:prstGeom>
          <a:ln cap="flat" cmpd="sng" w="19050">
            <a:solidFill>
              <a:srgbClr val="3BA3DD"/>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b="1" lang="en">
                <a:solidFill>
                  <a:srgbClr val="3BA3DD"/>
                </a:solidFill>
                <a:latin typeface="Cambria"/>
                <a:ea typeface="Cambria"/>
                <a:cs typeface="Cambria"/>
                <a:sym typeface="Cambria"/>
              </a:rPr>
              <a:t>ABTEF </a:t>
            </a:r>
            <a:endParaRPr b="1">
              <a:solidFill>
                <a:srgbClr val="3BA3DD"/>
              </a:solidFill>
              <a:latin typeface="Cambria"/>
              <a:ea typeface="Cambria"/>
              <a:cs typeface="Cambria"/>
              <a:sym typeface="Cambria"/>
            </a:endParaRPr>
          </a:p>
          <a:p>
            <a:pPr indent="-342900" lvl="0" marL="457200" rtl="0" algn="l">
              <a:spcBef>
                <a:spcPts val="1200"/>
              </a:spcBef>
              <a:spcAft>
                <a:spcPts val="0"/>
              </a:spcAft>
              <a:buClr>
                <a:schemeClr val="dk1"/>
              </a:buClr>
              <a:buSzPts val="1800"/>
              <a:buFont typeface="Cambria"/>
              <a:buChar char="●"/>
            </a:pPr>
            <a:r>
              <a:rPr lang="en">
                <a:solidFill>
                  <a:schemeClr val="dk1"/>
                </a:solidFill>
                <a:latin typeface="Cambria"/>
                <a:ea typeface="Cambria"/>
                <a:cs typeface="Cambria"/>
                <a:sym typeface="Cambria"/>
              </a:rPr>
              <a:t>When it stumbles or succeeds</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When you or students/clients are utilizing it</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When something else might be impacting it </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Following up on strategies, making adjustments and noting successes</a:t>
            </a:r>
            <a:endParaRPr>
              <a:solidFill>
                <a:schemeClr val="dk1"/>
              </a:solidFill>
              <a:latin typeface="Cambria"/>
              <a:ea typeface="Cambria"/>
              <a:cs typeface="Cambria"/>
              <a:sym typeface="Cambria"/>
            </a:endParaRPr>
          </a:p>
        </p:txBody>
      </p:sp>
      <p:pic>
        <p:nvPicPr>
          <p:cNvPr descr="a cartoon drawing of a record player playing a record .. (Provided by Tenor)" id="342" name="Google Shape;342;p36"/>
          <p:cNvPicPr preferRelativeResize="0"/>
          <p:nvPr/>
        </p:nvPicPr>
        <p:blipFill>
          <a:blip r:embed="rId3">
            <a:alphaModFix/>
          </a:blip>
          <a:stretch>
            <a:fillRect/>
          </a:stretch>
        </p:blipFill>
        <p:spPr>
          <a:xfrm>
            <a:off x="5366376" y="374525"/>
            <a:ext cx="3465926" cy="2582025"/>
          </a:xfrm>
          <a:prstGeom prst="rect">
            <a:avLst/>
          </a:prstGeom>
          <a:noFill/>
          <a:ln cap="flat" cmpd="sng" w="28575">
            <a:solidFill>
              <a:srgbClr val="3BA3DD"/>
            </a:solidFill>
            <a:prstDash val="solid"/>
            <a:round/>
            <a:headEnd len="sm" w="sm" type="none"/>
            <a:tailEnd len="sm" w="sm" type="none"/>
          </a:ln>
        </p:spPr>
      </p:pic>
      <p:sp>
        <p:nvSpPr>
          <p:cNvPr id="343" name="Google Shape;343;p36"/>
          <p:cNvSpPr txBox="1"/>
          <p:nvPr/>
        </p:nvSpPr>
        <p:spPr>
          <a:xfrm>
            <a:off x="311700" y="3206125"/>
            <a:ext cx="8679300" cy="162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“That sounds like what we talked about last time.”</a:t>
            </a:r>
            <a:endParaRPr sz="1800">
              <a:solidFill>
                <a:schemeClr val="dk1"/>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rPr lang="en" sz="1800">
                <a:solidFill>
                  <a:schemeClr val="dk1"/>
                </a:solidFill>
                <a:latin typeface="Cambria"/>
                <a:ea typeface="Cambria"/>
                <a:cs typeface="Cambria"/>
                <a:sym typeface="Cambria"/>
              </a:rPr>
              <a:t>“I wonder if there’s a connection between __ and __.”</a:t>
            </a:r>
            <a:endParaRPr sz="1800">
              <a:solidFill>
                <a:schemeClr val="dk1"/>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rPr lang="en" sz="1800">
                <a:solidFill>
                  <a:schemeClr val="dk1"/>
                </a:solidFill>
                <a:latin typeface="Cambria"/>
                <a:ea typeface="Cambria"/>
                <a:cs typeface="Cambria"/>
                <a:sym typeface="Cambria"/>
              </a:rPr>
              <a:t>“How could __ be impacting your executive function in that moment?”</a:t>
            </a:r>
            <a:endParaRPr sz="1800">
              <a:solidFill>
                <a:schemeClr val="dk1"/>
              </a:solidFill>
              <a:latin typeface="Cambria"/>
              <a:ea typeface="Cambria"/>
              <a:cs typeface="Cambria"/>
              <a:sym typeface="Cambria"/>
            </a:endParaRPr>
          </a:p>
          <a:p>
            <a:pPr indent="0" lvl="0" marL="0" rtl="0" algn="l">
              <a:lnSpc>
                <a:spcPct val="115000"/>
              </a:lnSpc>
              <a:spcBef>
                <a:spcPts val="1200"/>
              </a:spcBef>
              <a:spcAft>
                <a:spcPts val="1200"/>
              </a:spcAft>
              <a:buClr>
                <a:schemeClr val="dk1"/>
              </a:buClr>
              <a:buSzPts val="1100"/>
              <a:buFont typeface="Arial"/>
              <a:buNone/>
            </a:pPr>
            <a:r>
              <a:rPr lang="en" sz="1800">
                <a:solidFill>
                  <a:schemeClr val="dk1"/>
                </a:solidFill>
                <a:latin typeface="Cambria"/>
                <a:ea typeface="Cambria"/>
                <a:cs typeface="Cambria"/>
                <a:sym typeface="Cambria"/>
              </a:rPr>
              <a:t>“What do you think was going on in your brain when that happened?”</a:t>
            </a:r>
            <a:endParaRPr sz="1800">
              <a:solidFill>
                <a:schemeClr val="dk2"/>
              </a:solidFill>
            </a:endParaRPr>
          </a:p>
        </p:txBody>
      </p:sp>
      <p:sp>
        <p:nvSpPr>
          <p:cNvPr id="344" name="Google Shape;344;p36"/>
          <p:cNvSpPr/>
          <p:nvPr/>
        </p:nvSpPr>
        <p:spPr>
          <a:xfrm>
            <a:off x="6673800" y="3271500"/>
            <a:ext cx="2158500" cy="896400"/>
          </a:xfrm>
          <a:prstGeom prst="wedgeEllipseCallout">
            <a:avLst>
              <a:gd fmla="val -41784" name="adj1"/>
              <a:gd fmla="val 53132" name="adj2"/>
            </a:avLst>
          </a:prstGeom>
          <a:solidFill>
            <a:srgbClr val="3BA3D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7"/>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 name="Google Shape;350;p37"/>
          <p:cNvSpPr txBox="1"/>
          <p:nvPr>
            <p:ph type="title"/>
          </p:nvPr>
        </p:nvSpPr>
        <p:spPr>
          <a:xfrm>
            <a:off x="311700" y="408739"/>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Application</a:t>
            </a:r>
            <a:endParaRPr b="1">
              <a:latin typeface="Cambria"/>
              <a:ea typeface="Cambria"/>
              <a:cs typeface="Cambria"/>
              <a:sym typeface="Cambria"/>
            </a:endParaRPr>
          </a:p>
        </p:txBody>
      </p:sp>
      <p:sp>
        <p:nvSpPr>
          <p:cNvPr id="351" name="Google Shape;351;p37"/>
          <p:cNvSpPr txBox="1"/>
          <p:nvPr>
            <p:ph idx="1" type="body"/>
          </p:nvPr>
        </p:nvSpPr>
        <p:spPr>
          <a:xfrm>
            <a:off x="396300" y="3121900"/>
            <a:ext cx="8195100" cy="2155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solidFill>
                <a:schemeClr val="dk1"/>
              </a:solidFill>
              <a:latin typeface="Cambria"/>
              <a:ea typeface="Cambria"/>
              <a:cs typeface="Cambria"/>
              <a:sym typeface="Cambria"/>
            </a:endParaRPr>
          </a:p>
          <a:p>
            <a:pPr indent="0" lvl="0" marL="0" rtl="0" algn="l">
              <a:spcBef>
                <a:spcPts val="1200"/>
              </a:spcBef>
              <a:spcAft>
                <a:spcPts val="0"/>
              </a:spcAft>
              <a:buNone/>
            </a:pPr>
            <a:r>
              <a:rPr b="1" lang="en">
                <a:solidFill>
                  <a:schemeClr val="dk1"/>
                </a:solidFill>
                <a:latin typeface="Cambria"/>
                <a:ea typeface="Cambria"/>
                <a:cs typeface="Cambria"/>
                <a:sym typeface="Cambria"/>
              </a:rPr>
              <a:t>Collaborative problem solving/ Q &amp; A</a:t>
            </a:r>
            <a:endParaRPr b="1">
              <a:solidFill>
                <a:schemeClr val="dk1"/>
              </a:solidFill>
              <a:latin typeface="Cambria"/>
              <a:ea typeface="Cambria"/>
              <a:cs typeface="Cambria"/>
              <a:sym typeface="Cambria"/>
            </a:endParaRPr>
          </a:p>
          <a:p>
            <a:pPr indent="-342900" lvl="0" marL="457200" rtl="0" algn="l">
              <a:spcBef>
                <a:spcPts val="1200"/>
              </a:spcBef>
              <a:spcAft>
                <a:spcPts val="0"/>
              </a:spcAft>
              <a:buClr>
                <a:schemeClr val="dk1"/>
              </a:buClr>
              <a:buSzPts val="1800"/>
              <a:buFont typeface="Cambria"/>
              <a:buChar char="●"/>
            </a:pPr>
            <a:r>
              <a:rPr lang="en">
                <a:solidFill>
                  <a:schemeClr val="dk1"/>
                </a:solidFill>
                <a:latin typeface="Cambria"/>
                <a:ea typeface="Cambria"/>
                <a:cs typeface="Cambria"/>
                <a:sym typeface="Cambria"/>
              </a:rPr>
              <a:t>What challenges do you anticipate in getting kids to listen and talk about EF? </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Any questions?</a:t>
            </a:r>
            <a:endParaRPr>
              <a:solidFill>
                <a:schemeClr val="dk1"/>
              </a:solidFill>
              <a:latin typeface="Cambria"/>
              <a:ea typeface="Cambria"/>
              <a:cs typeface="Cambria"/>
              <a:sym typeface="Cambria"/>
            </a:endParaRPr>
          </a:p>
        </p:txBody>
      </p:sp>
      <p:graphicFrame>
        <p:nvGraphicFramePr>
          <p:cNvPr id="352" name="Google Shape;352;p37"/>
          <p:cNvGraphicFramePr/>
          <p:nvPr/>
        </p:nvGraphicFramePr>
        <p:xfrm>
          <a:off x="642200" y="1017725"/>
          <a:ext cx="3000000" cy="3000000"/>
        </p:xfrm>
        <a:graphic>
          <a:graphicData uri="http://schemas.openxmlformats.org/drawingml/2006/table">
            <a:tbl>
              <a:tblPr>
                <a:noFill/>
                <a:tableStyleId>{FB9A4023-4732-4D59-9E40-B27FEEA3961F}</a:tableStyleId>
              </a:tblPr>
              <a:tblGrid>
                <a:gridCol w="3801625"/>
                <a:gridCol w="4067400"/>
              </a:tblGrid>
              <a:tr h="479175">
                <a:tc gridSpan="2">
                  <a:txBody>
                    <a:bodyPr/>
                    <a:lstStyle/>
                    <a:p>
                      <a:pPr indent="0" lvl="0" marL="0" rtl="0" algn="ctr">
                        <a:lnSpc>
                          <a:spcPct val="115000"/>
                        </a:lnSpc>
                        <a:spcBef>
                          <a:spcPts val="0"/>
                        </a:spcBef>
                        <a:spcAft>
                          <a:spcPts val="1200"/>
                        </a:spcAft>
                        <a:buNone/>
                      </a:pPr>
                      <a:r>
                        <a:rPr b="1" lang="en" sz="1800">
                          <a:solidFill>
                            <a:schemeClr val="dk1"/>
                          </a:solidFill>
                          <a:latin typeface="Cambria"/>
                          <a:ea typeface="Cambria"/>
                          <a:cs typeface="Cambria"/>
                          <a:sym typeface="Cambria"/>
                        </a:rPr>
                        <a:t>Apply this to a group or classroom setting</a:t>
                      </a:r>
                      <a:endParaRPr b="1"/>
                    </a:p>
                  </a:txBody>
                  <a:tcPr marT="91425" marB="91425" marR="91425" marL="91425"/>
                </a:tc>
                <a:tc hMerge="1"/>
              </a:tr>
              <a:tr h="1567025">
                <a:tc>
                  <a:txBody>
                    <a:bodyPr/>
                    <a:lstStyle/>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Model with a think aloud</a:t>
                      </a:r>
                      <a:endParaRPr sz="1800">
                        <a:solidFill>
                          <a:schemeClr val="dk1"/>
                        </a:solidFill>
                        <a:latin typeface="Cambria"/>
                        <a:ea typeface="Cambria"/>
                        <a:cs typeface="Cambria"/>
                        <a:sym typeface="Cambria"/>
                      </a:endParaRPr>
                    </a:p>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Model with a student</a:t>
                      </a:r>
                      <a:endParaRPr sz="1800">
                        <a:solidFill>
                          <a:schemeClr val="dk1"/>
                        </a:solidFill>
                        <a:latin typeface="Cambria"/>
                        <a:ea typeface="Cambria"/>
                        <a:cs typeface="Cambria"/>
                        <a:sym typeface="Cambria"/>
                      </a:endParaRPr>
                    </a:p>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Think-pair-share</a:t>
                      </a:r>
                      <a:endParaRPr sz="1800">
                        <a:solidFill>
                          <a:schemeClr val="dk1"/>
                        </a:solidFill>
                        <a:latin typeface="Cambria"/>
                        <a:ea typeface="Cambria"/>
                        <a:cs typeface="Cambria"/>
                        <a:sym typeface="Cambria"/>
                      </a:endParaRPr>
                    </a:p>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Name specific EF skills needed for classwork</a:t>
                      </a:r>
                      <a:endParaRPr sz="1800">
                        <a:solidFill>
                          <a:schemeClr val="dk1"/>
                        </a:solidFill>
                        <a:latin typeface="Cambria"/>
                        <a:ea typeface="Cambria"/>
                        <a:cs typeface="Cambria"/>
                        <a:sym typeface="Cambria"/>
                      </a:endParaRPr>
                    </a:p>
                  </a:txBody>
                  <a:tcPr marT="91425" marB="91425" marR="91425" marL="91425"/>
                </a:tc>
                <a:tc>
                  <a:txBody>
                    <a:bodyPr/>
                    <a:lstStyle/>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Students confer with each other</a:t>
                      </a:r>
                      <a:endParaRPr sz="1800">
                        <a:solidFill>
                          <a:schemeClr val="dk1"/>
                        </a:solidFill>
                        <a:latin typeface="Cambria"/>
                        <a:ea typeface="Cambria"/>
                        <a:cs typeface="Cambria"/>
                        <a:sym typeface="Cambria"/>
                      </a:endParaRPr>
                    </a:p>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Accountability buddies</a:t>
                      </a:r>
                      <a:endParaRPr sz="1800">
                        <a:solidFill>
                          <a:schemeClr val="dk1"/>
                        </a:solidFill>
                        <a:latin typeface="Cambria"/>
                        <a:ea typeface="Cambria"/>
                        <a:cs typeface="Cambria"/>
                        <a:sym typeface="Cambria"/>
                      </a:endParaRPr>
                    </a:p>
                    <a:p>
                      <a:pPr indent="-342900" lvl="0" marL="457200" rtl="0" algn="l">
                        <a:lnSpc>
                          <a:spcPct val="115000"/>
                        </a:lnSpc>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Conferencing</a:t>
                      </a:r>
                      <a:endParaRPr sz="1800">
                        <a:solidFill>
                          <a:schemeClr val="dk1"/>
                        </a:solidFill>
                        <a:latin typeface="Cambria"/>
                        <a:ea typeface="Cambria"/>
                        <a:cs typeface="Cambria"/>
                        <a:sym typeface="Cambria"/>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8"/>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38"/>
          <p:cNvSpPr txBox="1"/>
          <p:nvPr>
            <p:ph type="title"/>
          </p:nvPr>
        </p:nvSpPr>
        <p:spPr>
          <a:xfrm>
            <a:off x="218225" y="212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My sources</a:t>
            </a:r>
            <a:endParaRPr b="1">
              <a:latin typeface="Cambria"/>
              <a:ea typeface="Cambria"/>
              <a:cs typeface="Cambria"/>
              <a:sym typeface="Cambria"/>
            </a:endParaRPr>
          </a:p>
        </p:txBody>
      </p:sp>
      <p:sp>
        <p:nvSpPr>
          <p:cNvPr id="359" name="Google Shape;359;p38"/>
          <p:cNvSpPr txBox="1"/>
          <p:nvPr>
            <p:ph idx="1" type="body"/>
          </p:nvPr>
        </p:nvSpPr>
        <p:spPr>
          <a:xfrm>
            <a:off x="4788068" y="3309288"/>
            <a:ext cx="3278700" cy="157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latin typeface="Cambria"/>
                <a:ea typeface="Cambria"/>
                <a:cs typeface="Cambria"/>
                <a:sym typeface="Cambria"/>
              </a:rPr>
              <a:t>Let’s connect!</a:t>
            </a:r>
            <a:endParaRPr b="1">
              <a:solidFill>
                <a:schemeClr val="dk1"/>
              </a:solidFill>
              <a:latin typeface="Cambria"/>
              <a:ea typeface="Cambria"/>
              <a:cs typeface="Cambria"/>
              <a:sym typeface="Cambria"/>
            </a:endParaRPr>
          </a:p>
          <a:p>
            <a:pPr indent="0" lvl="0" marL="0" rtl="0" algn="l">
              <a:spcBef>
                <a:spcPts val="1200"/>
              </a:spcBef>
              <a:spcAft>
                <a:spcPts val="1200"/>
              </a:spcAft>
              <a:buNone/>
            </a:pPr>
            <a:r>
              <a:rPr lang="en" u="sng">
                <a:solidFill>
                  <a:schemeClr val="hlink"/>
                </a:solidFill>
                <a:latin typeface="Cambria"/>
                <a:ea typeface="Cambria"/>
                <a:cs typeface="Cambria"/>
                <a:sym typeface="Cambria"/>
                <a:hlinkClick r:id="rId3"/>
              </a:rPr>
              <a:t>counselingwithbrooke.com</a:t>
            </a:r>
            <a:endParaRPr b="1">
              <a:latin typeface="Cambria"/>
              <a:ea typeface="Cambria"/>
              <a:cs typeface="Cambria"/>
              <a:sym typeface="Cambria"/>
            </a:endParaRPr>
          </a:p>
        </p:txBody>
      </p:sp>
      <p:pic>
        <p:nvPicPr>
          <p:cNvPr id="360" name="Google Shape;360;p38" title="download.jpg"/>
          <p:cNvPicPr preferRelativeResize="0"/>
          <p:nvPr/>
        </p:nvPicPr>
        <p:blipFill>
          <a:blip r:embed="rId4">
            <a:alphaModFix/>
          </a:blip>
          <a:stretch>
            <a:fillRect/>
          </a:stretch>
        </p:blipFill>
        <p:spPr>
          <a:xfrm>
            <a:off x="286600" y="744063"/>
            <a:ext cx="1554480" cy="2468880"/>
          </a:xfrm>
          <a:prstGeom prst="rect">
            <a:avLst/>
          </a:prstGeom>
          <a:noFill/>
          <a:ln cap="flat" cmpd="sng" w="28575">
            <a:solidFill>
              <a:srgbClr val="833795"/>
            </a:solidFill>
            <a:prstDash val="solid"/>
            <a:round/>
            <a:headEnd len="sm" w="sm" type="none"/>
            <a:tailEnd len="sm" w="sm" type="none"/>
          </a:ln>
        </p:spPr>
      </p:pic>
      <p:pic>
        <p:nvPicPr>
          <p:cNvPr id="361" name="Google Shape;361;p38" title="71FjTgAVgyL._AC_UF1000,1000_QL80_.jpg"/>
          <p:cNvPicPr preferRelativeResize="0"/>
          <p:nvPr/>
        </p:nvPicPr>
        <p:blipFill>
          <a:blip r:embed="rId5">
            <a:alphaModFix/>
          </a:blip>
          <a:stretch>
            <a:fillRect/>
          </a:stretch>
        </p:blipFill>
        <p:spPr>
          <a:xfrm>
            <a:off x="1978043" y="706100"/>
            <a:ext cx="1583303" cy="2468880"/>
          </a:xfrm>
          <a:prstGeom prst="rect">
            <a:avLst/>
          </a:prstGeom>
          <a:noFill/>
          <a:ln cap="flat" cmpd="sng" w="28575">
            <a:solidFill>
              <a:srgbClr val="833795"/>
            </a:solidFill>
            <a:prstDash val="solid"/>
            <a:round/>
            <a:headEnd len="sm" w="sm" type="none"/>
            <a:tailEnd len="sm" w="sm" type="none"/>
          </a:ln>
        </p:spPr>
      </p:pic>
      <p:pic>
        <p:nvPicPr>
          <p:cNvPr id="362" name="Google Shape;362;p38" title="how-to-talk-so-kids-will-listen-listen-so-kids-will-talk-9781451663877_hr-1.jpg"/>
          <p:cNvPicPr preferRelativeResize="0"/>
          <p:nvPr/>
        </p:nvPicPr>
        <p:blipFill>
          <a:blip r:embed="rId6">
            <a:alphaModFix/>
          </a:blip>
          <a:stretch>
            <a:fillRect/>
          </a:stretch>
        </p:blipFill>
        <p:spPr>
          <a:xfrm>
            <a:off x="7280949" y="744075"/>
            <a:ext cx="1580084" cy="2468879"/>
          </a:xfrm>
          <a:prstGeom prst="rect">
            <a:avLst/>
          </a:prstGeom>
          <a:noFill/>
          <a:ln cap="flat" cmpd="sng" w="28575">
            <a:solidFill>
              <a:srgbClr val="833795"/>
            </a:solidFill>
            <a:prstDash val="solid"/>
            <a:round/>
            <a:headEnd len="sm" w="sm" type="none"/>
            <a:tailEnd len="sm" w="sm" type="none"/>
          </a:ln>
        </p:spPr>
      </p:pic>
      <p:pic>
        <p:nvPicPr>
          <p:cNvPr id="363" name="Google Shape;363;p38" title="Screen Shot 2026-01-30 at 10.50.13 AM.png"/>
          <p:cNvPicPr preferRelativeResize="0"/>
          <p:nvPr/>
        </p:nvPicPr>
        <p:blipFill>
          <a:blip r:embed="rId7">
            <a:alphaModFix/>
          </a:blip>
          <a:stretch>
            <a:fillRect/>
          </a:stretch>
        </p:blipFill>
        <p:spPr>
          <a:xfrm>
            <a:off x="3698334" y="744075"/>
            <a:ext cx="1740560" cy="2468880"/>
          </a:xfrm>
          <a:prstGeom prst="rect">
            <a:avLst/>
          </a:prstGeom>
          <a:noFill/>
          <a:ln cap="flat" cmpd="sng" w="28575">
            <a:solidFill>
              <a:srgbClr val="833795"/>
            </a:solidFill>
            <a:prstDash val="solid"/>
            <a:round/>
            <a:headEnd len="sm" w="sm" type="none"/>
            <a:tailEnd len="sm" w="sm" type="none"/>
          </a:ln>
        </p:spPr>
      </p:pic>
      <p:pic>
        <p:nvPicPr>
          <p:cNvPr id="364" name="Google Shape;364;p38" title="Screen Shot 2026-01-31 at 11.37.40 AM.png"/>
          <p:cNvPicPr preferRelativeResize="0"/>
          <p:nvPr/>
        </p:nvPicPr>
        <p:blipFill>
          <a:blip r:embed="rId8">
            <a:alphaModFix/>
          </a:blip>
          <a:stretch>
            <a:fillRect/>
          </a:stretch>
        </p:blipFill>
        <p:spPr>
          <a:xfrm>
            <a:off x="367980" y="3346375"/>
            <a:ext cx="4213807" cy="1498425"/>
          </a:xfrm>
          <a:prstGeom prst="rect">
            <a:avLst/>
          </a:prstGeom>
          <a:noFill/>
          <a:ln cap="flat" cmpd="sng" w="28575">
            <a:solidFill>
              <a:srgbClr val="833795"/>
            </a:solidFill>
            <a:prstDash val="solid"/>
            <a:round/>
            <a:headEnd len="sm" w="sm" type="none"/>
            <a:tailEnd len="sm" w="sm" type="none"/>
          </a:ln>
        </p:spPr>
      </p:pic>
      <p:pic>
        <p:nvPicPr>
          <p:cNvPr id="365" name="Google Shape;365;p38" title="download.jpg"/>
          <p:cNvPicPr preferRelativeResize="0"/>
          <p:nvPr/>
        </p:nvPicPr>
        <p:blipFill>
          <a:blip r:embed="rId9">
            <a:alphaModFix/>
          </a:blip>
          <a:stretch>
            <a:fillRect/>
          </a:stretch>
        </p:blipFill>
        <p:spPr>
          <a:xfrm>
            <a:off x="5540299" y="744075"/>
            <a:ext cx="1629461" cy="2468880"/>
          </a:xfrm>
          <a:prstGeom prst="rect">
            <a:avLst/>
          </a:prstGeom>
          <a:noFill/>
          <a:ln cap="flat" cmpd="sng" w="28575">
            <a:solidFill>
              <a:srgbClr val="833795"/>
            </a:solidFill>
            <a:prstDash val="solid"/>
            <a:round/>
            <a:headEnd len="sm" w="sm" type="none"/>
            <a:tailEnd len="sm" w="sm" type="none"/>
          </a:ln>
        </p:spPr>
      </p:pic>
      <p:pic>
        <p:nvPicPr>
          <p:cNvPr id="366" name="Google Shape;366;p38" title="Screen Shot 2026-02-06 at 3.19.19 PM.png"/>
          <p:cNvPicPr preferRelativeResize="0"/>
          <p:nvPr/>
        </p:nvPicPr>
        <p:blipFill>
          <a:blip r:embed="rId10">
            <a:alphaModFix/>
          </a:blip>
          <a:stretch>
            <a:fillRect/>
          </a:stretch>
        </p:blipFill>
        <p:spPr>
          <a:xfrm>
            <a:off x="7847137" y="4160200"/>
            <a:ext cx="762725" cy="776357"/>
          </a:xfrm>
          <a:prstGeom prst="rect">
            <a:avLst/>
          </a:prstGeom>
          <a:noFill/>
          <a:ln cap="flat" cmpd="sng" w="9525">
            <a:solidFill>
              <a:srgbClr val="833795"/>
            </a:solidFill>
            <a:prstDash val="solid"/>
            <a:round/>
            <a:headEnd len="sm" w="sm" type="none"/>
            <a:tailEnd len="sm" w="sm" type="none"/>
          </a:ln>
        </p:spPr>
      </p:pic>
      <p:pic>
        <p:nvPicPr>
          <p:cNvPr id="367" name="Google Shape;367;p38" title="CBB logo_2025_Green Circle.png"/>
          <p:cNvPicPr preferRelativeResize="0"/>
          <p:nvPr/>
        </p:nvPicPr>
        <p:blipFill>
          <a:blip r:embed="rId11">
            <a:alphaModFix/>
          </a:blip>
          <a:stretch>
            <a:fillRect/>
          </a:stretch>
        </p:blipFill>
        <p:spPr>
          <a:xfrm>
            <a:off x="7718175" y="3174975"/>
            <a:ext cx="1020651" cy="10206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9"/>
          <p:cNvSpPr/>
          <p:nvPr/>
        </p:nvSpPr>
        <p:spPr>
          <a:xfrm>
            <a:off x="0" y="2365375"/>
            <a:ext cx="9144000" cy="2778000"/>
          </a:xfrm>
          <a:prstGeom prst="rect">
            <a:avLst/>
          </a:prstGeom>
          <a:solidFill>
            <a:srgbClr val="7CBD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39"/>
          <p:cNvSpPr txBox="1"/>
          <p:nvPr>
            <p:ph type="title"/>
          </p:nvPr>
        </p:nvSpPr>
        <p:spPr>
          <a:xfrm>
            <a:off x="603300" y="2663775"/>
            <a:ext cx="7937400" cy="1884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en" sz="2120">
                <a:solidFill>
                  <a:schemeClr val="lt1"/>
                </a:solidFill>
              </a:rPr>
              <a:t>Springer School and Center empowers students with dyslexia, ADHD, and executive function challenges through four pillars: </a:t>
            </a:r>
            <a:r>
              <a:rPr lang="en" sz="2120">
                <a:solidFill>
                  <a:schemeClr val="lt1"/>
                </a:solidFill>
              </a:rPr>
              <a:t>Springer Diagnostic Center, Springer Lower School &amp; Middle School, Springer High School and Springer Learning Center. </a:t>
            </a:r>
            <a:endParaRPr sz="2120">
              <a:solidFill>
                <a:schemeClr val="lt1"/>
              </a:solidFill>
            </a:endParaRPr>
          </a:p>
          <a:p>
            <a:pPr indent="0" lvl="0" marL="0" rtl="0" algn="ctr">
              <a:spcBef>
                <a:spcPts val="0"/>
              </a:spcBef>
              <a:spcAft>
                <a:spcPts val="0"/>
              </a:spcAft>
              <a:buSzPts val="990"/>
              <a:buNone/>
            </a:pPr>
            <a:r>
              <a:t/>
            </a:r>
            <a:endParaRPr b="1" sz="2020">
              <a:solidFill>
                <a:schemeClr val="lt1"/>
              </a:solidFill>
            </a:endParaRPr>
          </a:p>
          <a:p>
            <a:pPr indent="0" lvl="0" marL="0" rtl="0" algn="ctr">
              <a:spcBef>
                <a:spcPts val="0"/>
              </a:spcBef>
              <a:spcAft>
                <a:spcPts val="0"/>
              </a:spcAft>
              <a:buSzPts val="990"/>
              <a:buNone/>
            </a:pPr>
            <a:r>
              <a:rPr b="1" lang="en" sz="2020">
                <a:solidFill>
                  <a:schemeClr val="lt1"/>
                </a:solidFill>
              </a:rPr>
              <a:t>Learn more at Springer-LD.org.</a:t>
            </a:r>
            <a:endParaRPr b="1" sz="2020">
              <a:solidFill>
                <a:schemeClr val="lt1"/>
              </a:solidFill>
            </a:endParaRPr>
          </a:p>
        </p:txBody>
      </p:sp>
      <p:pic>
        <p:nvPicPr>
          <p:cNvPr id="374" name="Google Shape;374;p39" title="logo-Empowered-Learner-2025_stacked.png"/>
          <p:cNvPicPr preferRelativeResize="0"/>
          <p:nvPr/>
        </p:nvPicPr>
        <p:blipFill rotWithShape="1">
          <a:blip r:embed="rId3">
            <a:alphaModFix/>
          </a:blip>
          <a:srcRect b="0" l="-1378" r="0" t="0"/>
          <a:stretch/>
        </p:blipFill>
        <p:spPr>
          <a:xfrm>
            <a:off x="5141196" y="203050"/>
            <a:ext cx="3059877" cy="1884300"/>
          </a:xfrm>
          <a:prstGeom prst="rect">
            <a:avLst/>
          </a:prstGeom>
          <a:noFill/>
          <a:ln>
            <a:noFill/>
          </a:ln>
        </p:spPr>
      </p:pic>
      <p:pic>
        <p:nvPicPr>
          <p:cNvPr id="375" name="Google Shape;375;p39"/>
          <p:cNvPicPr preferRelativeResize="0"/>
          <p:nvPr/>
        </p:nvPicPr>
        <p:blipFill>
          <a:blip r:embed="rId4">
            <a:alphaModFix/>
          </a:blip>
          <a:stretch>
            <a:fillRect/>
          </a:stretch>
        </p:blipFill>
        <p:spPr>
          <a:xfrm>
            <a:off x="1330500" y="310823"/>
            <a:ext cx="2423804" cy="1778101"/>
          </a:xfrm>
          <a:prstGeom prst="rect">
            <a:avLst/>
          </a:prstGeom>
          <a:noFill/>
          <a:ln>
            <a:noFill/>
          </a:ln>
        </p:spPr>
      </p:pic>
      <p:sp>
        <p:nvSpPr>
          <p:cNvPr id="376" name="Google Shape;376;p39"/>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p:nvPr/>
        </p:nvSpPr>
        <p:spPr>
          <a:xfrm>
            <a:off x="75300" y="79025"/>
            <a:ext cx="9004500" cy="5033700"/>
          </a:xfrm>
          <a:prstGeom prst="rect">
            <a:avLst/>
          </a:prstGeom>
          <a:no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5"/>
          <p:cNvSpPr txBox="1"/>
          <p:nvPr>
            <p:ph idx="1" type="body"/>
          </p:nvPr>
        </p:nvSpPr>
        <p:spPr>
          <a:xfrm>
            <a:off x="3520250" y="302800"/>
            <a:ext cx="5540700" cy="463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latin typeface="Cambria"/>
                <a:ea typeface="Cambria"/>
                <a:cs typeface="Cambria"/>
                <a:sym typeface="Cambria"/>
              </a:rPr>
              <a:t>About me</a:t>
            </a:r>
            <a:endParaRPr b="1">
              <a:solidFill>
                <a:schemeClr val="dk1"/>
              </a:solidFill>
              <a:latin typeface="Cambria"/>
              <a:ea typeface="Cambria"/>
              <a:cs typeface="Cambria"/>
              <a:sym typeface="Cambria"/>
            </a:endParaRPr>
          </a:p>
          <a:p>
            <a:pPr indent="-342900" lvl="0" marL="457200" rtl="0" algn="l">
              <a:spcBef>
                <a:spcPts val="1200"/>
              </a:spcBef>
              <a:spcAft>
                <a:spcPts val="0"/>
              </a:spcAft>
              <a:buClr>
                <a:schemeClr val="dk1"/>
              </a:buClr>
              <a:buSzPts val="1800"/>
              <a:buFont typeface="Cambria"/>
              <a:buChar char="●"/>
            </a:pPr>
            <a:r>
              <a:rPr lang="en">
                <a:solidFill>
                  <a:schemeClr val="dk1"/>
                </a:solidFill>
                <a:latin typeface="Cambria"/>
                <a:ea typeface="Cambria"/>
                <a:cs typeface="Cambria"/>
                <a:sym typeface="Cambria"/>
              </a:rPr>
              <a:t>Starting working with adolescents and teens in 2005: tutor, mentor, teacher, counselor</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Cincinnati, Connecticut, Honduras, New York City, </a:t>
            </a:r>
            <a:r>
              <a:rPr lang="en">
                <a:solidFill>
                  <a:schemeClr val="dk1"/>
                </a:solidFill>
                <a:latin typeface="Cambria"/>
                <a:ea typeface="Cambria"/>
                <a:cs typeface="Cambria"/>
                <a:sym typeface="Cambria"/>
              </a:rPr>
              <a:t>Northern</a:t>
            </a:r>
            <a:r>
              <a:rPr lang="en">
                <a:solidFill>
                  <a:schemeClr val="dk1"/>
                </a:solidFill>
                <a:latin typeface="Cambria"/>
                <a:ea typeface="Cambria"/>
                <a:cs typeface="Cambria"/>
                <a:sym typeface="Cambria"/>
              </a:rPr>
              <a:t> Kentucky</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10 Years as middle school intervention specialist</a:t>
            </a:r>
            <a:endParaRPr>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1-year stint at Springer in the Peterson Department in the middle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Clinical Mental Health Counselor since 2022 for ages 8-25 out of pediatrician’s office and in private practice</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LPCC in OH &amp; KY; K-12 Intervention Specialist in Ohio, ADHD-Certified Clinical Services Provider</a:t>
            </a:r>
            <a:endParaRPr>
              <a:solidFill>
                <a:schemeClr val="dk1"/>
              </a:solidFill>
              <a:latin typeface="Cambria"/>
              <a:ea typeface="Cambria"/>
              <a:cs typeface="Cambria"/>
              <a:sym typeface="Cambria"/>
            </a:endParaRPr>
          </a:p>
        </p:txBody>
      </p:sp>
      <p:pic>
        <p:nvPicPr>
          <p:cNvPr id="76" name="Google Shape;76;p15" title="Pediatric-Associates-PKY-Logo.jpg"/>
          <p:cNvPicPr preferRelativeResize="0"/>
          <p:nvPr/>
        </p:nvPicPr>
        <p:blipFill>
          <a:blip r:embed="rId3">
            <a:alphaModFix/>
          </a:blip>
          <a:stretch>
            <a:fillRect/>
          </a:stretch>
        </p:blipFill>
        <p:spPr>
          <a:xfrm>
            <a:off x="1927225" y="2510825"/>
            <a:ext cx="1004575" cy="1378550"/>
          </a:xfrm>
          <a:prstGeom prst="rect">
            <a:avLst/>
          </a:prstGeom>
          <a:noFill/>
          <a:ln>
            <a:noFill/>
          </a:ln>
        </p:spPr>
      </p:pic>
      <p:pic>
        <p:nvPicPr>
          <p:cNvPr id="77" name="Google Shape;77;p15" title="Screen Shot 2026-01-04 at 10.01.14 AM.png"/>
          <p:cNvPicPr preferRelativeResize="0"/>
          <p:nvPr/>
        </p:nvPicPr>
        <p:blipFill>
          <a:blip r:embed="rId4">
            <a:alphaModFix/>
          </a:blip>
          <a:stretch>
            <a:fillRect/>
          </a:stretch>
        </p:blipFill>
        <p:spPr>
          <a:xfrm>
            <a:off x="324200" y="4018698"/>
            <a:ext cx="2838075" cy="921075"/>
          </a:xfrm>
          <a:prstGeom prst="rect">
            <a:avLst/>
          </a:prstGeom>
          <a:noFill/>
          <a:ln>
            <a:noFill/>
          </a:ln>
        </p:spPr>
      </p:pic>
      <p:pic>
        <p:nvPicPr>
          <p:cNvPr id="78" name="Google Shape;78;p15"/>
          <p:cNvPicPr preferRelativeResize="0"/>
          <p:nvPr/>
        </p:nvPicPr>
        <p:blipFill rotWithShape="1">
          <a:blip r:embed="rId5">
            <a:alphaModFix/>
          </a:blip>
          <a:srcRect b="19981" l="25980" r="23366" t="13169"/>
          <a:stretch/>
        </p:blipFill>
        <p:spPr>
          <a:xfrm>
            <a:off x="1675000" y="1154650"/>
            <a:ext cx="1120625" cy="984175"/>
          </a:xfrm>
          <a:prstGeom prst="rect">
            <a:avLst/>
          </a:prstGeom>
          <a:noFill/>
          <a:ln>
            <a:noFill/>
          </a:ln>
        </p:spPr>
      </p:pic>
      <p:pic>
        <p:nvPicPr>
          <p:cNvPr id="79" name="Google Shape;79;p15"/>
          <p:cNvPicPr preferRelativeResize="0"/>
          <p:nvPr/>
        </p:nvPicPr>
        <p:blipFill rotWithShape="1">
          <a:blip r:embed="rId6">
            <a:alphaModFix/>
          </a:blip>
          <a:srcRect b="31542" l="0" r="8983" t="29240"/>
          <a:stretch/>
        </p:blipFill>
        <p:spPr>
          <a:xfrm>
            <a:off x="262925" y="271075"/>
            <a:ext cx="1950675" cy="840500"/>
          </a:xfrm>
          <a:prstGeom prst="rect">
            <a:avLst/>
          </a:prstGeom>
          <a:noFill/>
          <a:ln>
            <a:noFill/>
          </a:ln>
        </p:spPr>
      </p:pic>
      <p:pic>
        <p:nvPicPr>
          <p:cNvPr id="80" name="Google Shape;80;p15"/>
          <p:cNvPicPr preferRelativeResize="0"/>
          <p:nvPr/>
        </p:nvPicPr>
        <p:blipFill>
          <a:blip r:embed="rId7">
            <a:alphaModFix/>
          </a:blip>
          <a:stretch>
            <a:fillRect/>
          </a:stretch>
        </p:blipFill>
        <p:spPr>
          <a:xfrm>
            <a:off x="360101" y="2102874"/>
            <a:ext cx="1239700" cy="1056025"/>
          </a:xfrm>
          <a:prstGeom prst="rect">
            <a:avLst/>
          </a:prstGeom>
          <a:noFill/>
          <a:ln>
            <a:noFill/>
          </a:ln>
        </p:spPr>
      </p:pic>
      <p:sp>
        <p:nvSpPr>
          <p:cNvPr id="81" name="Google Shape;81;p15"/>
          <p:cNvSpPr/>
          <p:nvPr/>
        </p:nvSpPr>
        <p:spPr>
          <a:xfrm>
            <a:off x="5908850" y="2748521"/>
            <a:ext cx="3026700" cy="2365200"/>
          </a:xfrm>
          <a:prstGeom prst="star32">
            <a:avLst>
              <a:gd fmla="val 37500" name="adj"/>
            </a:avLst>
          </a:prstGeom>
          <a:solidFill>
            <a:srgbClr val="3BA3D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mbria"/>
                <a:ea typeface="Cambria"/>
                <a:cs typeface="Cambria"/>
                <a:sym typeface="Cambria"/>
              </a:rPr>
              <a:t>I’m a </a:t>
            </a:r>
            <a:endParaRPr>
              <a:solidFill>
                <a:schemeClr val="lt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lang="en">
                <a:solidFill>
                  <a:schemeClr val="lt1"/>
                </a:solidFill>
                <a:latin typeface="Cambria"/>
                <a:ea typeface="Cambria"/>
                <a:cs typeface="Cambria"/>
                <a:sym typeface="Cambria"/>
              </a:rPr>
              <a:t>Semi-Professional </a:t>
            </a:r>
            <a:endParaRPr>
              <a:solidFill>
                <a:schemeClr val="lt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lang="en">
                <a:solidFill>
                  <a:schemeClr val="lt1"/>
                </a:solidFill>
                <a:latin typeface="Cambria"/>
                <a:ea typeface="Cambria"/>
                <a:cs typeface="Cambria"/>
                <a:sym typeface="Cambria"/>
              </a:rPr>
              <a:t>at Getting Kids to Care About Things They Otherwise Wouldn’t!</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p:nvPr/>
        </p:nvSpPr>
        <p:spPr>
          <a:xfrm>
            <a:off x="75300" y="79025"/>
            <a:ext cx="9004500" cy="5033700"/>
          </a:xfrm>
          <a:prstGeom prst="rect">
            <a:avLst/>
          </a:prstGeom>
          <a:no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87" name="Google Shape;87;p16"/>
          <p:cNvGraphicFramePr/>
          <p:nvPr/>
        </p:nvGraphicFramePr>
        <p:xfrm>
          <a:off x="119175" y="132438"/>
          <a:ext cx="3000000" cy="3000000"/>
        </p:xfrm>
        <a:graphic>
          <a:graphicData uri="http://schemas.openxmlformats.org/drawingml/2006/table">
            <a:tbl>
              <a:tblPr>
                <a:noFill/>
                <a:tableStyleId>{FB9A4023-4732-4D59-9E40-B27FEEA3961F}</a:tableStyleId>
              </a:tblPr>
              <a:tblGrid>
                <a:gridCol w="4121300"/>
                <a:gridCol w="4762300"/>
              </a:tblGrid>
              <a:tr h="513750">
                <a:tc>
                  <a:txBody>
                    <a:bodyPr/>
                    <a:lstStyle/>
                    <a:p>
                      <a:pPr indent="0" lvl="0" marL="0" rtl="0" algn="ctr">
                        <a:spcBef>
                          <a:spcPts val="0"/>
                        </a:spcBef>
                        <a:spcAft>
                          <a:spcPts val="0"/>
                        </a:spcAft>
                        <a:buNone/>
                      </a:pPr>
                      <a:r>
                        <a:rPr b="1" lang="en" sz="1900">
                          <a:latin typeface="Cambria"/>
                          <a:ea typeface="Cambria"/>
                          <a:cs typeface="Cambria"/>
                          <a:sym typeface="Cambria"/>
                        </a:rPr>
                        <a:t>Session Objectives</a:t>
                      </a:r>
                      <a:endParaRPr b="1" sz="1900">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b="1" lang="en" sz="1900">
                          <a:latin typeface="Cambria"/>
                          <a:ea typeface="Cambria"/>
                          <a:cs typeface="Cambria"/>
                          <a:sym typeface="Cambria"/>
                        </a:rPr>
                        <a:t>Agenda</a:t>
                      </a:r>
                      <a:endParaRPr b="1" sz="1900">
                        <a:latin typeface="Cambria"/>
                        <a:ea typeface="Cambria"/>
                        <a:cs typeface="Cambria"/>
                        <a:sym typeface="Cambria"/>
                      </a:endParaRPr>
                    </a:p>
                  </a:txBody>
                  <a:tcPr marT="91425" marB="91425" marR="91425" marL="91425"/>
                </a:tc>
              </a:tr>
              <a:tr h="4425075">
                <a:tc>
                  <a:txBody>
                    <a:bodyPr/>
                    <a:lstStyle/>
                    <a:p>
                      <a:pPr indent="-311150" lvl="0" marL="457200" rtl="0" algn="l">
                        <a:lnSpc>
                          <a:spcPct val="115000"/>
                        </a:lnSpc>
                        <a:spcBef>
                          <a:spcPts val="0"/>
                        </a:spcBef>
                        <a:spcAft>
                          <a:spcPts val="0"/>
                        </a:spcAft>
                        <a:buClr>
                          <a:schemeClr val="dk1"/>
                        </a:buClr>
                        <a:buSzPts val="1300"/>
                        <a:buFont typeface="Cambria"/>
                        <a:buChar char="●"/>
                      </a:pPr>
                      <a:r>
                        <a:rPr lang="en" sz="1500">
                          <a:solidFill>
                            <a:schemeClr val="dk1"/>
                          </a:solidFill>
                          <a:latin typeface="Cambria"/>
                          <a:ea typeface="Cambria"/>
                          <a:cs typeface="Cambria"/>
                          <a:sym typeface="Cambria"/>
                        </a:rPr>
                        <a:t>Learn a variety of  strategies and modalities for introducing, teaching, modeling, and reinforcing executive function skills for students of all ages in a manner that is meaningful to them</a:t>
                      </a:r>
                      <a:endParaRPr sz="1500">
                        <a:solidFill>
                          <a:schemeClr val="dk1"/>
                        </a:solidFill>
                        <a:latin typeface="Cambria"/>
                        <a:ea typeface="Cambria"/>
                        <a:cs typeface="Cambria"/>
                        <a:sym typeface="Cambria"/>
                      </a:endParaRPr>
                    </a:p>
                    <a:p>
                      <a:pPr indent="-323850" lvl="0" marL="457200" rtl="0" algn="l">
                        <a:lnSpc>
                          <a:spcPct val="115000"/>
                        </a:lnSpc>
                        <a:spcBef>
                          <a:spcPts val="0"/>
                        </a:spcBef>
                        <a:spcAft>
                          <a:spcPts val="0"/>
                        </a:spcAft>
                        <a:buClr>
                          <a:schemeClr val="dk1"/>
                        </a:buClr>
                        <a:buSzPts val="1500"/>
                        <a:buFont typeface="Cambria"/>
                        <a:buChar char="●"/>
                      </a:pPr>
                      <a:r>
                        <a:rPr lang="en" sz="1500">
                          <a:solidFill>
                            <a:schemeClr val="dk1"/>
                          </a:solidFill>
                          <a:latin typeface="Cambria"/>
                          <a:ea typeface="Cambria"/>
                          <a:cs typeface="Cambria"/>
                          <a:sym typeface="Cambria"/>
                        </a:rPr>
                        <a:t>Address challenges you have encountered or anticipate with introducing executive function to students in a collaborative manner</a:t>
                      </a:r>
                      <a:endParaRPr sz="1500">
                        <a:solidFill>
                          <a:schemeClr val="dk1"/>
                        </a:solidFill>
                        <a:latin typeface="Cambria"/>
                        <a:ea typeface="Cambria"/>
                        <a:cs typeface="Cambria"/>
                        <a:sym typeface="Cambria"/>
                      </a:endParaRPr>
                    </a:p>
                    <a:p>
                      <a:pPr indent="-323850" lvl="0" marL="457200" rtl="0" algn="l">
                        <a:lnSpc>
                          <a:spcPct val="115000"/>
                        </a:lnSpc>
                        <a:spcBef>
                          <a:spcPts val="0"/>
                        </a:spcBef>
                        <a:spcAft>
                          <a:spcPts val="0"/>
                        </a:spcAft>
                        <a:buClr>
                          <a:schemeClr val="dk1"/>
                        </a:buClr>
                        <a:buSzPts val="1500"/>
                        <a:buFont typeface="Cambria"/>
                        <a:buChar char="●"/>
                      </a:pPr>
                      <a:r>
                        <a:rPr lang="en" sz="1500">
                          <a:solidFill>
                            <a:schemeClr val="dk1"/>
                          </a:solidFill>
                          <a:latin typeface="Cambria"/>
                          <a:ea typeface="Cambria"/>
                          <a:cs typeface="Cambria"/>
                          <a:sym typeface="Cambria"/>
                        </a:rPr>
                        <a:t>Earn your own honorary title of “</a:t>
                      </a:r>
                      <a:r>
                        <a:rPr i="1" lang="en" sz="1500">
                          <a:solidFill>
                            <a:schemeClr val="dk1"/>
                          </a:solidFill>
                          <a:latin typeface="Cambria"/>
                          <a:ea typeface="Cambria"/>
                          <a:cs typeface="Cambria"/>
                          <a:sym typeface="Cambria"/>
                        </a:rPr>
                        <a:t>I’m a Semi-Professional at Getting Kids to Care About Things They Otherwise Wouldn’t!</a:t>
                      </a:r>
                      <a:r>
                        <a:rPr lang="en" sz="1500">
                          <a:solidFill>
                            <a:schemeClr val="dk1"/>
                          </a:solidFill>
                          <a:latin typeface="Cambria"/>
                          <a:ea typeface="Cambria"/>
                          <a:cs typeface="Cambria"/>
                          <a:sym typeface="Cambria"/>
                        </a:rPr>
                        <a:t>” </a:t>
                      </a:r>
                      <a:endParaRPr sz="1100"/>
                    </a:p>
                  </a:txBody>
                  <a:tcPr marT="91425" marB="91425" marR="91425" marL="91425"/>
                </a:tc>
                <a:tc>
                  <a:txBody>
                    <a:bodyPr/>
                    <a:lstStyle/>
                    <a:p>
                      <a:pPr indent="-323850" lvl="0" marL="457200" rtl="0" algn="l">
                        <a:spcBef>
                          <a:spcPts val="0"/>
                        </a:spcBef>
                        <a:spcAft>
                          <a:spcPts val="0"/>
                        </a:spcAft>
                        <a:buSzPts val="1500"/>
                        <a:buFont typeface="Cambria"/>
                        <a:buChar char="●"/>
                      </a:pPr>
                      <a:r>
                        <a:rPr lang="en" sz="1500">
                          <a:latin typeface="Cambria"/>
                          <a:ea typeface="Cambria"/>
                          <a:cs typeface="Cambria"/>
                          <a:sym typeface="Cambria"/>
                        </a:rPr>
                        <a:t>Why it matters</a:t>
                      </a:r>
                      <a:endParaRPr sz="1500">
                        <a:latin typeface="Cambria"/>
                        <a:ea typeface="Cambria"/>
                        <a:cs typeface="Cambria"/>
                        <a:sym typeface="Cambria"/>
                      </a:endParaRPr>
                    </a:p>
                    <a:p>
                      <a:pPr indent="-323850" lvl="0" marL="457200" rtl="0" algn="l">
                        <a:spcBef>
                          <a:spcPts val="0"/>
                        </a:spcBef>
                        <a:spcAft>
                          <a:spcPts val="0"/>
                        </a:spcAft>
                        <a:buSzPts val="1500"/>
                        <a:buFont typeface="Cambria"/>
                        <a:buChar char="●"/>
                      </a:pPr>
                      <a:r>
                        <a:rPr lang="en" sz="1500">
                          <a:latin typeface="Cambria"/>
                          <a:ea typeface="Cambria"/>
                          <a:cs typeface="Cambria"/>
                          <a:sym typeface="Cambria"/>
                        </a:rPr>
                        <a:t>Brooke’s principles</a:t>
                      </a:r>
                      <a:endParaRPr sz="1500">
                        <a:latin typeface="Cambria"/>
                        <a:ea typeface="Cambria"/>
                        <a:cs typeface="Cambria"/>
                        <a:sym typeface="Cambria"/>
                      </a:endParaRPr>
                    </a:p>
                    <a:p>
                      <a:pPr indent="-323850" lvl="0" marL="457200" rtl="0" algn="l">
                        <a:spcBef>
                          <a:spcPts val="0"/>
                        </a:spcBef>
                        <a:spcAft>
                          <a:spcPts val="0"/>
                        </a:spcAft>
                        <a:buSzPts val="1500"/>
                        <a:buFont typeface="Cambria"/>
                        <a:buChar char="●"/>
                      </a:pPr>
                      <a:r>
                        <a:rPr lang="en" sz="1500">
                          <a:latin typeface="Cambria"/>
                          <a:ea typeface="Cambria"/>
                          <a:cs typeface="Cambria"/>
                          <a:sym typeface="Cambria"/>
                        </a:rPr>
                        <a:t>Framing  the concept</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Topical &amp; meaningful</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Basis in the brain</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Individual skills</a:t>
                      </a:r>
                      <a:endParaRPr sz="1500">
                        <a:latin typeface="Cambria"/>
                        <a:ea typeface="Cambria"/>
                        <a:cs typeface="Cambria"/>
                        <a:sym typeface="Cambria"/>
                      </a:endParaRPr>
                    </a:p>
                    <a:p>
                      <a:pPr indent="-323850" lvl="0" marL="457200" rtl="0" algn="l">
                        <a:spcBef>
                          <a:spcPts val="0"/>
                        </a:spcBef>
                        <a:spcAft>
                          <a:spcPts val="0"/>
                        </a:spcAft>
                        <a:buSzPts val="1500"/>
                        <a:buFont typeface="Cambria"/>
                        <a:buChar char="●"/>
                      </a:pPr>
                      <a:r>
                        <a:rPr lang="en" sz="1500">
                          <a:latin typeface="Cambria"/>
                          <a:ea typeface="Cambria"/>
                          <a:cs typeface="Cambria"/>
                          <a:sym typeface="Cambria"/>
                        </a:rPr>
                        <a:t>Make it personal</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Strengths and weaknesses</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Strategies</a:t>
                      </a:r>
                      <a:endParaRPr sz="1500">
                        <a:latin typeface="Cambria"/>
                        <a:ea typeface="Cambria"/>
                        <a:cs typeface="Cambria"/>
                        <a:sym typeface="Cambria"/>
                      </a:endParaRPr>
                    </a:p>
                    <a:p>
                      <a:pPr indent="-323850" lvl="0" marL="457200" rtl="0" algn="l">
                        <a:spcBef>
                          <a:spcPts val="0"/>
                        </a:spcBef>
                        <a:spcAft>
                          <a:spcPts val="0"/>
                        </a:spcAft>
                        <a:buSzPts val="1500"/>
                        <a:buFont typeface="Cambria"/>
                        <a:buChar char="●"/>
                      </a:pPr>
                      <a:r>
                        <a:rPr lang="en" sz="1500">
                          <a:latin typeface="Cambria"/>
                          <a:ea typeface="Cambria"/>
                          <a:cs typeface="Cambria"/>
                          <a:sym typeface="Cambria"/>
                        </a:rPr>
                        <a:t>What can have an impact on EF?</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Basic needs</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Siegel’s hand-brain model</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Mental health</a:t>
                      </a:r>
                      <a:endParaRPr sz="1500">
                        <a:latin typeface="Cambria"/>
                        <a:ea typeface="Cambria"/>
                        <a:cs typeface="Cambria"/>
                        <a:sym typeface="Cambria"/>
                      </a:endParaRPr>
                    </a:p>
                    <a:p>
                      <a:pPr indent="-323850" lvl="0" marL="457200" rtl="0" algn="l">
                        <a:spcBef>
                          <a:spcPts val="0"/>
                        </a:spcBef>
                        <a:spcAft>
                          <a:spcPts val="0"/>
                        </a:spcAft>
                        <a:buSzPts val="1500"/>
                        <a:buFont typeface="Cambria"/>
                        <a:buChar char="●"/>
                      </a:pPr>
                      <a:r>
                        <a:rPr lang="en" sz="1500">
                          <a:latin typeface="Cambria"/>
                          <a:ea typeface="Cambria"/>
                          <a:cs typeface="Cambria"/>
                          <a:sym typeface="Cambria"/>
                        </a:rPr>
                        <a:t>Motivation </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Intrinsic</a:t>
                      </a:r>
                      <a:endParaRPr sz="1500">
                        <a:latin typeface="Cambria"/>
                        <a:ea typeface="Cambria"/>
                        <a:cs typeface="Cambria"/>
                        <a:sym typeface="Cambria"/>
                      </a:endParaRPr>
                    </a:p>
                    <a:p>
                      <a:pPr indent="-323850" lvl="1" marL="914400" rtl="0" algn="l">
                        <a:spcBef>
                          <a:spcPts val="0"/>
                        </a:spcBef>
                        <a:spcAft>
                          <a:spcPts val="0"/>
                        </a:spcAft>
                        <a:buSzPts val="1500"/>
                        <a:buFont typeface="Cambria"/>
                        <a:buChar char="○"/>
                      </a:pPr>
                      <a:r>
                        <a:rPr lang="en" sz="1500">
                          <a:latin typeface="Cambria"/>
                          <a:ea typeface="Cambria"/>
                          <a:cs typeface="Cambria"/>
                          <a:sym typeface="Cambria"/>
                        </a:rPr>
                        <a:t>Extrinsic</a:t>
                      </a:r>
                      <a:endParaRPr sz="1500">
                        <a:latin typeface="Cambria"/>
                        <a:ea typeface="Cambria"/>
                        <a:cs typeface="Cambria"/>
                        <a:sym typeface="Cambria"/>
                      </a:endParaRPr>
                    </a:p>
                    <a:p>
                      <a:pPr indent="-323850" lvl="0" marL="457200" rtl="0" algn="l">
                        <a:spcBef>
                          <a:spcPts val="0"/>
                        </a:spcBef>
                        <a:spcAft>
                          <a:spcPts val="0"/>
                        </a:spcAft>
                        <a:buSzPts val="1500"/>
                        <a:buFont typeface="Cambria"/>
                        <a:buChar char="●"/>
                      </a:pPr>
                      <a:r>
                        <a:rPr lang="en" sz="1500">
                          <a:solidFill>
                            <a:schemeClr val="dk1"/>
                          </a:solidFill>
                          <a:latin typeface="Cambria"/>
                          <a:ea typeface="Cambria"/>
                          <a:cs typeface="Cambria"/>
                          <a:sym typeface="Cambria"/>
                        </a:rPr>
                        <a:t>Circling back </a:t>
                      </a:r>
                      <a:endParaRPr sz="1500">
                        <a:latin typeface="Cambria"/>
                        <a:ea typeface="Cambria"/>
                        <a:cs typeface="Cambria"/>
                        <a:sym typeface="Cambria"/>
                      </a:endParaRPr>
                    </a:p>
                    <a:p>
                      <a:pPr indent="-323850" lvl="0" marL="457200" rtl="0" algn="l">
                        <a:spcBef>
                          <a:spcPts val="0"/>
                        </a:spcBef>
                        <a:spcAft>
                          <a:spcPts val="0"/>
                        </a:spcAft>
                        <a:buSzPts val="1500"/>
                        <a:buFont typeface="Cambria"/>
                        <a:buChar char="●"/>
                      </a:pPr>
                      <a:r>
                        <a:rPr lang="en" sz="1500">
                          <a:latin typeface="Cambria"/>
                          <a:ea typeface="Cambria"/>
                          <a:cs typeface="Cambria"/>
                          <a:sym typeface="Cambria"/>
                        </a:rPr>
                        <a:t>Application</a:t>
                      </a:r>
                      <a:endParaRPr sz="1500">
                        <a:latin typeface="Cambria"/>
                        <a:ea typeface="Cambria"/>
                        <a:cs typeface="Cambria"/>
                        <a:sym typeface="Cambria"/>
                      </a:endParaRPr>
                    </a:p>
                  </a:txBody>
                  <a:tcPr marT="91425" marB="91425" marR="91425" marL="91425"/>
                </a:tc>
              </a:tr>
            </a:tbl>
          </a:graphicData>
        </a:graphic>
      </p:graphicFrame>
      <p:sp>
        <p:nvSpPr>
          <p:cNvPr id="88" name="Google Shape;88;p16"/>
          <p:cNvSpPr/>
          <p:nvPr/>
        </p:nvSpPr>
        <p:spPr>
          <a:xfrm>
            <a:off x="7605275" y="724600"/>
            <a:ext cx="990000" cy="941400"/>
          </a:xfrm>
          <a:prstGeom prst="wedgeRoundRectCallout">
            <a:avLst>
              <a:gd fmla="val -20833" name="adj1"/>
              <a:gd fmla="val 62500" name="adj2"/>
              <a:gd fmla="val 0" name="adj3"/>
            </a:avLst>
          </a:prstGeom>
          <a:solidFill>
            <a:schemeClr val="lt2"/>
          </a:solidFill>
          <a:ln cap="flat" cmpd="sng" w="28575">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A kid quote</a:t>
            </a:r>
            <a:endParaRPr>
              <a:latin typeface="Cambria"/>
              <a:ea typeface="Cambria"/>
              <a:cs typeface="Cambria"/>
              <a:sym typeface="Cambria"/>
            </a:endParaRPr>
          </a:p>
        </p:txBody>
      </p:sp>
      <p:sp>
        <p:nvSpPr>
          <p:cNvPr id="89" name="Google Shape;89;p16"/>
          <p:cNvSpPr/>
          <p:nvPr/>
        </p:nvSpPr>
        <p:spPr>
          <a:xfrm>
            <a:off x="7697525" y="1860025"/>
            <a:ext cx="805500" cy="941400"/>
          </a:xfrm>
          <a:prstGeom prst="wedgeRectCallout">
            <a:avLst>
              <a:gd fmla="val -26515" name="adj1"/>
              <a:gd fmla="val 65464" name="adj2"/>
            </a:avLst>
          </a:prstGeom>
          <a:solidFill>
            <a:schemeClr val="lt2"/>
          </a:solidFill>
          <a:ln cap="flat" cmpd="sng" w="28575">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A source quote</a:t>
            </a:r>
            <a:endParaRPr>
              <a:latin typeface="Cambria"/>
              <a:ea typeface="Cambria"/>
              <a:cs typeface="Cambria"/>
              <a:sym typeface="Cambria"/>
            </a:endParaRPr>
          </a:p>
        </p:txBody>
      </p:sp>
      <p:sp>
        <p:nvSpPr>
          <p:cNvPr id="90" name="Google Shape;90;p16"/>
          <p:cNvSpPr/>
          <p:nvPr/>
        </p:nvSpPr>
        <p:spPr>
          <a:xfrm>
            <a:off x="7437875" y="3073100"/>
            <a:ext cx="1324800" cy="703800"/>
          </a:xfrm>
          <a:prstGeom prst="wedgeEllipseCallout">
            <a:avLst>
              <a:gd fmla="val -20833" name="adj1"/>
              <a:gd fmla="val 62500" name="adj2"/>
            </a:avLst>
          </a:prstGeom>
          <a:solidFill>
            <a:srgbClr val="3BA3D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solidFill>
                  <a:schemeClr val="lt1"/>
                </a:solidFill>
                <a:latin typeface="Cambria"/>
                <a:ea typeface="Cambria"/>
                <a:cs typeface="Cambria"/>
                <a:sym typeface="Cambria"/>
              </a:rPr>
              <a:t>Sentence starters</a:t>
            </a:r>
            <a:endParaRPr i="1">
              <a:solidFill>
                <a:schemeClr val="lt1"/>
              </a:solidFill>
              <a:latin typeface="Cambria"/>
              <a:ea typeface="Cambria"/>
              <a:cs typeface="Cambria"/>
              <a:sym typeface="Cambria"/>
            </a:endParaRPr>
          </a:p>
        </p:txBody>
      </p:sp>
      <p:sp>
        <p:nvSpPr>
          <p:cNvPr id="91" name="Google Shape;91;p16"/>
          <p:cNvSpPr/>
          <p:nvPr/>
        </p:nvSpPr>
        <p:spPr>
          <a:xfrm>
            <a:off x="7605275" y="3941775"/>
            <a:ext cx="1130700" cy="737700"/>
          </a:xfrm>
          <a:prstGeom prst="cloudCallout">
            <a:avLst>
              <a:gd fmla="val -53434" name="adj1"/>
              <a:gd fmla="val 72346" name="adj2"/>
            </a:avLst>
          </a:prstGeom>
          <a:solidFill>
            <a:srgbClr val="3BA3D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mbria"/>
                <a:ea typeface="Cambria"/>
                <a:cs typeface="Cambria"/>
                <a:sym typeface="Cambria"/>
              </a:rPr>
              <a:t>To ponder</a:t>
            </a:r>
            <a:endParaRPr>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p:nvPr/>
        </p:nvSpPr>
        <p:spPr>
          <a:xfrm>
            <a:off x="75300" y="79025"/>
            <a:ext cx="9004500" cy="5033700"/>
          </a:xfrm>
          <a:prstGeom prst="rect">
            <a:avLst/>
          </a:prstGeom>
          <a:no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17"/>
          <p:cNvSpPr txBox="1"/>
          <p:nvPr>
            <p:ph type="title"/>
          </p:nvPr>
        </p:nvSpPr>
        <p:spPr>
          <a:xfrm>
            <a:off x="311700" y="131844"/>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Cambria"/>
                <a:ea typeface="Cambria"/>
                <a:cs typeface="Cambria"/>
                <a:sym typeface="Cambria"/>
              </a:rPr>
              <a:t>Actual</a:t>
            </a:r>
            <a:r>
              <a:rPr b="1" lang="en" sz="2200">
                <a:latin typeface="Cambria"/>
                <a:ea typeface="Cambria"/>
                <a:cs typeface="Cambria"/>
                <a:sym typeface="Cambria"/>
              </a:rPr>
              <a:t> responses Brooke has gotten when trying to introduced </a:t>
            </a:r>
            <a:r>
              <a:rPr b="1" lang="en" sz="2200">
                <a:latin typeface="Cambria"/>
                <a:ea typeface="Cambria"/>
                <a:cs typeface="Cambria"/>
                <a:sym typeface="Cambria"/>
              </a:rPr>
              <a:t>important</a:t>
            </a:r>
            <a:r>
              <a:rPr b="1" lang="en" sz="2200">
                <a:latin typeface="Cambria"/>
                <a:ea typeface="Cambria"/>
                <a:cs typeface="Cambria"/>
                <a:sym typeface="Cambria"/>
              </a:rPr>
              <a:t> concepts like EF, mindfulness, growth mindset…</a:t>
            </a:r>
            <a:r>
              <a:rPr lang="en" sz="2200">
                <a:latin typeface="Cambria"/>
                <a:ea typeface="Cambria"/>
                <a:cs typeface="Cambria"/>
                <a:sym typeface="Cambria"/>
              </a:rPr>
              <a:t> </a:t>
            </a:r>
            <a:endParaRPr sz="2200">
              <a:latin typeface="Cambria"/>
              <a:ea typeface="Cambria"/>
              <a:cs typeface="Cambria"/>
              <a:sym typeface="Cambria"/>
            </a:endParaRPr>
          </a:p>
        </p:txBody>
      </p:sp>
      <p:sp>
        <p:nvSpPr>
          <p:cNvPr id="98" name="Google Shape;98;p17"/>
          <p:cNvSpPr/>
          <p:nvPr/>
        </p:nvSpPr>
        <p:spPr>
          <a:xfrm>
            <a:off x="1025750" y="993963"/>
            <a:ext cx="7240800" cy="1343100"/>
          </a:xfrm>
          <a:prstGeom prst="wedgeRoundRectCallout">
            <a:avLst>
              <a:gd fmla="val -25153" name="adj1"/>
              <a:gd fmla="val 68077" name="adj2"/>
              <a:gd fmla="val 0" name="adj3"/>
            </a:avLst>
          </a:prstGeom>
          <a:solidFill>
            <a:srgbClr val="F3F3F3"/>
          </a:solidFill>
          <a:ln cap="flat" cmpd="sng" w="28575">
            <a:solidFill>
              <a:srgbClr val="3BA3DD"/>
            </a:solidFill>
            <a:prstDash val="solid"/>
            <a:round/>
            <a:headEnd len="sm" w="sm" type="none"/>
            <a:tailEnd len="sm" w="sm" type="none"/>
          </a:ln>
        </p:spPr>
        <p:txBody>
          <a:bodyPr anchorCtr="0" anchor="ctr" bIns="0" lIns="91425" spcFirstLastPara="1" rIns="91425" wrap="square" tIns="91425">
            <a:noAutofit/>
          </a:bodyPr>
          <a:lstStyle/>
          <a:p>
            <a:pPr indent="0" lvl="0" marL="0" rtl="0" algn="ctr">
              <a:lnSpc>
                <a:spcPct val="115000"/>
              </a:lnSpc>
              <a:spcBef>
                <a:spcPts val="0"/>
              </a:spcBef>
              <a:spcAft>
                <a:spcPts val="1200"/>
              </a:spcAft>
              <a:buNone/>
            </a:pPr>
            <a:r>
              <a:rPr lang="en" sz="1800">
                <a:solidFill>
                  <a:schemeClr val="dk1"/>
                </a:solidFill>
                <a:latin typeface="Cambria"/>
                <a:ea typeface="Cambria"/>
                <a:cs typeface="Cambria"/>
                <a:sym typeface="Cambria"/>
              </a:rPr>
              <a:t>Oh, I love mindfulness! That’s when they play classical music over the loudspeaker for ten minutes in the morning, and my friends and I talk to each other the whole time!</a:t>
            </a:r>
            <a:endParaRPr>
              <a:solidFill>
                <a:schemeClr val="dk1"/>
              </a:solidFill>
            </a:endParaRPr>
          </a:p>
        </p:txBody>
      </p:sp>
      <p:sp>
        <p:nvSpPr>
          <p:cNvPr id="99" name="Google Shape;99;p17"/>
          <p:cNvSpPr/>
          <p:nvPr/>
        </p:nvSpPr>
        <p:spPr>
          <a:xfrm>
            <a:off x="251038" y="2762874"/>
            <a:ext cx="4188000" cy="1903200"/>
          </a:xfrm>
          <a:prstGeom prst="wedgeRoundRectCallout">
            <a:avLst>
              <a:gd fmla="val -38709" name="adj1"/>
              <a:gd fmla="val 63498" name="adj2"/>
              <a:gd fmla="val 0" name="adj3"/>
            </a:avLst>
          </a:prstGeom>
          <a:solidFill>
            <a:schemeClr val="lt2"/>
          </a:solidFill>
          <a:ln cap="flat" cmpd="sng" w="28575">
            <a:solidFill>
              <a:srgbClr val="3BA3DD"/>
            </a:solidFill>
            <a:prstDash val="solid"/>
            <a:round/>
            <a:headEnd len="sm" w="sm" type="none"/>
            <a:tailEnd len="sm" w="sm" type="none"/>
          </a:ln>
        </p:spPr>
        <p:txBody>
          <a:bodyPr anchorCtr="0" anchor="ctr" bIns="91425" lIns="0" spcFirstLastPara="1" rIns="0"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en" sz="1800">
                <a:solidFill>
                  <a:schemeClr val="dk1"/>
                </a:solidFill>
                <a:latin typeface="Cambria"/>
                <a:ea typeface="Cambria"/>
                <a:cs typeface="Cambria"/>
                <a:sym typeface="Cambria"/>
              </a:rPr>
              <a:t>Ugh, Brooke, growth mindset?? They made us watch a cringe video on that during advisory. Do NOT even think about giving me a worksheet about it. </a:t>
            </a:r>
            <a:endParaRPr>
              <a:solidFill>
                <a:schemeClr val="dk1"/>
              </a:solidFill>
              <a:latin typeface="Cambria"/>
              <a:ea typeface="Cambria"/>
              <a:cs typeface="Cambria"/>
              <a:sym typeface="Cambria"/>
            </a:endParaRPr>
          </a:p>
        </p:txBody>
      </p:sp>
      <p:sp>
        <p:nvSpPr>
          <p:cNvPr id="100" name="Google Shape;100;p17"/>
          <p:cNvSpPr/>
          <p:nvPr/>
        </p:nvSpPr>
        <p:spPr>
          <a:xfrm>
            <a:off x="4635037" y="2665325"/>
            <a:ext cx="4276200" cy="1647300"/>
          </a:xfrm>
          <a:prstGeom prst="wedgeRoundRectCallout">
            <a:avLst>
              <a:gd fmla="val 37243" name="adj1"/>
              <a:gd fmla="val 67389" name="adj2"/>
              <a:gd fmla="val 0" name="adj3"/>
            </a:avLst>
          </a:prstGeom>
          <a:solidFill>
            <a:schemeClr val="lt2"/>
          </a:solidFill>
          <a:ln cap="flat" cmpd="sng" w="28575">
            <a:solidFill>
              <a:srgbClr val="3BA3DD"/>
            </a:solidFill>
            <a:prstDash val="solid"/>
            <a:round/>
            <a:headEnd len="sm" w="sm" type="none"/>
            <a:tailEnd len="sm" w="sm" type="none"/>
          </a:ln>
        </p:spPr>
        <p:txBody>
          <a:bodyPr anchorCtr="0" anchor="ctr" bIns="0" lIns="0" spcFirstLastPara="1" rIns="0"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en" sz="1800">
                <a:solidFill>
                  <a:schemeClr val="dk1"/>
                </a:solidFill>
                <a:latin typeface="Cambria"/>
                <a:ea typeface="Cambria"/>
                <a:cs typeface="Cambria"/>
                <a:sym typeface="Cambria"/>
              </a:rPr>
              <a:t>The millennial therapists on TikTok are always posting about executive function. Honestly, they are making you all look bad..</a:t>
            </a:r>
            <a:endParaRPr>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p:nvPr/>
        </p:nvSpPr>
        <p:spPr>
          <a:xfrm>
            <a:off x="75300" y="79025"/>
            <a:ext cx="9004500" cy="5033700"/>
          </a:xfrm>
          <a:prstGeom prst="rect">
            <a:avLst/>
          </a:prstGeom>
          <a:noFill/>
          <a:ln cap="flat" cmpd="sng" w="228600">
            <a:solidFill>
              <a:srgbClr val="3BA3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Cambria"/>
                <a:ea typeface="Cambria"/>
                <a:cs typeface="Cambria"/>
                <a:sym typeface="Cambria"/>
              </a:rPr>
              <a:t>Brooke’s Principles for Getting Kids to Care about EF</a:t>
            </a:r>
            <a:endParaRPr b="1" sz="2600">
              <a:latin typeface="Cambria"/>
              <a:ea typeface="Cambria"/>
              <a:cs typeface="Cambria"/>
              <a:sym typeface="Cambria"/>
            </a:endParaRPr>
          </a:p>
        </p:txBody>
      </p:sp>
      <p:sp>
        <p:nvSpPr>
          <p:cNvPr id="107" name="Google Shape;107;p18"/>
          <p:cNvSpPr txBox="1"/>
          <p:nvPr>
            <p:ph idx="1" type="body"/>
          </p:nvPr>
        </p:nvSpPr>
        <p:spPr>
          <a:xfrm>
            <a:off x="311700" y="1152475"/>
            <a:ext cx="8520600" cy="36771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Clr>
                <a:schemeClr val="dk1"/>
              </a:buClr>
              <a:buSzPts val="2500"/>
              <a:buFont typeface="Cambria"/>
              <a:buChar char="➔"/>
            </a:pPr>
            <a:r>
              <a:rPr lang="en" sz="2500">
                <a:solidFill>
                  <a:schemeClr val="dk1"/>
                </a:solidFill>
                <a:latin typeface="Cambria"/>
                <a:ea typeface="Cambria"/>
                <a:cs typeface="Cambria"/>
                <a:sym typeface="Cambria"/>
              </a:rPr>
              <a:t>Focus on being topical, meaningful and connected</a:t>
            </a:r>
            <a:endParaRPr sz="2500">
              <a:solidFill>
                <a:schemeClr val="dk1"/>
              </a:solidFill>
              <a:latin typeface="Cambria"/>
              <a:ea typeface="Cambria"/>
              <a:cs typeface="Cambria"/>
              <a:sym typeface="Cambria"/>
            </a:endParaRPr>
          </a:p>
          <a:p>
            <a:pPr indent="-387350" lvl="0" marL="457200" rtl="0" algn="l">
              <a:spcBef>
                <a:spcPts val="0"/>
              </a:spcBef>
              <a:spcAft>
                <a:spcPts val="0"/>
              </a:spcAft>
              <a:buClr>
                <a:schemeClr val="dk1"/>
              </a:buClr>
              <a:buSzPts val="2500"/>
              <a:buFont typeface="Cambria"/>
              <a:buChar char="➔"/>
            </a:pPr>
            <a:r>
              <a:rPr lang="en" sz="2500">
                <a:solidFill>
                  <a:schemeClr val="dk1"/>
                </a:solidFill>
                <a:latin typeface="Cambria"/>
                <a:ea typeface="Cambria"/>
                <a:cs typeface="Cambria"/>
                <a:sym typeface="Cambria"/>
              </a:rPr>
              <a:t>Let their understanding take the lead</a:t>
            </a:r>
            <a:endParaRPr sz="2500">
              <a:solidFill>
                <a:schemeClr val="dk1"/>
              </a:solidFill>
              <a:latin typeface="Cambria"/>
              <a:ea typeface="Cambria"/>
              <a:cs typeface="Cambria"/>
              <a:sym typeface="Cambria"/>
            </a:endParaRPr>
          </a:p>
          <a:p>
            <a:pPr indent="-387350" lvl="0" marL="457200" rtl="0" algn="l">
              <a:spcBef>
                <a:spcPts val="0"/>
              </a:spcBef>
              <a:spcAft>
                <a:spcPts val="0"/>
              </a:spcAft>
              <a:buClr>
                <a:schemeClr val="dk1"/>
              </a:buClr>
              <a:buSzPts val="2500"/>
              <a:buFont typeface="Cambria"/>
              <a:buChar char="➔"/>
            </a:pPr>
            <a:r>
              <a:rPr lang="en" sz="2500">
                <a:solidFill>
                  <a:schemeClr val="dk1"/>
                </a:solidFill>
                <a:latin typeface="Cambria"/>
                <a:ea typeface="Cambria"/>
                <a:cs typeface="Cambria"/>
                <a:sym typeface="Cambria"/>
              </a:rPr>
              <a:t>Supplement with what you know</a:t>
            </a:r>
            <a:endParaRPr sz="2500">
              <a:solidFill>
                <a:schemeClr val="dk1"/>
              </a:solidFill>
              <a:latin typeface="Cambria"/>
              <a:ea typeface="Cambria"/>
              <a:cs typeface="Cambria"/>
              <a:sym typeface="Cambria"/>
            </a:endParaRPr>
          </a:p>
          <a:p>
            <a:pPr indent="-387350" lvl="0" marL="457200" rtl="0" algn="l">
              <a:spcBef>
                <a:spcPts val="0"/>
              </a:spcBef>
              <a:spcAft>
                <a:spcPts val="0"/>
              </a:spcAft>
              <a:buClr>
                <a:schemeClr val="dk1"/>
              </a:buClr>
              <a:buSzPts val="2500"/>
              <a:buFont typeface="Cambria"/>
              <a:buChar char="➔"/>
            </a:pPr>
            <a:r>
              <a:rPr lang="en" sz="2500">
                <a:solidFill>
                  <a:schemeClr val="dk1"/>
                </a:solidFill>
                <a:latin typeface="Cambria"/>
                <a:ea typeface="Cambria"/>
                <a:cs typeface="Cambria"/>
                <a:sym typeface="Cambria"/>
              </a:rPr>
              <a:t>Be authentic</a:t>
            </a:r>
            <a:endParaRPr sz="2500">
              <a:solidFill>
                <a:schemeClr val="dk1"/>
              </a:solidFill>
              <a:latin typeface="Cambria"/>
              <a:ea typeface="Cambria"/>
              <a:cs typeface="Cambria"/>
              <a:sym typeface="Cambria"/>
            </a:endParaRPr>
          </a:p>
          <a:p>
            <a:pPr indent="-387350" lvl="0" marL="457200" rtl="0" algn="l">
              <a:spcBef>
                <a:spcPts val="0"/>
              </a:spcBef>
              <a:spcAft>
                <a:spcPts val="0"/>
              </a:spcAft>
              <a:buClr>
                <a:schemeClr val="dk1"/>
              </a:buClr>
              <a:buSzPts val="2500"/>
              <a:buFont typeface="Cambria"/>
              <a:buChar char="➔"/>
            </a:pPr>
            <a:r>
              <a:rPr lang="en" sz="2500">
                <a:solidFill>
                  <a:schemeClr val="dk1"/>
                </a:solidFill>
                <a:latin typeface="Cambria"/>
                <a:ea typeface="Cambria"/>
                <a:cs typeface="Cambria"/>
                <a:sym typeface="Cambria"/>
              </a:rPr>
              <a:t>Lean </a:t>
            </a:r>
            <a:r>
              <a:rPr i="1" lang="en" sz="2500">
                <a:solidFill>
                  <a:schemeClr val="dk1"/>
                </a:solidFill>
                <a:latin typeface="Cambria"/>
                <a:ea typeface="Cambria"/>
                <a:cs typeface="Cambria"/>
                <a:sym typeface="Cambria"/>
              </a:rPr>
              <a:t>in</a:t>
            </a:r>
            <a:r>
              <a:rPr lang="en" sz="2500">
                <a:solidFill>
                  <a:schemeClr val="dk1"/>
                </a:solidFill>
                <a:latin typeface="Cambria"/>
                <a:ea typeface="Cambria"/>
                <a:cs typeface="Cambria"/>
                <a:sym typeface="Cambria"/>
              </a:rPr>
              <a:t> to desire for independence; set up motivators when this isn’t enough</a:t>
            </a:r>
            <a:endParaRPr sz="2500">
              <a:solidFill>
                <a:schemeClr val="dk1"/>
              </a:solidFill>
              <a:latin typeface="Cambria"/>
              <a:ea typeface="Cambria"/>
              <a:cs typeface="Cambria"/>
              <a:sym typeface="Cambria"/>
            </a:endParaRPr>
          </a:p>
          <a:p>
            <a:pPr indent="-387350" lvl="0" marL="457200" rtl="0" algn="l">
              <a:spcBef>
                <a:spcPts val="0"/>
              </a:spcBef>
              <a:spcAft>
                <a:spcPts val="0"/>
              </a:spcAft>
              <a:buClr>
                <a:schemeClr val="dk1"/>
              </a:buClr>
              <a:buSzPts val="2500"/>
              <a:buFont typeface="Cambria"/>
              <a:buChar char="➔"/>
            </a:pPr>
            <a:r>
              <a:rPr lang="en" sz="2500">
                <a:solidFill>
                  <a:schemeClr val="dk1"/>
                </a:solidFill>
                <a:latin typeface="Cambria"/>
                <a:ea typeface="Cambria"/>
                <a:cs typeface="Cambria"/>
                <a:sym typeface="Cambria"/>
              </a:rPr>
              <a:t>Be pleasantly persistent</a:t>
            </a:r>
            <a:endParaRPr sz="25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9"/>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9"/>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19"/>
          <p:cNvSpPr txBox="1"/>
          <p:nvPr>
            <p:ph type="title"/>
          </p:nvPr>
        </p:nvSpPr>
        <p:spPr>
          <a:xfrm>
            <a:off x="311700" y="268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Framing</a:t>
            </a:r>
            <a:r>
              <a:rPr b="1" lang="en">
                <a:latin typeface="Cambria"/>
                <a:ea typeface="Cambria"/>
                <a:cs typeface="Cambria"/>
                <a:sym typeface="Cambria"/>
              </a:rPr>
              <a:t> Executive Function: </a:t>
            </a:r>
            <a:r>
              <a:rPr i="1" lang="en">
                <a:latin typeface="Cambria"/>
                <a:ea typeface="Cambria"/>
                <a:cs typeface="Cambria"/>
                <a:sym typeface="Cambria"/>
              </a:rPr>
              <a:t>Connect to the moment</a:t>
            </a:r>
            <a:endParaRPr i="1">
              <a:latin typeface="Cambria"/>
              <a:ea typeface="Cambria"/>
              <a:cs typeface="Cambria"/>
              <a:sym typeface="Cambria"/>
            </a:endParaRPr>
          </a:p>
        </p:txBody>
      </p:sp>
      <p:sp>
        <p:nvSpPr>
          <p:cNvPr id="116" name="Google Shape;116;p19"/>
          <p:cNvSpPr txBox="1"/>
          <p:nvPr>
            <p:ph idx="1" type="body"/>
          </p:nvPr>
        </p:nvSpPr>
        <p:spPr>
          <a:xfrm>
            <a:off x="311700" y="3169850"/>
            <a:ext cx="5305800" cy="1746300"/>
          </a:xfrm>
          <a:prstGeom prst="rect">
            <a:avLst/>
          </a:prstGeom>
          <a:ln cap="flat" cmpd="sng" w="28575">
            <a:solidFill>
              <a:srgbClr val="833795"/>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833795"/>
                </a:solidFill>
                <a:latin typeface="Cambria"/>
                <a:ea typeface="Cambria"/>
                <a:cs typeface="Cambria"/>
                <a:sym typeface="Cambria"/>
              </a:rPr>
              <a:t>ABTEF </a:t>
            </a:r>
            <a:r>
              <a:rPr b="1" lang="en">
                <a:solidFill>
                  <a:schemeClr val="dk1"/>
                </a:solidFill>
                <a:latin typeface="Cambria"/>
                <a:ea typeface="Cambria"/>
                <a:cs typeface="Cambria"/>
                <a:sym typeface="Cambria"/>
              </a:rPr>
              <a:t>(Always Be Thinking Executive Function)</a:t>
            </a:r>
            <a:endParaRPr b="1">
              <a:solidFill>
                <a:schemeClr val="dk1"/>
              </a:solidFill>
              <a:latin typeface="Cambria"/>
              <a:ea typeface="Cambria"/>
              <a:cs typeface="Cambria"/>
              <a:sym typeface="Cambria"/>
            </a:endParaRPr>
          </a:p>
          <a:p>
            <a:pPr indent="-342900" lvl="0" marL="457200" rtl="0" algn="l">
              <a:spcBef>
                <a:spcPts val="1200"/>
              </a:spcBef>
              <a:spcAft>
                <a:spcPts val="0"/>
              </a:spcAft>
              <a:buClr>
                <a:schemeClr val="dk1"/>
              </a:buClr>
              <a:buSzPts val="1800"/>
              <a:buFont typeface="Cambria"/>
              <a:buChar char="●"/>
            </a:pPr>
            <a:r>
              <a:rPr lang="en">
                <a:solidFill>
                  <a:schemeClr val="dk1"/>
                </a:solidFill>
                <a:latin typeface="Cambria"/>
                <a:ea typeface="Cambria"/>
                <a:cs typeface="Cambria"/>
                <a:sym typeface="Cambria"/>
              </a:rPr>
              <a:t>When it stumbles or succeeds</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When you or students/clients are utilizing it</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When something else might be impacting it </a:t>
            </a:r>
            <a:endParaRPr>
              <a:solidFill>
                <a:schemeClr val="dk1"/>
              </a:solidFill>
              <a:latin typeface="Cambria"/>
              <a:ea typeface="Cambria"/>
              <a:cs typeface="Cambria"/>
              <a:sym typeface="Cambria"/>
            </a:endParaRPr>
          </a:p>
        </p:txBody>
      </p:sp>
      <p:sp>
        <p:nvSpPr>
          <p:cNvPr id="117" name="Google Shape;117;p19"/>
          <p:cNvSpPr/>
          <p:nvPr/>
        </p:nvSpPr>
        <p:spPr>
          <a:xfrm>
            <a:off x="666625" y="899300"/>
            <a:ext cx="912000" cy="698700"/>
          </a:xfrm>
          <a:prstGeom prst="cloudCallout">
            <a:avLst>
              <a:gd fmla="val -78394" name="adj1"/>
              <a:gd fmla="val 47038" name="adj2"/>
            </a:avLst>
          </a:prstGeom>
          <a:solidFill>
            <a:srgbClr val="833795"/>
          </a:solidFill>
          <a:ln cap="flat" cmpd="sng" w="9525">
            <a:solidFill>
              <a:schemeClr val="dk1"/>
            </a:solidFill>
            <a:prstDash val="solid"/>
            <a:round/>
            <a:headEnd len="sm" w="sm" type="none"/>
            <a:tailEnd len="sm" w="sm" type="none"/>
          </a:ln>
        </p:spPr>
        <p:txBody>
          <a:bodyPr anchorCtr="0" anchor="ctr" bIns="91425" lIns="0" spcFirstLastPara="1" rIns="0" wrap="square" tIns="640075">
            <a:noAutofit/>
          </a:bodyPr>
          <a:lstStyle/>
          <a:p>
            <a:pPr indent="0" lvl="0" marL="0" rtl="0" algn="ctr">
              <a:lnSpc>
                <a:spcPct val="115000"/>
              </a:lnSpc>
              <a:spcBef>
                <a:spcPts val="0"/>
              </a:spcBef>
              <a:spcAft>
                <a:spcPts val="0"/>
              </a:spcAft>
              <a:buClr>
                <a:schemeClr val="dk1"/>
              </a:buClr>
              <a:buSzPts val="1100"/>
              <a:buFont typeface="Arial"/>
              <a:buNone/>
            </a:pPr>
            <a:r>
              <a:t/>
            </a:r>
            <a:endParaRPr sz="1800">
              <a:solidFill>
                <a:schemeClr val="dk1"/>
              </a:solidFill>
              <a:latin typeface="Cambria"/>
              <a:ea typeface="Cambria"/>
              <a:cs typeface="Cambria"/>
              <a:sym typeface="Cambria"/>
            </a:endParaRPr>
          </a:p>
          <a:p>
            <a:pPr indent="0" lvl="0" marL="0" rtl="0" algn="ctr">
              <a:spcBef>
                <a:spcPts val="1200"/>
              </a:spcBef>
              <a:spcAft>
                <a:spcPts val="0"/>
              </a:spcAft>
              <a:buNone/>
            </a:pPr>
            <a:r>
              <a:t/>
            </a:r>
            <a:endParaRPr/>
          </a:p>
        </p:txBody>
      </p:sp>
      <p:sp>
        <p:nvSpPr>
          <p:cNvPr id="118" name="Google Shape;118;p19"/>
          <p:cNvSpPr/>
          <p:nvPr/>
        </p:nvSpPr>
        <p:spPr>
          <a:xfrm>
            <a:off x="5554500" y="1028750"/>
            <a:ext cx="3277800" cy="2091900"/>
          </a:xfrm>
          <a:prstGeom prst="wedgeRectCallout">
            <a:avLst>
              <a:gd fmla="val -32012" name="adj1"/>
              <a:gd fmla="val 75789" name="adj2"/>
            </a:avLst>
          </a:prstGeom>
          <a:solidFill>
            <a:schemeClr val="lt2"/>
          </a:solidFill>
          <a:ln cap="flat" cmpd="sng" w="28575">
            <a:solidFill>
              <a:srgbClr val="833795"/>
            </a:solidFill>
            <a:prstDash val="solid"/>
            <a:round/>
            <a:headEnd len="sm" w="sm" type="none"/>
            <a:tailEnd len="sm" w="sm" type="none"/>
          </a:ln>
        </p:spPr>
        <p:txBody>
          <a:bodyPr anchorCtr="0" anchor="ctr" bIns="0"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ambria"/>
                <a:ea typeface="Cambria"/>
                <a:cs typeface="Cambria"/>
                <a:sym typeface="Cambria"/>
              </a:rPr>
              <a:t>Adolescents are particularly sensitive to disingenuous or scripted responses and yearn for more authentic dialogue.</a:t>
            </a:r>
            <a:endParaRPr sz="1800">
              <a:solidFill>
                <a:schemeClr val="dk1"/>
              </a:solidFill>
              <a:latin typeface="Cambria"/>
              <a:ea typeface="Cambria"/>
              <a:cs typeface="Cambria"/>
              <a:sym typeface="Cambria"/>
            </a:endParaRPr>
          </a:p>
          <a:p>
            <a:pPr indent="-342900" lvl="0" marL="457200" rtl="0" algn="l">
              <a:lnSpc>
                <a:spcPct val="115000"/>
              </a:lnSpc>
              <a:spcBef>
                <a:spcPts val="120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Field &amp; Ghoston, 12</a:t>
            </a:r>
            <a:endParaRPr sz="1800">
              <a:solidFill>
                <a:schemeClr val="dk1"/>
              </a:solidFill>
              <a:latin typeface="Cambria"/>
              <a:ea typeface="Cambria"/>
              <a:cs typeface="Cambria"/>
              <a:sym typeface="Cambria"/>
            </a:endParaRPr>
          </a:p>
        </p:txBody>
      </p:sp>
      <p:sp>
        <p:nvSpPr>
          <p:cNvPr id="119" name="Google Shape;119;p19"/>
          <p:cNvSpPr txBox="1"/>
          <p:nvPr/>
        </p:nvSpPr>
        <p:spPr>
          <a:xfrm>
            <a:off x="1578625" y="899300"/>
            <a:ext cx="3862500" cy="1300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How are you framing EF in your spaces?</a:t>
            </a:r>
            <a:endParaRPr sz="1800">
              <a:solidFill>
                <a:schemeClr val="dk1"/>
              </a:solidFill>
              <a:latin typeface="Cambria"/>
              <a:ea typeface="Cambria"/>
              <a:cs typeface="Cambria"/>
              <a:sym typeface="Cambria"/>
            </a:endParaRPr>
          </a:p>
          <a:p>
            <a:pPr indent="0" lvl="0" marL="0" rtl="0" algn="ctr">
              <a:lnSpc>
                <a:spcPct val="115000"/>
              </a:lnSpc>
              <a:spcBef>
                <a:spcPts val="1200"/>
              </a:spcBef>
              <a:spcAft>
                <a:spcPts val="1200"/>
              </a:spcAft>
              <a:buClr>
                <a:schemeClr val="dk1"/>
              </a:buClr>
              <a:buSzPts val="1100"/>
              <a:buFont typeface="Arial"/>
              <a:buNone/>
            </a:pPr>
            <a:r>
              <a:rPr lang="en" sz="1800">
                <a:solidFill>
                  <a:schemeClr val="dk1"/>
                </a:solidFill>
                <a:latin typeface="Cambria"/>
                <a:ea typeface="Cambria"/>
                <a:cs typeface="Cambria"/>
                <a:sym typeface="Cambria"/>
              </a:rPr>
              <a:t> What’s working and what’s not?</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20"/>
          <p:cNvSpPr txBox="1"/>
          <p:nvPr>
            <p:ph type="title"/>
          </p:nvPr>
        </p:nvSpPr>
        <p:spPr>
          <a:xfrm>
            <a:off x="311700" y="345687"/>
            <a:ext cx="870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Framing </a:t>
            </a:r>
            <a:r>
              <a:rPr b="1" lang="en">
                <a:latin typeface="Cambria"/>
                <a:ea typeface="Cambria"/>
                <a:cs typeface="Cambria"/>
                <a:sym typeface="Cambria"/>
              </a:rPr>
              <a:t>Executive Function: </a:t>
            </a:r>
            <a:r>
              <a:rPr i="1" lang="en">
                <a:latin typeface="Cambria"/>
                <a:ea typeface="Cambria"/>
                <a:cs typeface="Cambria"/>
                <a:sym typeface="Cambria"/>
              </a:rPr>
              <a:t>Make it meaningful to them</a:t>
            </a:r>
            <a:endParaRPr>
              <a:latin typeface="Cambria"/>
              <a:ea typeface="Cambria"/>
              <a:cs typeface="Cambria"/>
              <a:sym typeface="Cambria"/>
            </a:endParaRPr>
          </a:p>
        </p:txBody>
      </p:sp>
      <p:sp>
        <p:nvSpPr>
          <p:cNvPr id="126" name="Google Shape;126;p20"/>
          <p:cNvSpPr txBox="1"/>
          <p:nvPr>
            <p:ph idx="1" type="body"/>
          </p:nvPr>
        </p:nvSpPr>
        <p:spPr>
          <a:xfrm>
            <a:off x="311700" y="848550"/>
            <a:ext cx="8520600" cy="1230900"/>
          </a:xfrm>
          <a:prstGeom prst="rect">
            <a:avLst/>
          </a:prstGeom>
        </p:spPr>
        <p:txBody>
          <a:bodyPr anchorCtr="0" anchor="t" bIns="91425" lIns="91425" spcFirstLastPara="1" rIns="91425" wrap="square" tIns="91425">
            <a:noAutofit/>
          </a:bodyPr>
          <a:lstStyle/>
          <a:p>
            <a:pPr indent="-340042" lvl="0" marL="457200" rtl="0" algn="l">
              <a:lnSpc>
                <a:spcPct val="95000"/>
              </a:lnSpc>
              <a:spcBef>
                <a:spcPts val="0"/>
              </a:spcBef>
              <a:spcAft>
                <a:spcPts val="0"/>
              </a:spcAft>
              <a:buClr>
                <a:schemeClr val="dk1"/>
              </a:buClr>
              <a:buSzPts val="1755"/>
              <a:buFont typeface="Cambria"/>
              <a:buChar char="●"/>
            </a:pPr>
            <a:r>
              <a:rPr i="1" lang="en" sz="1754">
                <a:solidFill>
                  <a:schemeClr val="dk1"/>
                </a:solidFill>
                <a:latin typeface="Cambria"/>
                <a:ea typeface="Cambria"/>
                <a:cs typeface="Cambria"/>
                <a:sym typeface="Cambria"/>
              </a:rPr>
              <a:t>School might not be the reason</a:t>
            </a:r>
            <a:endParaRPr i="1" sz="1754">
              <a:solidFill>
                <a:schemeClr val="dk1"/>
              </a:solidFill>
              <a:latin typeface="Cambria"/>
              <a:ea typeface="Cambria"/>
              <a:cs typeface="Cambria"/>
              <a:sym typeface="Cambria"/>
            </a:endParaRPr>
          </a:p>
          <a:p>
            <a:pPr indent="-340042" lvl="0" marL="457200" rtl="0" algn="l">
              <a:lnSpc>
                <a:spcPct val="95000"/>
              </a:lnSpc>
              <a:spcBef>
                <a:spcPts val="0"/>
              </a:spcBef>
              <a:spcAft>
                <a:spcPts val="0"/>
              </a:spcAft>
              <a:buClr>
                <a:schemeClr val="dk1"/>
              </a:buClr>
              <a:buSzPts val="1755"/>
              <a:buFont typeface="Cambria"/>
              <a:buChar char="●"/>
            </a:pPr>
            <a:r>
              <a:rPr lang="en" sz="1754">
                <a:solidFill>
                  <a:schemeClr val="dk1"/>
                </a:solidFill>
                <a:latin typeface="Cambria"/>
                <a:ea typeface="Cambria"/>
                <a:cs typeface="Cambria"/>
                <a:sym typeface="Cambria"/>
              </a:rPr>
              <a:t>What are their activities outside of school? Their interests?</a:t>
            </a:r>
            <a:endParaRPr sz="1754">
              <a:solidFill>
                <a:schemeClr val="dk1"/>
              </a:solidFill>
              <a:latin typeface="Cambria"/>
              <a:ea typeface="Cambria"/>
              <a:cs typeface="Cambria"/>
              <a:sym typeface="Cambria"/>
            </a:endParaRPr>
          </a:p>
          <a:p>
            <a:pPr indent="-340042" lvl="0" marL="457200" rtl="0" algn="l">
              <a:lnSpc>
                <a:spcPct val="95000"/>
              </a:lnSpc>
              <a:spcBef>
                <a:spcPts val="0"/>
              </a:spcBef>
              <a:spcAft>
                <a:spcPts val="0"/>
              </a:spcAft>
              <a:buClr>
                <a:schemeClr val="dk1"/>
              </a:buClr>
              <a:buSzPts val="1755"/>
              <a:buFont typeface="Cambria"/>
              <a:buChar char="●"/>
            </a:pPr>
            <a:r>
              <a:rPr lang="en" sz="1754">
                <a:solidFill>
                  <a:schemeClr val="dk1"/>
                </a:solidFill>
                <a:latin typeface="Cambria"/>
                <a:ea typeface="Cambria"/>
                <a:cs typeface="Cambria"/>
                <a:sym typeface="Cambria"/>
              </a:rPr>
              <a:t>Do they have goals or aspirations for when they grow up? For this weekend? For next year? </a:t>
            </a:r>
            <a:endParaRPr sz="1754">
              <a:solidFill>
                <a:schemeClr val="dk1"/>
              </a:solidFill>
              <a:latin typeface="Cambria"/>
              <a:ea typeface="Cambria"/>
              <a:cs typeface="Cambria"/>
              <a:sym typeface="Cambria"/>
            </a:endParaRPr>
          </a:p>
          <a:p>
            <a:pPr indent="0" lvl="0" marL="0" rtl="0" algn="l">
              <a:lnSpc>
                <a:spcPct val="95000"/>
              </a:lnSpc>
              <a:spcBef>
                <a:spcPts val="1200"/>
              </a:spcBef>
              <a:spcAft>
                <a:spcPts val="0"/>
              </a:spcAft>
              <a:buSzPts val="523"/>
              <a:buNone/>
            </a:pPr>
            <a:r>
              <a:t/>
            </a:r>
            <a:endParaRPr sz="1555">
              <a:solidFill>
                <a:schemeClr val="dk1"/>
              </a:solidFill>
              <a:latin typeface="Cambria"/>
              <a:ea typeface="Cambria"/>
              <a:cs typeface="Cambria"/>
              <a:sym typeface="Cambria"/>
            </a:endParaRPr>
          </a:p>
          <a:p>
            <a:pPr indent="0" lvl="0" marL="457200" rtl="0" algn="l">
              <a:lnSpc>
                <a:spcPct val="95000"/>
              </a:lnSpc>
              <a:spcBef>
                <a:spcPts val="1200"/>
              </a:spcBef>
              <a:spcAft>
                <a:spcPts val="0"/>
              </a:spcAft>
              <a:buSzPts val="523"/>
              <a:buNone/>
            </a:pPr>
            <a:r>
              <a:t/>
            </a:r>
            <a:endParaRPr sz="1555">
              <a:solidFill>
                <a:schemeClr val="dk1"/>
              </a:solidFill>
              <a:latin typeface="Cambria"/>
              <a:ea typeface="Cambria"/>
              <a:cs typeface="Cambria"/>
              <a:sym typeface="Cambria"/>
            </a:endParaRPr>
          </a:p>
          <a:p>
            <a:pPr indent="0" lvl="0" marL="0" rtl="0" algn="l">
              <a:lnSpc>
                <a:spcPct val="95000"/>
              </a:lnSpc>
              <a:spcBef>
                <a:spcPts val="1200"/>
              </a:spcBef>
              <a:spcAft>
                <a:spcPts val="1200"/>
              </a:spcAft>
              <a:buSzPts val="523"/>
              <a:buNone/>
            </a:pPr>
            <a:r>
              <a:t/>
            </a:r>
            <a:endParaRPr sz="1555">
              <a:solidFill>
                <a:schemeClr val="dk1"/>
              </a:solidFill>
              <a:latin typeface="Cambria"/>
              <a:ea typeface="Cambria"/>
              <a:cs typeface="Cambria"/>
              <a:sym typeface="Cambria"/>
            </a:endParaRPr>
          </a:p>
        </p:txBody>
      </p:sp>
      <p:pic>
        <p:nvPicPr>
          <p:cNvPr id="127" name="Google Shape;127;p20" title="download.png"/>
          <p:cNvPicPr preferRelativeResize="0"/>
          <p:nvPr/>
        </p:nvPicPr>
        <p:blipFill>
          <a:blip r:embed="rId3">
            <a:alphaModFix/>
          </a:blip>
          <a:stretch>
            <a:fillRect/>
          </a:stretch>
        </p:blipFill>
        <p:spPr>
          <a:xfrm>
            <a:off x="2116662" y="3472800"/>
            <a:ext cx="1332750" cy="1332750"/>
          </a:xfrm>
          <a:prstGeom prst="rect">
            <a:avLst/>
          </a:prstGeom>
          <a:noFill/>
          <a:ln cap="flat" cmpd="sng" w="28575">
            <a:solidFill>
              <a:srgbClr val="833795"/>
            </a:solidFill>
            <a:prstDash val="solid"/>
            <a:round/>
            <a:headEnd len="sm" w="sm" type="none"/>
            <a:tailEnd len="sm" w="sm" type="none"/>
          </a:ln>
        </p:spPr>
      </p:pic>
      <p:pic>
        <p:nvPicPr>
          <p:cNvPr id="128" name="Google Shape;128;p20" title="download-1.jpg"/>
          <p:cNvPicPr preferRelativeResize="0"/>
          <p:nvPr/>
        </p:nvPicPr>
        <p:blipFill>
          <a:blip r:embed="rId4">
            <a:alphaModFix/>
          </a:blip>
          <a:stretch>
            <a:fillRect/>
          </a:stretch>
        </p:blipFill>
        <p:spPr>
          <a:xfrm>
            <a:off x="426388" y="3427200"/>
            <a:ext cx="1423925" cy="1423925"/>
          </a:xfrm>
          <a:prstGeom prst="rect">
            <a:avLst/>
          </a:prstGeom>
          <a:noFill/>
          <a:ln cap="flat" cmpd="sng" w="28575">
            <a:solidFill>
              <a:srgbClr val="833795"/>
            </a:solidFill>
            <a:prstDash val="solid"/>
            <a:round/>
            <a:headEnd len="sm" w="sm" type="none"/>
            <a:tailEnd len="sm" w="sm" type="none"/>
          </a:ln>
        </p:spPr>
      </p:pic>
      <p:pic>
        <p:nvPicPr>
          <p:cNvPr id="129" name="Google Shape;129;p20" title="download.jpg"/>
          <p:cNvPicPr preferRelativeResize="0"/>
          <p:nvPr/>
        </p:nvPicPr>
        <p:blipFill>
          <a:blip r:embed="rId5">
            <a:alphaModFix/>
          </a:blip>
          <a:stretch>
            <a:fillRect/>
          </a:stretch>
        </p:blipFill>
        <p:spPr>
          <a:xfrm>
            <a:off x="5753875" y="3407393"/>
            <a:ext cx="1332750" cy="1463550"/>
          </a:xfrm>
          <a:prstGeom prst="rect">
            <a:avLst/>
          </a:prstGeom>
          <a:noFill/>
          <a:ln cap="flat" cmpd="sng" w="28575">
            <a:solidFill>
              <a:srgbClr val="833795"/>
            </a:solidFill>
            <a:prstDash val="solid"/>
            <a:round/>
            <a:headEnd len="sm" w="sm" type="none"/>
            <a:tailEnd len="sm" w="sm" type="none"/>
          </a:ln>
        </p:spPr>
      </p:pic>
      <p:pic>
        <p:nvPicPr>
          <p:cNvPr id="130" name="Google Shape;130;p20" title="JELC3M__66939.jpg"/>
          <p:cNvPicPr preferRelativeResize="0"/>
          <p:nvPr/>
        </p:nvPicPr>
        <p:blipFill rotWithShape="1">
          <a:blip r:embed="rId6">
            <a:alphaModFix/>
          </a:blip>
          <a:srcRect b="5887" l="0" r="0" t="5318"/>
          <a:stretch/>
        </p:blipFill>
        <p:spPr>
          <a:xfrm>
            <a:off x="3775687" y="3427188"/>
            <a:ext cx="1603722" cy="1423925"/>
          </a:xfrm>
          <a:prstGeom prst="rect">
            <a:avLst/>
          </a:prstGeom>
          <a:noFill/>
          <a:ln cap="flat" cmpd="sng" w="28575">
            <a:solidFill>
              <a:srgbClr val="833795"/>
            </a:solidFill>
            <a:prstDash val="solid"/>
            <a:round/>
            <a:headEnd len="sm" w="sm" type="none"/>
            <a:tailEnd len="sm" w="sm" type="none"/>
          </a:ln>
        </p:spPr>
      </p:pic>
      <p:sp>
        <p:nvSpPr>
          <p:cNvPr id="131" name="Google Shape;131;p20"/>
          <p:cNvSpPr/>
          <p:nvPr/>
        </p:nvSpPr>
        <p:spPr>
          <a:xfrm>
            <a:off x="317250" y="2079450"/>
            <a:ext cx="8520600" cy="1230900"/>
          </a:xfrm>
          <a:prstGeom prst="wedgeRectCallout">
            <a:avLst>
              <a:gd fmla="val -25935" name="adj1"/>
              <a:gd fmla="val 67485" name="adj2"/>
            </a:avLst>
          </a:prstGeom>
          <a:solidFill>
            <a:schemeClr val="lt2"/>
          </a:solidFill>
          <a:ln cap="flat" cmpd="sng" w="28575">
            <a:solidFill>
              <a:srgbClr val="833795"/>
            </a:solidFill>
            <a:prstDash val="solid"/>
            <a:round/>
            <a:headEnd len="sm" w="sm" type="none"/>
            <a:tailEnd len="sm" w="sm" type="none"/>
          </a:ln>
        </p:spPr>
        <p:txBody>
          <a:bodyPr anchorCtr="0" anchor="ctr" bIns="0"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chemeClr val="dk1"/>
                </a:solidFill>
                <a:latin typeface="Cambria"/>
                <a:ea typeface="Cambria"/>
                <a:cs typeface="Cambria"/>
                <a:sym typeface="Cambria"/>
              </a:rPr>
              <a:t> Reinforcement association: </a:t>
            </a:r>
            <a:r>
              <a:rPr lang="en" sz="1500">
                <a:solidFill>
                  <a:schemeClr val="dk1"/>
                </a:solidFill>
                <a:latin typeface="Cambria"/>
                <a:ea typeface="Cambria"/>
                <a:cs typeface="Cambria"/>
                <a:sym typeface="Cambria"/>
              </a:rPr>
              <a:t>When [you talk] with a child about a topic of interest and demonstrates a familiarity with the topic, the child is more likely to become interested… and eventually become more open to discussing other topics… [you] must often spend time researching topics in popular culture.</a:t>
            </a:r>
            <a:endParaRPr sz="1500">
              <a:solidFill>
                <a:schemeClr val="dk1"/>
              </a:solidFill>
              <a:latin typeface="Cambria"/>
              <a:ea typeface="Cambria"/>
              <a:cs typeface="Cambria"/>
              <a:sym typeface="Cambria"/>
            </a:endParaRPr>
          </a:p>
          <a:p>
            <a:pPr indent="0" lvl="0" marL="0" rtl="0" algn="l">
              <a:lnSpc>
                <a:spcPct val="115000"/>
              </a:lnSpc>
              <a:spcBef>
                <a:spcPts val="1200"/>
              </a:spcBef>
              <a:spcAft>
                <a:spcPts val="1200"/>
              </a:spcAft>
              <a:buClr>
                <a:schemeClr val="dk1"/>
              </a:buClr>
              <a:buSzPts val="1100"/>
              <a:buFont typeface="Arial"/>
              <a:buNone/>
            </a:pPr>
            <a:r>
              <a:rPr lang="en" sz="1500">
                <a:solidFill>
                  <a:schemeClr val="dk1"/>
                </a:solidFill>
                <a:latin typeface="Cambria"/>
                <a:ea typeface="Cambria"/>
                <a:cs typeface="Cambria"/>
                <a:sym typeface="Cambria"/>
              </a:rPr>
              <a:t> - F &amp; G, 9</a:t>
            </a:r>
            <a:endParaRPr sz="15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p:nvPr/>
        </p:nvSpPr>
        <p:spPr>
          <a:xfrm>
            <a:off x="75300" y="79025"/>
            <a:ext cx="9004500" cy="5033700"/>
          </a:xfrm>
          <a:prstGeom prst="rect">
            <a:avLst/>
          </a:prstGeom>
          <a:noFill/>
          <a:ln cap="flat" cmpd="sng" w="228600">
            <a:solidFill>
              <a:srgbClr val="8337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mbria"/>
                <a:ea typeface="Cambria"/>
                <a:cs typeface="Cambria"/>
                <a:sym typeface="Cambria"/>
              </a:rPr>
              <a:t>Framing Executive Function:</a:t>
            </a:r>
            <a:r>
              <a:rPr lang="en">
                <a:latin typeface="Cambria"/>
                <a:ea typeface="Cambria"/>
                <a:cs typeface="Cambria"/>
                <a:sym typeface="Cambria"/>
              </a:rPr>
              <a:t> </a:t>
            </a:r>
            <a:r>
              <a:rPr i="1" lang="en">
                <a:latin typeface="Cambria"/>
                <a:ea typeface="Cambria"/>
                <a:cs typeface="Cambria"/>
                <a:sym typeface="Cambria"/>
              </a:rPr>
              <a:t>Explain the Brain</a:t>
            </a:r>
            <a:endParaRPr i="1">
              <a:latin typeface="Cambria"/>
              <a:ea typeface="Cambria"/>
              <a:cs typeface="Cambria"/>
              <a:sym typeface="Cambria"/>
            </a:endParaRPr>
          </a:p>
        </p:txBody>
      </p:sp>
      <p:sp>
        <p:nvSpPr>
          <p:cNvPr id="138" name="Google Shape;13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latin typeface="Cambria"/>
              <a:ea typeface="Cambria"/>
              <a:cs typeface="Cambria"/>
              <a:sym typeface="Cambria"/>
            </a:endParaRPr>
          </a:p>
          <a:p>
            <a:pPr indent="-342900" lvl="0" marL="457200" rtl="0" algn="l">
              <a:spcBef>
                <a:spcPts val="1200"/>
              </a:spcBef>
              <a:spcAft>
                <a:spcPts val="0"/>
              </a:spcAft>
              <a:buClr>
                <a:schemeClr val="dk1"/>
              </a:buClr>
              <a:buSzPts val="1800"/>
              <a:buFont typeface="Cambria"/>
              <a:buChar char="●"/>
            </a:pPr>
            <a:r>
              <a:rPr lang="en">
                <a:solidFill>
                  <a:schemeClr val="dk1"/>
                </a:solidFill>
                <a:latin typeface="Cambria"/>
                <a:ea typeface="Cambria"/>
                <a:cs typeface="Cambria"/>
                <a:sym typeface="Cambria"/>
              </a:rPr>
              <a:t>Prefrontal cortex</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Forehead tap</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Still developing </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Exists only as potential</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Need experience to grow</a:t>
            </a:r>
            <a:endParaRPr>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Use it or lose it!</a:t>
            </a:r>
            <a:endParaRPr>
              <a:solidFill>
                <a:schemeClr val="dk1"/>
              </a:solidFill>
              <a:latin typeface="Cambria"/>
              <a:ea typeface="Cambria"/>
              <a:cs typeface="Cambria"/>
              <a:sym typeface="Cambria"/>
            </a:endParaRPr>
          </a:p>
        </p:txBody>
      </p:sp>
      <p:pic>
        <p:nvPicPr>
          <p:cNvPr id="139" name="Google Shape;139;p21" title="Screen Shot 2026-01-31 at 11.59.27 AM.png"/>
          <p:cNvPicPr preferRelativeResize="0"/>
          <p:nvPr/>
        </p:nvPicPr>
        <p:blipFill>
          <a:blip r:embed="rId3">
            <a:alphaModFix/>
          </a:blip>
          <a:stretch>
            <a:fillRect/>
          </a:stretch>
        </p:blipFill>
        <p:spPr>
          <a:xfrm>
            <a:off x="4275400" y="1351200"/>
            <a:ext cx="4072375" cy="3217676"/>
          </a:xfrm>
          <a:prstGeom prst="rect">
            <a:avLst/>
          </a:prstGeom>
          <a:noFill/>
          <a:ln cap="flat" cmpd="sng" w="28575">
            <a:solidFill>
              <a:srgbClr val="833795"/>
            </a:solidFill>
            <a:prstDash val="solid"/>
            <a:round/>
            <a:headEnd len="sm" w="sm" type="none"/>
            <a:tailEnd len="sm" w="sm" type="none"/>
          </a:ln>
        </p:spPr>
      </p:pic>
      <p:sp>
        <p:nvSpPr>
          <p:cNvPr id="140" name="Google Shape;140;p21"/>
          <p:cNvSpPr txBox="1"/>
          <p:nvPr/>
        </p:nvSpPr>
        <p:spPr>
          <a:xfrm>
            <a:off x="4581975" y="4568875"/>
            <a:ext cx="3566100" cy="2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mbria"/>
                <a:ea typeface="Cambria"/>
                <a:cs typeface="Cambria"/>
                <a:sym typeface="Cambria"/>
              </a:rPr>
              <a:t>(Dawson, Guare &amp; Guare 17)</a:t>
            </a:r>
            <a:endParaRPr sz="18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